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0" r:id="rId4"/>
    <p:sldId id="258" r:id="rId5"/>
    <p:sldId id="266" r:id="rId6"/>
    <p:sldId id="267" r:id="rId7"/>
    <p:sldId id="268" r:id="rId8"/>
    <p:sldId id="265" r:id="rId9"/>
    <p:sldId id="262" r:id="rId10"/>
    <p:sldId id="264" r:id="rId11"/>
    <p:sldId id="263" r:id="rId12"/>
    <p:sldId id="259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603" autoAdjust="0"/>
    <p:restoredTop sz="86449" autoAdjust="0"/>
  </p:normalViewPr>
  <p:slideViewPr>
    <p:cSldViewPr snapToGrid="0">
      <p:cViewPr varScale="1">
        <p:scale>
          <a:sx n="101" d="100"/>
          <a:sy n="101" d="100"/>
        </p:scale>
        <p:origin x="72" y="96"/>
      </p:cViewPr>
      <p:guideLst/>
    </p:cSldViewPr>
  </p:slideViewPr>
  <p:outlineViewPr>
    <p:cViewPr>
      <p:scale>
        <a:sx n="33" d="100"/>
        <a:sy n="33" d="100"/>
      </p:scale>
      <p:origin x="0" y="-26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73D36-FA4D-4CF3-BBF6-2C396C43E886}" type="datetimeFigureOut">
              <a:rPr lang="it-IT" smtClean="0"/>
              <a:t>23/05/2022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AB943-3575-4BB1-8D57-F16A02CB5E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02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E2726B-DD57-AE86-BD06-736580E36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4DAF999-4B5F-4845-49AA-0827F6992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B967C4-5BBD-9390-939B-B31A8D46F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71A9-A7E4-426C-A9CA-BDECF3C1226A}" type="datetime1">
              <a:rPr lang="it-IT" smtClean="0"/>
              <a:t>23/05/2022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D5DC2D-FA25-5C0F-6DDC-BC05A6FC0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CAB3E4-12AB-E94F-A6AA-3A1FCD3A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023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07BE5E-CAF3-864D-19F8-F72DD7098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A53B893-E783-ABD3-D12F-BF465D40F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2CB8E3-AE0D-4D92-1831-734800B9F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E8C8-D5F6-4190-B047-8FB60090B629}" type="datetime1">
              <a:rPr lang="it-IT" smtClean="0"/>
              <a:t>23/05/2022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EC0301-935F-9619-E094-F5BD6443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C727DE-55CC-4E12-4344-19FBC9A09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609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AB8AAED-5906-8EE2-FC0C-3F7A8E1698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D45348F-B9AA-2432-09B1-E33D5615A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1688FB-4B42-925C-0807-566AC685F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F435-8472-4FDB-B0F0-F87E5A24AAF2}" type="datetime1">
              <a:rPr lang="it-IT" smtClean="0"/>
              <a:t>23/05/2022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7D06B5-F19A-CAA9-2015-36F326245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EA5F51-201D-C92B-C0CE-3076E486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934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E35D68-8BAD-D887-8203-59B57DC00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333FD7-2295-787F-19F0-D450B00E0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67DCFB-2F00-ADFF-0094-152DAD8F5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E611-CABB-41A6-9931-C25DAEE8D80C}" type="datetime1">
              <a:rPr lang="it-IT" smtClean="0"/>
              <a:t>23/05/2022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A32101-6C34-15A4-B663-79D83FD2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1C9AA4-86C2-9DC6-CC12-F5C833C5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5032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4F8446-4DD9-93FC-8197-8F60503BE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9426A3-1252-A549-6EDA-3B8F3DFC4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814400-BD82-0683-65B7-4A9199275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D9994-287F-49D4-B1C1-CAAC323D3FE7}" type="datetime1">
              <a:rPr lang="it-IT" smtClean="0"/>
              <a:t>23/05/2022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232500-2F9A-5E15-E518-C7E3BFE37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A4FD0E-06DC-F51E-B2C4-364FBC0F0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295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CF9D4B-37CF-5945-2E5F-9E5A8E3D3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D3BD16-A7DB-5A33-0353-3B0CA6936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CE7833-D9DA-A5EB-22A5-4B682D0F8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4534465-B73A-955A-648C-AB14AD0E1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28A7-4ED0-4741-B6B5-3530E62918AF}" type="datetime1">
              <a:rPr lang="it-IT" smtClean="0"/>
              <a:t>23/05/2022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51C85A-DB44-5522-4F00-8F826476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17E4A4-DD6F-F62B-306F-FF1BC615F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1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474123-958B-64C7-182A-6313A2A6F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94239D-94E5-078C-0468-439D1B15E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E51F0E2-7CF6-6DA2-4981-0C1070FEC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6F15259-CAB9-3435-55E6-A4DF8C9694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53318DC-0AB0-2904-E8DA-AF788EDE7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6584384-4B1A-B01B-6ABC-232832DA8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F817B-14D4-47A2-91A1-575A424E6875}" type="datetime1">
              <a:rPr lang="it-IT" smtClean="0"/>
              <a:t>23/05/2022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7F44BBE-7E5A-0DE3-6B00-0FF08987B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602D3B5-6F98-9DCF-6B30-43257472B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08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7F8A3F-E83B-9894-3987-B6DBBB0D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A73EC84-D3F5-8F2C-B730-2C98718E4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39B8-AFC5-4EB8-9A1C-37F7D77D35AA}" type="datetime1">
              <a:rPr lang="it-IT" smtClean="0"/>
              <a:t>23/05/2022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1A8E53-8A94-45E0-65FE-3A8B314B8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C145360-B536-2706-28BF-F31DBAC54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7941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D117D0F-F1C9-8E1E-1AAF-8B84B1E0D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303D2-D2F5-4DE0-B7D5-CC9737497E7E}" type="datetime1">
              <a:rPr lang="it-IT" smtClean="0"/>
              <a:t>23/05/2022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1FF063-44BF-A2FA-5BA6-ABFA59FA6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193598-EA4F-3365-D5F2-18A48D4C5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244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B442E4-49D4-B5EE-A2E1-8F5EA7EF8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E665ED-DA3E-6829-75FB-23D92275C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1C23E43-0780-B415-4784-880C3DCAE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0A6687B-7F78-947C-305F-394701406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5585-9C65-4634-B94B-9B6D08250A33}" type="datetime1">
              <a:rPr lang="it-IT" smtClean="0"/>
              <a:t>23/05/2022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525817-7214-97A2-1882-EC1E4E82F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0BD654-79E0-E7A8-060D-B4D3A54F5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407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74DDE0-0A0C-44E4-BD0E-1B58A12F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41D0C39-0753-4E35-906C-B152EA453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4C4C7D1-A7D3-50A7-6484-1A7DDD805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2BC98F-70B2-189D-08FA-9CE494785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EC6B7-E0F2-4C6B-9919-492F6030BC93}" type="datetime1">
              <a:rPr lang="it-IT" smtClean="0"/>
              <a:t>23/05/2022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AC85305-5715-CD54-621A-40ADED75F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2707CB-0679-D331-556B-A6EE57786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985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A85623D-CA8B-E5D3-FB7B-E666A843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9DA4966-D94D-8EA0-5A3E-A76D4A1C7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EB418D-17F8-951A-FE3E-C5148A0A1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B9FED-1F95-4210-924F-3C29D662ECA4}" type="datetime1">
              <a:rPr lang="it-IT" smtClean="0"/>
              <a:t>23/05/2022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A8D065-9C78-8EB8-F028-3C8790A83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1E78C8-95BC-EC7E-5352-610B0C438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7FF37-C2A6-4AA0-B2FE-9116D6DE87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211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conomia.unige.it/en/node/2515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nige.it/sites/contenuti.unige.it/files/documents/Guida_ita_XXXVII.pdf" TargetMode="External"/><Relationship Id="rId2" Type="http://schemas.openxmlformats.org/officeDocument/2006/relationships/hyperlink" Target="https://unige.it/studenti/dottorati-di-ricerc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onomia.unige.it/en/node/72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omia.unige.it/en/Dottorato-di-ricerca-in-Management-and-Security" TargetMode="External"/><Relationship Id="rId2" Type="http://schemas.openxmlformats.org/officeDocument/2006/relationships/hyperlink" Target="https://economia.unige.it/en/node/7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onomia.unige.it/en/node/251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84B2DC-D322-2955-48B5-4B2B95FDC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0741"/>
            <a:ext cx="9144000" cy="1459221"/>
          </a:xfrm>
        </p:spPr>
        <p:txBody>
          <a:bodyPr/>
          <a:lstStyle/>
          <a:p>
            <a:r>
              <a:rPr lang="it-IT" dirty="0">
                <a:latin typeface="Candara" panose="020E0502030303020204" pitchFamily="34" charset="0"/>
              </a:rPr>
              <a:t>I dottorati presenti al DIEC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F437142-9756-699C-D427-0F6BA059A3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r>
              <a:rPr lang="it-IT" dirty="0"/>
              <a:t>23 maggio 2022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8E15719-5FE0-AE9E-9F64-6977B4581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58" y="214944"/>
            <a:ext cx="3524250" cy="1162050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CB96636-1898-068A-52D3-C80EC1AF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66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D217B3-7F9D-8FA0-9FAF-4C1381FA1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333333"/>
                </a:solidFill>
                <a:effectLst/>
                <a:latin typeface="Candara" panose="020E0502030303020204" pitchFamily="34" charset="0"/>
                <a:hlinkClick r:id="rId2"/>
              </a:rPr>
              <a:t>Ph.D. in Strategic Engineering</a:t>
            </a: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A74D36D-D1D2-9531-B912-25E3F7772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1099" y="444500"/>
            <a:ext cx="9866497" cy="4851400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CC3655-12CE-5C6E-6D8F-70875595F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638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FBD0F8-B7A8-0146-CB9C-E1C85172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andara" panose="020E0502030303020204" pitchFamily="34" charset="0"/>
              </a:rPr>
              <a:t>In più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7DB63F-B663-C3AC-B94E-188F3CCF4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it-IT" dirty="0">
                <a:latin typeface="Candara" panose="020E0502030303020204" pitchFamily="34" charset="0"/>
              </a:rPr>
              <a:t>Approfondimento del proprio progetto di ricerca (ogni dottorando sviluppa il proprio con il supporto dei docenti)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>
                <a:latin typeface="Candara" panose="020E0502030303020204" pitchFamily="34" charset="0"/>
              </a:rPr>
              <a:t>Periodo di visiting all’estero (in sede qualificata sul tema di ricerca)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>
                <a:latin typeface="Candara" panose="020E0502030303020204" pitchFamily="34" charset="0"/>
              </a:rPr>
              <a:t>Partecipazione alla vita del Dipartimento (didattica, seminari, socializzazione….)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44EE8E-4DD5-15C4-D519-9D51D81D1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200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A3853C-619E-A4EF-C3F5-C1499DF08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andara" panose="020E0502030303020204" pitchFamily="34" charset="0"/>
              </a:rPr>
              <a:t>Link utili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CA841F-65E9-83CA-43B9-3EAB1539E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700"/>
            <a:ext cx="10515600" cy="4767263"/>
          </a:xfrm>
        </p:spPr>
        <p:txBody>
          <a:bodyPr>
            <a:normAutofit/>
          </a:bodyPr>
          <a:lstStyle/>
          <a:p>
            <a:r>
              <a:rPr lang="it-IT" dirty="0">
                <a:latin typeface="Candara" panose="020E0502030303020204" pitchFamily="34" charset="0"/>
              </a:rPr>
              <a:t>Offerta di UNIGE – tutte le informazioni</a:t>
            </a:r>
          </a:p>
          <a:p>
            <a:pPr marL="0" indent="0">
              <a:buNone/>
            </a:pPr>
            <a:r>
              <a:rPr lang="it-IT" dirty="0">
                <a:latin typeface="Candara" panose="020E0502030303020204" pitchFamily="34" charset="0"/>
                <a:hlinkClick r:id="rId2"/>
              </a:rPr>
              <a:t>https://unige.it/studenti/dottorati-di-ricerca</a:t>
            </a:r>
            <a:endParaRPr lang="it-IT" dirty="0">
              <a:latin typeface="Candara" panose="020E0502030303020204" pitchFamily="34" charset="0"/>
            </a:endParaRPr>
          </a:p>
          <a:p>
            <a:endParaRPr lang="it-IT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Come presentare la domanda</a:t>
            </a:r>
          </a:p>
          <a:p>
            <a:pPr marL="0" indent="0">
              <a:buNone/>
            </a:pPr>
            <a:r>
              <a:rPr lang="it-IT" dirty="0">
                <a:latin typeface="Candara" panose="020E0502030303020204" pitchFamily="34" charset="0"/>
                <a:hlinkClick r:id="rId3"/>
              </a:rPr>
              <a:t>https://unige.it/sites/contenuti.unige.it/files/documents/Guida_ita_XXXVII.pdf</a:t>
            </a:r>
            <a:endParaRPr lang="it-IT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it-IT" dirty="0">
              <a:latin typeface="Candara" panose="020E0502030303020204" pitchFamily="34" charset="0"/>
            </a:endParaRPr>
          </a:p>
          <a:p>
            <a:r>
              <a:rPr lang="it-IT" dirty="0" err="1">
                <a:latin typeface="Candara" panose="020E0502030303020204" pitchFamily="34" charset="0"/>
              </a:rPr>
              <a:t>Diec</a:t>
            </a:r>
            <a:endParaRPr lang="it-IT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it-IT" dirty="0">
                <a:latin typeface="Candara" panose="020E0502030303020204" pitchFamily="34" charset="0"/>
                <a:hlinkClick r:id="rId4"/>
              </a:rPr>
              <a:t>https://economia.unige.it/en/node/72</a:t>
            </a:r>
            <a:endParaRPr lang="it-IT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1E72B6-A44A-8BBF-500D-69B4E4A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65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D3B046-55DC-9B07-F4EC-7D10E8712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andara" panose="020E0502030303020204" pitchFamily="34" charset="0"/>
              </a:rPr>
              <a:t>Cosa è un dottorato?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5B34EF-7201-CAEA-5477-06AFB2BD0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58055" cy="4351338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it-IT" dirty="0">
                <a:latin typeface="Candara" panose="020E0502030303020204" pitchFamily="34" charset="0"/>
              </a:rPr>
              <a:t>È un percorso post laurea ad accesso limitato (numeri di posti predefiniti, selezione in ingresso)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>
                <a:latin typeface="Candara" panose="020E0502030303020204" pitchFamily="34" charset="0"/>
              </a:rPr>
              <a:t>Che prevede una formazione approfondita, mirata e personalizzata (che unisce il progetto didattico del dottorato con l’approfondimento specifico che viene scelto da ogni studente)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>
                <a:latin typeface="Candara" panose="020E0502030303020204" pitchFamily="34" charset="0"/>
              </a:rPr>
              <a:t>Di norma prevede una «borsa», cioè una somma di denaro che il dottorando riceve mensilmente per la durata del percorso (+ plus per soggiorni esterno e rimborso missioni)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>
                <a:latin typeface="Candara" panose="020E0502030303020204" pitchFamily="34" charset="0"/>
              </a:rPr>
              <a:t> Prende avvio ogni anno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>
                <a:latin typeface="Candara" panose="020E0502030303020204" pitchFamily="34" charset="0"/>
              </a:rPr>
              <a:t>Si identifica con un numero progressivo: </a:t>
            </a:r>
            <a:r>
              <a:rPr lang="it-IT" b="1" i="1" dirty="0">
                <a:latin typeface="Candara" panose="020E0502030303020204" pitchFamily="34" charset="0"/>
              </a:rPr>
              <a:t>il </a:t>
            </a:r>
            <a:r>
              <a:rPr lang="it-IT" b="1" i="1" dirty="0" err="1">
                <a:latin typeface="Candara" panose="020E0502030303020204" pitchFamily="34" charset="0"/>
              </a:rPr>
              <a:t>prox</a:t>
            </a:r>
            <a:r>
              <a:rPr lang="it-IT" b="1" i="1" dirty="0">
                <a:latin typeface="Candara" panose="020E0502030303020204" pitchFamily="34" charset="0"/>
              </a:rPr>
              <a:t> </a:t>
            </a:r>
            <a:r>
              <a:rPr lang="it-IT" b="1" i="1" dirty="0" err="1">
                <a:latin typeface="Candara" panose="020E0502030303020204" pitchFamily="34" charset="0"/>
              </a:rPr>
              <a:t>a.a</a:t>
            </a:r>
            <a:r>
              <a:rPr lang="it-IT" b="1" i="1" dirty="0">
                <a:latin typeface="Candara" panose="020E0502030303020204" pitchFamily="34" charset="0"/>
              </a:rPr>
              <a:t>. partirà il XXXVIII ciclo</a:t>
            </a:r>
          </a:p>
          <a:p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5CFF606-667D-2434-4AC8-411C81B3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9088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EF3E4F-240E-3953-5BEE-7B17E87CD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andara" panose="020E0502030303020204" pitchFamily="34" charset="0"/>
              </a:rPr>
              <a:t>A cosa serve?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DF8881-A2A2-6E67-668A-B577EB93D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latin typeface="Candara" panose="020E0502030303020204" pitchFamily="34" charset="0"/>
              </a:rPr>
              <a:t>Necessario per accedere alla carriera accademica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dirty="0"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latin typeface="Candara" panose="020E0502030303020204" pitchFamily="34" charset="0"/>
              </a:rPr>
              <a:t>Apprezzato da enti, istituzioni e sempre più dalle aziende per il livello di competenze acquisite</a:t>
            </a:r>
          </a:p>
          <a:p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C4034CD-78E8-9046-354A-EB26B10DF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81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9F70E7-5BE9-AF10-840D-372C6ACBC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andara" panose="020E0502030303020204" pitchFamily="34" charset="0"/>
              </a:rPr>
              <a:t>Quali offre il DIEC?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C1824F-ACF3-4EAF-1511-3FE000633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292" y="2141537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333333"/>
                </a:solidFill>
                <a:effectLst/>
                <a:latin typeface="Candara" panose="020E0502030303020204" pitchFamily="34" charset="0"/>
                <a:hlinkClick r:id="rId2"/>
              </a:rPr>
              <a:t>Ph.D. in Economics and Political Economy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b="0" i="0" u="none" strike="noStrike" dirty="0" err="1">
                <a:solidFill>
                  <a:srgbClr val="333333"/>
                </a:solidFill>
                <a:effectLst/>
                <a:latin typeface="Candara" panose="020E0502030303020204" pitchFamily="34" charset="0"/>
              </a:rPr>
              <a:t>ora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b="0" i="0" u="none" strike="noStrike" dirty="0" err="1">
                <a:solidFill>
                  <a:srgbClr val="333333"/>
                </a:solidFill>
                <a:effectLst/>
                <a:latin typeface="Candara" panose="020E0502030303020204" pitchFamily="34" charset="0"/>
              </a:rPr>
              <a:t>ridenominato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b="0" i="0" u="none" strike="noStrike" dirty="0" err="1">
                <a:solidFill>
                  <a:srgbClr val="333333"/>
                </a:solidFill>
                <a:effectLst/>
                <a:latin typeface="Candara" panose="020E0502030303020204" pitchFamily="34" charset="0"/>
              </a:rPr>
              <a:t>Ph.D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Candara" panose="020E0502030303020204" pitchFamily="34" charset="0"/>
              </a:rPr>
              <a:t> in Economics and Quantitative Methods</a:t>
            </a:r>
            <a:endParaRPr lang="en-US" b="0" i="0" dirty="0">
              <a:solidFill>
                <a:srgbClr val="333333"/>
              </a:solidFill>
              <a:effectLst/>
              <a:latin typeface="Candara" panose="020E05020303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333333"/>
                </a:solidFill>
                <a:effectLst/>
                <a:latin typeface="Candara" panose="020E0502030303020204" pitchFamily="34" charset="0"/>
                <a:hlinkClick r:id="rId3"/>
              </a:rPr>
              <a:t>Ph.D. in Management and Security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Candara" panose="020E0502030303020204" pitchFamily="34" charset="0"/>
              </a:rPr>
              <a:t> (cv del </a:t>
            </a:r>
            <a:r>
              <a:rPr lang="en-US" b="0" i="0" u="none" strike="noStrike" dirty="0" err="1">
                <a:solidFill>
                  <a:srgbClr val="333333"/>
                </a:solidFill>
                <a:effectLst/>
                <a:latin typeface="Candara" panose="020E0502030303020204" pitchFamily="34" charset="0"/>
              </a:rPr>
              <a:t>dottorato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Candara" panose="020E0502030303020204" pitchFamily="34" charset="0"/>
              </a:rPr>
              <a:t> in Security, risk and vulnerability)</a:t>
            </a:r>
            <a:endParaRPr lang="en-US" b="0" i="0" dirty="0">
              <a:solidFill>
                <a:srgbClr val="333333"/>
              </a:solidFill>
              <a:effectLst/>
              <a:latin typeface="Candara" panose="020E05020303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333333"/>
                </a:solidFill>
                <a:effectLst/>
                <a:latin typeface="Candara" panose="020E0502030303020204" pitchFamily="34" charset="0"/>
                <a:hlinkClick r:id="rId4"/>
              </a:rPr>
              <a:t>Ph.D. in Strategic Engineering</a:t>
            </a:r>
            <a:endParaRPr lang="en-US" b="0" i="0" dirty="0">
              <a:solidFill>
                <a:srgbClr val="333333"/>
              </a:solidFill>
              <a:effectLst/>
              <a:latin typeface="Candara" panose="020E0502030303020204" pitchFamily="34" charset="0"/>
            </a:endParaRPr>
          </a:p>
          <a:p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EFEB25-A500-D451-67EE-9660F0965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2300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C6D24F9-311D-53C5-3624-21E6BD835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13" y="666631"/>
            <a:ext cx="5294716" cy="113836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5F4EAAD6-742A-53F7-1F69-36F3C79D1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815940"/>
            <a:ext cx="5294715" cy="4050457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3A3A84F-D528-2891-191E-7590A87C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C27FF37-C2A6-4AA0-B2FE-9116D6DE87B1}" type="slidenum">
              <a:rPr lang="it-IT" smtClean="0"/>
              <a:pPr>
                <a:spcAft>
                  <a:spcPts val="600"/>
                </a:spcAft>
              </a:pPr>
              <a:t>5</a:t>
            </a:fld>
            <a:endParaRPr lang="it-IT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5CE7345A-62E4-D2C8-8DA9-DA333686461C}"/>
              </a:ext>
            </a:extLst>
          </p:cNvPr>
          <p:cNvSpPr/>
          <p:nvPr/>
        </p:nvSpPr>
        <p:spPr>
          <a:xfrm rot="5400000">
            <a:off x="2791326" y="1494107"/>
            <a:ext cx="517358" cy="134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7808122-B99D-5516-078A-04FFF2188B3B}"/>
              </a:ext>
            </a:extLst>
          </p:cNvPr>
          <p:cNvSpPr/>
          <p:nvPr/>
        </p:nvSpPr>
        <p:spPr>
          <a:xfrm>
            <a:off x="586278" y="2528793"/>
            <a:ext cx="5406750" cy="25853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PhD. in </a:t>
            </a:r>
            <a:r>
              <a:rPr lang="it-IT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Economics</a:t>
            </a:r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and Quantitative Methods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63ED48A-F442-D151-10F4-25DC51842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71" y="5070753"/>
            <a:ext cx="5275681" cy="127557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741549F-5C19-582B-F5EE-78C1BADF6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958" y="4797379"/>
            <a:ext cx="5372850" cy="155755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7001740-A914-A2E2-A456-BEB150A28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395" y="2891446"/>
            <a:ext cx="3187510" cy="18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52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>
            <a:extLst>
              <a:ext uri="{FF2B5EF4-FFF2-40B4-BE49-F238E27FC236}">
                <a16:creationId xmlns:a16="http://schemas.microsoft.com/office/drawing/2014/main" id="{C8635A87-C820-E14A-9664-DA9BCEC388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9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793DDFC-58AB-5C28-B686-FF17A2CB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707" y="-340552"/>
            <a:ext cx="10058400" cy="24120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00"/>
                </a:highlight>
              </a:rPr>
              <a:t>PhD. in Economics and Quantitative Methods</a:t>
            </a:r>
            <a:endParaRPr lang="en-US" sz="5200" dirty="0">
              <a:solidFill>
                <a:srgbClr val="FFFFFF"/>
              </a:solidFill>
              <a:highlight>
                <a:srgbClr val="00FF00"/>
              </a:highlight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7EA4CC9-EBA5-E411-256D-887C0F04E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C27FF37-C2A6-4AA0-B2FE-9116D6DE87B1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C466F9-5B89-483B-45EA-F09740E716ED}"/>
              </a:ext>
            </a:extLst>
          </p:cNvPr>
          <p:cNvSpPr txBox="1"/>
          <p:nvPr/>
        </p:nvSpPr>
        <p:spPr>
          <a:xfrm>
            <a:off x="242597" y="3783925"/>
            <a:ext cx="1183121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Nei bandi di quest’anno sono in predisposizione almeno due borse con periodo di studio/ricerca presso </a:t>
            </a:r>
            <a:r>
              <a:rPr lang="it-IT"/>
              <a:t>un’azienda privata.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659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492" y="57969"/>
            <a:ext cx="3108960" cy="223404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661EEA7-0CB5-5026-68D9-23198485D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587" y="429891"/>
            <a:ext cx="10515600" cy="492125"/>
          </a:xfrm>
        </p:spPr>
        <p:txBody>
          <a:bodyPr>
            <a:normAutofit fontScale="90000"/>
          </a:bodyPr>
          <a:lstStyle/>
          <a:p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896439-6304-2EA9-657A-5AE0C0096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sz="1800" b="0" i="0" dirty="0">
              <a:solidFill>
                <a:srgbClr val="37474F"/>
              </a:solidFill>
              <a:effectLst/>
              <a:latin typeface="Candara" panose="020E0502030303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7BF989C-FF1F-7EFC-EE68-DA69AD531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6200"/>
            <a:ext cx="8305800" cy="54482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80B4B90-8587-6EB8-A8AE-5BADF6C49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149" y="2403140"/>
            <a:ext cx="5219699" cy="4594225"/>
          </a:xfrm>
          <a:prstGeom prst="rect">
            <a:avLst/>
          </a:prstGeom>
        </p:spPr>
      </p:pic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E5293EEB-891D-42EC-961B-B9A7BB7A251D}"/>
              </a:ext>
            </a:extLst>
          </p:cNvPr>
          <p:cNvSpPr/>
          <p:nvPr/>
        </p:nvSpPr>
        <p:spPr>
          <a:xfrm rot="18576548">
            <a:off x="7498565" y="5746750"/>
            <a:ext cx="847726" cy="1219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71F58B7-A380-1360-7B0A-B1130F749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803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BF9826-0607-0684-C590-F33A2D36D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08FF8A-7F12-8257-AB36-F0EA0FB9A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latin typeface="Candara" panose="020E0502030303020204" pitchFamily="34" charset="0"/>
              </a:rPr>
              <a:t>È parte di un dottorato multidisciplinare 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AEF151-0973-95E9-9270-719F001F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8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721991E-9938-F5CF-E16C-3C209B31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7" y="0"/>
            <a:ext cx="11995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05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1B6D22-1426-355E-43B5-8D8238EDD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andara" panose="020E0502030303020204" pitchFamily="34" charset="0"/>
              </a:rPr>
              <a:t>Attività didattica</a:t>
            </a:r>
            <a:br>
              <a:rPr lang="it-IT" dirty="0">
                <a:latin typeface="Candara" panose="020E0502030303020204" pitchFamily="34" charset="0"/>
              </a:rPr>
            </a:br>
            <a:r>
              <a:rPr lang="it-IT" dirty="0">
                <a:latin typeface="Candara" panose="020E0502030303020204" pitchFamily="34" charset="0"/>
              </a:rPr>
              <a:t>https://sicurezza.unige.net/course-offerings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E771D2B-D684-9FE5-FE67-D7781C007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906" y="1585912"/>
            <a:ext cx="10552719" cy="2881313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7581CDA-5740-749C-22F7-6AA890D10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017" y="4270260"/>
            <a:ext cx="8763000" cy="2587740"/>
          </a:xfrm>
          <a:prstGeom prst="rect">
            <a:avLst/>
          </a:prstGeom>
        </p:spPr>
      </p:pic>
      <p:sp>
        <p:nvSpPr>
          <p:cNvPr id="8" name="Freccia circolare a sinistra 7">
            <a:extLst>
              <a:ext uri="{FF2B5EF4-FFF2-40B4-BE49-F238E27FC236}">
                <a16:creationId xmlns:a16="http://schemas.microsoft.com/office/drawing/2014/main" id="{07AC4F6B-C878-A12E-2157-7A7309A3D657}"/>
              </a:ext>
            </a:extLst>
          </p:cNvPr>
          <p:cNvSpPr/>
          <p:nvPr/>
        </p:nvSpPr>
        <p:spPr>
          <a:xfrm>
            <a:off x="8982075" y="1585912"/>
            <a:ext cx="3295650" cy="350202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D129B50-34C8-6158-B559-3490FBF70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FF37-C2A6-4AA0-B2FE-9116D6DE87B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4989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365</Words>
  <Application>Microsoft Office PowerPoint</Application>
  <PresentationFormat>Widescreen</PresentationFormat>
  <Paragraphs>49</Paragraphs>
  <Slides>12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Candara</vt:lpstr>
      <vt:lpstr>Wingdings</vt:lpstr>
      <vt:lpstr>Tema di Office</vt:lpstr>
      <vt:lpstr>I dottorati presenti al DIEC</vt:lpstr>
      <vt:lpstr>Cosa è un dottorato?</vt:lpstr>
      <vt:lpstr>A cosa serve?</vt:lpstr>
      <vt:lpstr>Quali offre il DIEC?</vt:lpstr>
      <vt:lpstr>Presentazione standard di PowerPoint</vt:lpstr>
      <vt:lpstr>PhD. in Economics and Quantitative Methods</vt:lpstr>
      <vt:lpstr>Presentazione standard di PowerPoint</vt:lpstr>
      <vt:lpstr>Presentazione standard di PowerPoint</vt:lpstr>
      <vt:lpstr>Attività didattica https://sicurezza.unige.net/course-offerings</vt:lpstr>
      <vt:lpstr>Ph.D. in Strategic Engineering</vt:lpstr>
      <vt:lpstr>In più</vt:lpstr>
      <vt:lpstr>Link utili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dottorati presenti al DIEC</dc:title>
  <dc:creator>Teresina Torre</dc:creator>
  <cp:lastModifiedBy>Claudio Antonio Giuseppe Piga</cp:lastModifiedBy>
  <cp:revision>6</cp:revision>
  <dcterms:created xsi:type="dcterms:W3CDTF">2022-05-20T06:30:38Z</dcterms:created>
  <dcterms:modified xsi:type="dcterms:W3CDTF">2022-05-23T12:16:17Z</dcterms:modified>
</cp:coreProperties>
</file>