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73" r:id="rId4"/>
    <p:sldId id="272" r:id="rId5"/>
    <p:sldId id="267" r:id="rId6"/>
    <p:sldId id="260" r:id="rId7"/>
  </p:sldIdLst>
  <p:sldSz cx="12192000" cy="6858000"/>
  <p:notesSz cx="6858000" cy="9144000"/>
  <p:embeddedFontLst>
    <p:embeddedFont>
      <p:font typeface="Fira Sans Medium" panose="020B0604020202020204" charset="0"/>
      <p:regular r:id="rId10"/>
      <p:italic r:id="rId11"/>
    </p:embeddedFont>
    <p:embeddedFont>
      <p:font typeface="Roboto Slab" panose="020B0604020202020204" charset="0"/>
      <p:regular r:id="rId12"/>
      <p:bold r:id="rId13"/>
    </p:embeddedFon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400"/>
    <a:srgbClr val="E0A4A1"/>
    <a:srgbClr val="D39B99"/>
    <a:srgbClr val="727272"/>
    <a:srgbClr val="F4633A"/>
    <a:srgbClr val="0061A0"/>
    <a:srgbClr val="D9D9D9"/>
    <a:srgbClr val="002677"/>
    <a:srgbClr val="1A9BF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41"/>
  </p:normalViewPr>
  <p:slideViewPr>
    <p:cSldViewPr snapToGrid="0" snapToObjects="1" showGuides="1">
      <p:cViewPr varScale="1">
        <p:scale>
          <a:sx n="57" d="100"/>
          <a:sy n="57" d="100"/>
        </p:scale>
        <p:origin x="6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3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09/03/2022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09/03/2022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F1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839" y="5244663"/>
            <a:ext cx="10434596" cy="91665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13338"/>
            <a:ext cx="10434596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39" y="4091493"/>
            <a:ext cx="10434596" cy="749279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2369851-949C-411C-BD50-9426DE0D8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968" y="749808"/>
            <a:ext cx="251801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511381"/>
            <a:ext cx="5058291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93921" y="2511381"/>
            <a:ext cx="5058291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551582"/>
            <a:ext cx="5058291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3921" y="1551581"/>
            <a:ext cx="5058291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05698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5298A44-2DD5-4F46-B58D-321B3FB68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511381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44591" y="2511381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249395" y="2511381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3" y="1551582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4591" y="1551581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395" y="1551581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4251367" y="2505698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7942613" y="2505698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13D1F8DE-E97C-45C2-B534-F58FCBA71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F1C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17045F7-A289-4E8B-9E8A-19690B608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994" y="2779776"/>
            <a:ext cx="1728216" cy="11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50670"/>
            <a:ext cx="10434596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DF51F9A-8155-4ABA-B7F3-CF5E252A4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968" y="749808"/>
            <a:ext cx="251801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40" y="4512248"/>
            <a:ext cx="10434453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02829"/>
            <a:ext cx="10434596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AA84B49-623A-4CD4-A2DB-2DD2DCBA5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968" y="749808"/>
            <a:ext cx="251801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382"/>
            <a:ext cx="105156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1C4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8339"/>
            <a:ext cx="105156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D5DFC4F-B59D-47D6-8BCB-3A2C4A418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6C843506-56E4-4051-8B45-D7D61BA04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43054"/>
            <a:ext cx="12192000" cy="4024630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 lIns="0"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A242CB9-D152-4B64-BA29-B72BD9B2C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1C4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9ADE0F99-F51A-4987-B766-A3C9410D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3" y="1825625"/>
            <a:ext cx="5259388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1825625"/>
            <a:ext cx="5026623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A1454E8F-D0F8-43F9-A0A6-D822101DD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825625"/>
            <a:ext cx="5259388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7178" y="1825625"/>
            <a:ext cx="5026623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79C1566-0F67-41F4-85F0-03C1A709E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9536" y="6464808"/>
            <a:ext cx="81343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918"/>
            <a:ext cx="105156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3" r:id="rId6"/>
    <p:sldLayoutId id="2147483654" r:id="rId7"/>
    <p:sldLayoutId id="2147483657" r:id="rId8"/>
    <p:sldLayoutId id="2147483669" r:id="rId9"/>
    <p:sldLayoutId id="2147483666" r:id="rId10"/>
    <p:sldLayoutId id="2147483665" r:id="rId11"/>
    <p:sldLayoutId id="2147483658" r:id="rId1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Laurea Magistrale in Management for Energy and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Transition</a:t>
            </a:r>
            <a:r>
              <a:rPr lang="it-IT" dirty="0" smtClean="0"/>
              <a:t> MEET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 smtClean="0"/>
              <a:t>AA 2022/23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L'obiettivo del corso di laurea magistrale in MEET è quello di formare figure di elevata professionalità in grado di affrontare le problematiche della transizione energetica ed ecologica e più in generale della sostenibilità aziendale in un contesto di analisi dei fenomeni economici, anche internazionali, dei mercati e della regolazione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Corso in inglese con stage obbligatorio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Corso in Breve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B119A0C-44E4-204F-9C11-A4611317A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8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312EAA9-383D-3C47-B5D7-939E05A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28"/>
            <a:ext cx="10515600" cy="4043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Il corso offre una formazione completa ed adeguata rispetto alle esigenze espresse dal mondo delle aziende operanti nei settori dell’energia, ma anche trasversalmente in tutti i settori coinvolti dalla transizione energetica ed ecologica, ovvero: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a)	aziende operanti nel settore della produzione di energia o nella vendita di energia in regime di libero mercato o di monopolio (es. ENEL, Terna, ERG, </a:t>
            </a:r>
            <a:r>
              <a:rPr lang="it-IT" sz="1800" dirty="0" err="1"/>
              <a:t>Duferco</a:t>
            </a:r>
            <a:r>
              <a:rPr lang="it-IT" sz="1800" dirty="0"/>
              <a:t> Energia, </a:t>
            </a:r>
            <a:r>
              <a:rPr lang="it-IT" sz="1800" dirty="0" err="1"/>
              <a:t>Axpo</a:t>
            </a:r>
            <a:r>
              <a:rPr lang="it-IT" sz="18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b)	aziende operanti in settori “sensibili” sotto il profilo dell’ambiente e dell’impiego delle risorse (es. le cosiddette utilities: IREN, Hera, A2A, per acqua, smaltimento e riuso di rifiuti urbani);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c)	aziende di vari settori per le quali sia comunque importante il tema della transizione ecologica, della riduzione delle emissioni di CO</a:t>
            </a:r>
            <a:r>
              <a:rPr lang="it-IT" sz="1800" baseline="-25000" dirty="0"/>
              <a:t>2</a:t>
            </a:r>
            <a:r>
              <a:rPr lang="it-IT" sz="1800" dirty="0"/>
              <a:t> e più in generale di tutela e rispetto dell’ambiente;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d)	consulenza a soggetti diversi su tematiche legate all’economia dell’energia e della transizione ecologica;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e)	enti pubblici diversi impegnati nel regolare e gestire tematiche energetiche e ambientali (es. comuni, regioni, autorità portuali).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3E356-5B07-234B-AD5E-0C625D5CA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205" y="763928"/>
            <a:ext cx="10515600" cy="762000"/>
          </a:xfrm>
        </p:spPr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Corso in Breve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B119A0C-44E4-204F-9C11-A4611317A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442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100940"/>
              </p:ext>
            </p:extLst>
          </p:nvPr>
        </p:nvGraphicFramePr>
        <p:xfrm>
          <a:off x="164738" y="967883"/>
          <a:ext cx="6045200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52598937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97881603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201740543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N ins.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settore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Insegnamento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3209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</a:rPr>
                        <a:t>ING-IND/33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Energy Transition and Power Systems Management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414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IUS/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Law for energy and economic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3324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Sustainability and business strategy for energy sectors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3838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Management control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2080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Market structure and competition policy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2335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SECS-P/09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Risk management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6245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7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S06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Options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theory</a:t>
                      </a:r>
                      <a:r>
                        <a:rPr lang="it-IT" sz="1000" u="none" strike="noStrike" dirty="0">
                          <a:effectLst/>
                        </a:rPr>
                        <a:t> and trading</a:t>
                      </a:r>
                      <a:endParaRPr lang="it-IT" sz="10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2346661"/>
                  </a:ext>
                </a:extLst>
              </a:tr>
            </a:tbl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66016892-186A-9A40-8B09-6FF54F79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06"/>
            <a:ext cx="10515600" cy="988662"/>
          </a:xfrm>
        </p:spPr>
        <p:txBody>
          <a:bodyPr/>
          <a:lstStyle/>
          <a:p>
            <a:r>
              <a:rPr lang="it-IT" dirty="0" smtClean="0"/>
              <a:t>Il Corso in Breve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002287-6745-0542-857C-08571A321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B119A0C-44E4-204F-9C11-A4611317A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84084"/>
              </p:ext>
            </p:extLst>
          </p:nvPr>
        </p:nvGraphicFramePr>
        <p:xfrm>
          <a:off x="164738" y="2915291"/>
          <a:ext cx="6045200" cy="3806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63181285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4019103724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7786218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N ins.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settore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Insegnamento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6131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SECS-P/02</a:t>
                      </a:r>
                      <a:endParaRPr lang="it-IT" sz="1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Market Regulation </a:t>
                      </a:r>
                      <a:endParaRPr lang="it-IT" sz="1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0206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1035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5737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integrato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0172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Organisational design and change issues in energy business and environmental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8584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Sustainability marketing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74226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integrato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7564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SECS-S/03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Statistical Forecasting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2299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MAT-/09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Simulation and scenario analysis for decision making</a:t>
                      </a:r>
                      <a:endParaRPr lang="en-US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0916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0472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integrato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Business Plan for energy and environmental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094799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SECS-P/07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Planning and financial communication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4254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Strategic planning (for Business)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0253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Tirocinio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205287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1114697" y="775063"/>
            <a:ext cx="3605349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Primo anno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114696" y="2734777"/>
            <a:ext cx="3605349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Secondo anno</a:t>
            </a:r>
            <a:endParaRPr 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17423"/>
              </p:ext>
            </p:extLst>
          </p:nvPr>
        </p:nvGraphicFramePr>
        <p:xfrm>
          <a:off x="6573521" y="1116465"/>
          <a:ext cx="5540826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204">
                  <a:extLst>
                    <a:ext uri="{9D8B030D-6E8A-4147-A177-3AD203B41FA5}">
                      <a16:colId xmlns:a16="http://schemas.microsoft.com/office/drawing/2014/main" val="3682668776"/>
                    </a:ext>
                  </a:extLst>
                </a:gridCol>
                <a:gridCol w="801773">
                  <a:extLst>
                    <a:ext uri="{9D8B030D-6E8A-4147-A177-3AD203B41FA5}">
                      <a16:colId xmlns:a16="http://schemas.microsoft.com/office/drawing/2014/main" val="1421905572"/>
                    </a:ext>
                  </a:extLst>
                </a:gridCol>
                <a:gridCol w="4323849">
                  <a:extLst>
                    <a:ext uri="{9D8B030D-6E8A-4147-A177-3AD203B41FA5}">
                      <a16:colId xmlns:a16="http://schemas.microsoft.com/office/drawing/2014/main" val="40423813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 ins.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settore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Insegnamento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779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</a:rPr>
                        <a:t>ING-IND/33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Energy Transition and Power Systems Management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8664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IUS/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Law for energy and economic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5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Sustainability and business strategy for energy sectors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2480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SECS-P/07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Management control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4288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Market structure and competition policy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3361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SECS-P/11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Sustainable finance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0189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7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SECS-P/12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Economic  History of Energy and Environment</a:t>
                      </a:r>
                      <a:endParaRPr lang="en-US" sz="10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4939794"/>
                  </a:ext>
                </a:extLst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7350034" y="742470"/>
            <a:ext cx="3605349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Primo anno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541259" y="2598302"/>
            <a:ext cx="3605349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Secondo anno</a:t>
            </a:r>
            <a:endParaRPr lang="it-IT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8072"/>
              </p:ext>
            </p:extLst>
          </p:nvPr>
        </p:nvGraphicFramePr>
        <p:xfrm>
          <a:off x="6573521" y="2965584"/>
          <a:ext cx="5540826" cy="367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204">
                  <a:extLst>
                    <a:ext uri="{9D8B030D-6E8A-4147-A177-3AD203B41FA5}">
                      <a16:colId xmlns:a16="http://schemas.microsoft.com/office/drawing/2014/main" val="3709229079"/>
                    </a:ext>
                  </a:extLst>
                </a:gridCol>
                <a:gridCol w="801773">
                  <a:extLst>
                    <a:ext uri="{9D8B030D-6E8A-4147-A177-3AD203B41FA5}">
                      <a16:colId xmlns:a16="http://schemas.microsoft.com/office/drawing/2014/main" val="3638113307"/>
                    </a:ext>
                  </a:extLst>
                </a:gridCol>
                <a:gridCol w="4323849">
                  <a:extLst>
                    <a:ext uri="{9D8B030D-6E8A-4147-A177-3AD203B41FA5}">
                      <a16:colId xmlns:a16="http://schemas.microsoft.com/office/drawing/2014/main" val="25184329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 ins.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settore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Insegnamento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489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integrato</a:t>
                      </a:r>
                      <a:endParaRPr lang="it-IT" sz="1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Economics for energy and environmental transition</a:t>
                      </a:r>
                      <a:endParaRPr lang="en-US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4793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SECS‐P/03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 economic rationale of ecological and climate transition</a:t>
                      </a:r>
                      <a:endParaRPr lang="en-US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864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SECS‐P/06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Applied Economics for energy and green markets </a:t>
                      </a:r>
                      <a:endParaRPr lang="en-US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4122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integrato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7978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SECS‐P/10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Organisational design and change issues in energy business and environmental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86566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Sustainability marketing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68497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 scelta tra: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4106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SECS-S/03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Statistical Forecasting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3826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MAT-/09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Simulation and scenario analysis for decision making</a:t>
                      </a:r>
                      <a:endParaRPr lang="en-US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4122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S06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Options theory and trading</a:t>
                      </a:r>
                      <a:endParaRPr lang="it-IT" sz="10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8599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integrato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Business Plan for energy and environmental transition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7120558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SECS-P/07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Planning and financial communication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11560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SECS-P/08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Strategic planning (for Business)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319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Tirocinio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0595847"/>
                  </a:ext>
                </a:extLst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64738" y="435429"/>
            <a:ext cx="5922553" cy="307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MANAGEMENT FOR ENERGY INDUSTRY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6191431" y="409557"/>
            <a:ext cx="5922553" cy="307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ECONOMY FOR ENVIRONMENTAL TRANSITION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3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D5A2D0B-9D99-AD4C-BD4C-2BFD72C96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5758" y="5418187"/>
            <a:ext cx="7886700" cy="7620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 INFO</a:t>
            </a:r>
            <a:r>
              <a:rPr lang="it-IT" smtClean="0"/>
              <a:t>: didattica@economia.unige.it</a:t>
            </a:r>
            <a:endParaRPr lang="it-IT" dirty="0" smtClean="0"/>
          </a:p>
          <a:p>
            <a:r>
              <a:rPr lang="it-IT" dirty="0" smtClean="0"/>
              <a:t>lara.penco@economia.unige.it</a:t>
            </a:r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AE141B83-8091-C043-AD81-40AC0EA6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3143161"/>
            <a:ext cx="10515600" cy="988662"/>
          </a:xfrm>
        </p:spPr>
        <p:txBody>
          <a:bodyPr/>
          <a:lstStyle/>
          <a:p>
            <a:r>
              <a:rPr lang="it-IT" dirty="0"/>
              <a:t>Laurea Magistrale in Management for Energy and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Transition</a:t>
            </a:r>
            <a:r>
              <a:rPr lang="it-IT" dirty="0"/>
              <a:t> MEET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DA59E7-AF31-BC4D-9763-FC33EDAB39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4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1C400"/>
      </a:accent1>
      <a:accent2>
        <a:srgbClr val="F1C400"/>
      </a:accent2>
      <a:accent3>
        <a:srgbClr val="F1C400"/>
      </a:accent3>
      <a:accent4>
        <a:srgbClr val="F1C400"/>
      </a:accent4>
      <a:accent5>
        <a:srgbClr val="F1C400"/>
      </a:accent5>
      <a:accent6>
        <a:srgbClr val="F1C400"/>
      </a:accent6>
      <a:hlink>
        <a:srgbClr val="F1C400"/>
      </a:hlink>
      <a:folHlink>
        <a:srgbClr val="E7E6E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236660E-604E-4900-BE3E-1929032FD1B9}" vid="{1B2557A4-10B8-4013-B1A8-AD17E310BB2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DIEC_presentazione_widescreen</Template>
  <TotalTime>292</TotalTime>
  <Words>420</Words>
  <Application>Microsoft Office PowerPoint</Application>
  <PresentationFormat>Widescreen</PresentationFormat>
  <Paragraphs>164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Fira Sans Medium</vt:lpstr>
      <vt:lpstr>Arial</vt:lpstr>
      <vt:lpstr>Roboto Slab</vt:lpstr>
      <vt:lpstr>Fira Sans</vt:lpstr>
      <vt:lpstr>Calibri Light</vt:lpstr>
      <vt:lpstr>Calibri</vt:lpstr>
      <vt:lpstr>Verdana</vt:lpstr>
      <vt:lpstr>Tema di Office</vt:lpstr>
      <vt:lpstr>Laurea Magistrale in Management for Energy and Environmental Transition MEET</vt:lpstr>
      <vt:lpstr>Il Corso in Breve</vt:lpstr>
      <vt:lpstr>Il Corso in Breve</vt:lpstr>
      <vt:lpstr>Il Corso in Breve</vt:lpstr>
      <vt:lpstr>Laurea Magistrale in Management for Energy and Environmental Transition MEET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 Magistrale in Management for Energy and Environmental Transition MEET</dc:title>
  <dc:subject/>
  <dc:creator>Lara Penco</dc:creator>
  <cp:keywords/>
  <dc:description/>
  <cp:lastModifiedBy>Lara Penco</cp:lastModifiedBy>
  <cp:revision>22</cp:revision>
  <cp:lastPrinted>2019-04-15T13:03:12Z</cp:lastPrinted>
  <dcterms:created xsi:type="dcterms:W3CDTF">2021-12-21T05:58:53Z</dcterms:created>
  <dcterms:modified xsi:type="dcterms:W3CDTF">2022-03-09T08:02:26Z</dcterms:modified>
  <cp:category/>
</cp:coreProperties>
</file>