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notesMasterIdLst>
    <p:notesMasterId r:id="rId36"/>
  </p:notesMasterIdLst>
  <p:handoutMasterIdLst>
    <p:handoutMasterId r:id="rId37"/>
  </p:handoutMasterIdLst>
  <p:sldIdLst>
    <p:sldId id="340" r:id="rId5"/>
    <p:sldId id="256" r:id="rId6"/>
    <p:sldId id="341" r:id="rId7"/>
    <p:sldId id="319" r:id="rId8"/>
    <p:sldId id="365" r:id="rId9"/>
    <p:sldId id="299" r:id="rId10"/>
    <p:sldId id="310" r:id="rId11"/>
    <p:sldId id="373" r:id="rId12"/>
    <p:sldId id="389" r:id="rId13"/>
    <p:sldId id="344" r:id="rId14"/>
    <p:sldId id="367" r:id="rId15"/>
    <p:sldId id="375" r:id="rId16"/>
    <p:sldId id="390" r:id="rId17"/>
    <p:sldId id="391" r:id="rId18"/>
    <p:sldId id="392" r:id="rId19"/>
    <p:sldId id="393" r:id="rId20"/>
    <p:sldId id="394" r:id="rId21"/>
    <p:sldId id="294" r:id="rId22"/>
    <p:sldId id="378" r:id="rId23"/>
    <p:sldId id="295" r:id="rId24"/>
    <p:sldId id="324" r:id="rId25"/>
    <p:sldId id="270" r:id="rId26"/>
    <p:sldId id="380" r:id="rId27"/>
    <p:sldId id="351" r:id="rId28"/>
    <p:sldId id="379" r:id="rId29"/>
    <p:sldId id="333" r:id="rId30"/>
    <p:sldId id="292" r:id="rId31"/>
    <p:sldId id="395" r:id="rId32"/>
    <p:sldId id="284" r:id="rId33"/>
    <p:sldId id="396" r:id="rId34"/>
    <p:sldId id="297" r:id="rId35"/>
  </p:sldIdLst>
  <p:sldSz cx="12192000" cy="6858000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15C11B-4ACE-4A26-9BC6-F7AAC244EB28}" v="5" dt="2026-09-25T13:12:11.4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7750" autoAdjust="0"/>
  </p:normalViewPr>
  <p:slideViewPr>
    <p:cSldViewPr snapToGrid="0">
      <p:cViewPr varScale="1">
        <p:scale>
          <a:sx n="65" d="100"/>
          <a:sy n="65" d="100"/>
        </p:scale>
        <p:origin x="109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rrado Lagazio" userId="054a5e07-e9b9-4c6a-9a4f-a5749080b2f0" providerId="ADAL" clId="{347D06CE-6A99-4C93-863C-3A4CE13A6C01}"/>
    <pc:docChg chg="custSel addSld delSld modSld sldOrd">
      <pc:chgData name="Corrado Lagazio" userId="054a5e07-e9b9-4c6a-9a4f-a5749080b2f0" providerId="ADAL" clId="{347D06CE-6A99-4C93-863C-3A4CE13A6C01}" dt="2026-09-25T13:17:36.784" v="1242" actId="6549"/>
      <pc:docMkLst>
        <pc:docMk/>
      </pc:docMkLst>
      <pc:sldChg chg="modSp mod">
        <pc:chgData name="Corrado Lagazio" userId="054a5e07-e9b9-4c6a-9a4f-a5749080b2f0" providerId="ADAL" clId="{347D06CE-6A99-4C93-863C-3A4CE13A6C01}" dt="2026-09-25T12:53:01.175" v="399" actId="20577"/>
        <pc:sldMkLst>
          <pc:docMk/>
          <pc:sldMk cId="1704794984" sldId="294"/>
        </pc:sldMkLst>
        <pc:spChg chg="mod">
          <ac:chgData name="Corrado Lagazio" userId="054a5e07-e9b9-4c6a-9a4f-a5749080b2f0" providerId="ADAL" clId="{347D06CE-6A99-4C93-863C-3A4CE13A6C01}" dt="2026-09-25T12:53:01.175" v="399" actId="20577"/>
          <ac:spMkLst>
            <pc:docMk/>
            <pc:sldMk cId="1704794984" sldId="294"/>
            <ac:spMk id="3" creationId="{00000000-0000-0000-0000-000000000000}"/>
          </ac:spMkLst>
        </pc:spChg>
      </pc:sldChg>
      <pc:sldChg chg="modSp mod">
        <pc:chgData name="Corrado Lagazio" userId="054a5e07-e9b9-4c6a-9a4f-a5749080b2f0" providerId="ADAL" clId="{347D06CE-6A99-4C93-863C-3A4CE13A6C01}" dt="2026-09-25T13:17:36.784" v="1242" actId="6549"/>
        <pc:sldMkLst>
          <pc:docMk/>
          <pc:sldMk cId="477304749" sldId="341"/>
        </pc:sldMkLst>
        <pc:spChg chg="mod">
          <ac:chgData name="Corrado Lagazio" userId="054a5e07-e9b9-4c6a-9a4f-a5749080b2f0" providerId="ADAL" clId="{347D06CE-6A99-4C93-863C-3A4CE13A6C01}" dt="2026-09-25T13:17:36.784" v="1242" actId="6549"/>
          <ac:spMkLst>
            <pc:docMk/>
            <pc:sldMk cId="477304749" sldId="341"/>
            <ac:spMk id="3" creationId="{00000000-0000-0000-0000-000000000000}"/>
          </ac:spMkLst>
        </pc:spChg>
      </pc:sldChg>
      <pc:sldChg chg="modSp mod">
        <pc:chgData name="Corrado Lagazio" userId="054a5e07-e9b9-4c6a-9a4f-a5749080b2f0" providerId="ADAL" clId="{347D06CE-6A99-4C93-863C-3A4CE13A6C01}" dt="2026-09-25T12:45:21.125" v="312" actId="20577"/>
        <pc:sldMkLst>
          <pc:docMk/>
          <pc:sldMk cId="3300105235" sldId="391"/>
        </pc:sldMkLst>
        <pc:spChg chg="mod">
          <ac:chgData name="Corrado Lagazio" userId="054a5e07-e9b9-4c6a-9a4f-a5749080b2f0" providerId="ADAL" clId="{347D06CE-6A99-4C93-863C-3A4CE13A6C01}" dt="2026-09-25T12:45:21.125" v="312" actId="20577"/>
          <ac:spMkLst>
            <pc:docMk/>
            <pc:sldMk cId="3300105235" sldId="391"/>
            <ac:spMk id="3" creationId="{00000000-0000-0000-0000-000000000000}"/>
          </ac:spMkLst>
        </pc:spChg>
      </pc:sldChg>
      <pc:sldChg chg="modSp mod">
        <pc:chgData name="Corrado Lagazio" userId="054a5e07-e9b9-4c6a-9a4f-a5749080b2f0" providerId="ADAL" clId="{347D06CE-6A99-4C93-863C-3A4CE13A6C01}" dt="2026-09-25T12:51:03.890" v="397" actId="20577"/>
        <pc:sldMkLst>
          <pc:docMk/>
          <pc:sldMk cId="2497742795" sldId="393"/>
        </pc:sldMkLst>
        <pc:spChg chg="mod">
          <ac:chgData name="Corrado Lagazio" userId="054a5e07-e9b9-4c6a-9a4f-a5749080b2f0" providerId="ADAL" clId="{347D06CE-6A99-4C93-863C-3A4CE13A6C01}" dt="2026-09-25T12:51:03.890" v="397" actId="20577"/>
          <ac:spMkLst>
            <pc:docMk/>
            <pc:sldMk cId="2497742795" sldId="393"/>
            <ac:spMk id="3" creationId="{00000000-0000-0000-0000-000000000000}"/>
          </ac:spMkLst>
        </pc:spChg>
      </pc:sldChg>
      <pc:sldChg chg="new del">
        <pc:chgData name="Corrado Lagazio" userId="054a5e07-e9b9-4c6a-9a4f-a5749080b2f0" providerId="ADAL" clId="{347D06CE-6A99-4C93-863C-3A4CE13A6C01}" dt="2026-09-25T12:55:28.165" v="401" actId="2696"/>
        <pc:sldMkLst>
          <pc:docMk/>
          <pc:sldMk cId="381635013" sldId="396"/>
        </pc:sldMkLst>
      </pc:sldChg>
      <pc:sldChg chg="modSp add mod">
        <pc:chgData name="Corrado Lagazio" userId="054a5e07-e9b9-4c6a-9a4f-a5749080b2f0" providerId="ADAL" clId="{347D06CE-6A99-4C93-863C-3A4CE13A6C01}" dt="2026-09-25T13:15:18.275" v="1234" actId="113"/>
        <pc:sldMkLst>
          <pc:docMk/>
          <pc:sldMk cId="841536397" sldId="396"/>
        </pc:sldMkLst>
        <pc:spChg chg="mod">
          <ac:chgData name="Corrado Lagazio" userId="054a5e07-e9b9-4c6a-9a4f-a5749080b2f0" providerId="ADAL" clId="{347D06CE-6A99-4C93-863C-3A4CE13A6C01}" dt="2026-09-25T12:55:55.394" v="447" actId="27636"/>
          <ac:spMkLst>
            <pc:docMk/>
            <pc:sldMk cId="841536397" sldId="396"/>
            <ac:spMk id="5" creationId="{91F8AA68-F0B3-9F19-64BF-B9EF90F0C0D5}"/>
          </ac:spMkLst>
        </pc:spChg>
        <pc:spChg chg="mod">
          <ac:chgData name="Corrado Lagazio" userId="054a5e07-e9b9-4c6a-9a4f-a5749080b2f0" providerId="ADAL" clId="{347D06CE-6A99-4C93-863C-3A4CE13A6C01}" dt="2026-09-25T13:15:18.275" v="1234" actId="113"/>
          <ac:spMkLst>
            <pc:docMk/>
            <pc:sldMk cId="841536397" sldId="396"/>
            <ac:spMk id="6" creationId="{1DD57D3F-7B3F-52AC-EA21-1F363B00711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3508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1295" y="0"/>
            <a:ext cx="3076363" cy="513508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3411F939-05BA-459B-ABA9-44A69237F4CF}" type="datetimeFigureOut">
              <a:rPr lang="it-IT" smtClean="0"/>
              <a:pPr/>
              <a:t>25/09/2026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6363" cy="513507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1295" y="9721107"/>
            <a:ext cx="3076363" cy="513507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DB13ED78-2D5E-4771-8825-655B6B895F7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2238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0506" y="0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693E418B-D5EC-41F8-BB97-D48A44D56BBE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599" y="4924989"/>
            <a:ext cx="5680103" cy="4029684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2309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0506" y="9722309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BC4F8043-B30A-4267-A953-D7633A1C0E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3345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800" b="1" dirty="0"/>
              <a:t>LAURA</a:t>
            </a:r>
            <a:endParaRPr lang="it-IT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F2787-351F-40BC-A546-2564D995E7B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0919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79425" y="1279525"/>
            <a:ext cx="6140450" cy="34544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4F8043-B30A-4267-A953-D7633A1C0E22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8475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F8043-B30A-4267-A953-D7633A1C0E22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8662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4F8043-B30A-4267-A953-D7633A1C0E22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1899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56"/>
            <a:ext cx="103632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A97B0-1F5C-4D31-8C29-5D83BE7D5230}" type="datetimeFigureOut">
              <a:rPr lang="it-IT" smtClean="0"/>
              <a:pPr/>
              <a:t>25/09/2026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BC2A-0479-4C80-8601-31333629438B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0" y="0"/>
            <a:ext cx="12192000" cy="1558344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0" y="6297787"/>
            <a:ext cx="12192000" cy="560231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Immagine 3" descr="Logo Dip_Econom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06126" y="64405"/>
            <a:ext cx="1069975" cy="139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ttangolo 10"/>
          <p:cNvSpPr/>
          <p:nvPr userDrawn="1"/>
        </p:nvSpPr>
        <p:spPr>
          <a:xfrm>
            <a:off x="0" y="0"/>
            <a:ext cx="12192000" cy="1558344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 userDrawn="1"/>
        </p:nvSpPr>
        <p:spPr>
          <a:xfrm>
            <a:off x="0" y="6297787"/>
            <a:ext cx="12192000" cy="560231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F7C91F53-1B68-4523-A238-751215B0AB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2271" y="275612"/>
            <a:ext cx="1628447" cy="109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53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A97B0-1F5C-4D31-8C29-5D83BE7D5230}" type="datetimeFigureOut">
              <a:rPr lang="it-IT" smtClean="0"/>
              <a:pPr/>
              <a:t>25/09/2026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BC2A-0479-4C80-8601-31333629438B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43D5B78-1DB8-4830-8104-EDCF4BFACFAD}"/>
              </a:ext>
            </a:extLst>
          </p:cNvPr>
          <p:cNvSpPr/>
          <p:nvPr userDrawn="1"/>
        </p:nvSpPr>
        <p:spPr>
          <a:xfrm>
            <a:off x="0" y="-49422"/>
            <a:ext cx="12192000" cy="1558344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136310D-7A2C-4929-8CE3-FDD22462AD6F}"/>
              </a:ext>
            </a:extLst>
          </p:cNvPr>
          <p:cNvSpPr/>
          <p:nvPr userDrawn="1"/>
        </p:nvSpPr>
        <p:spPr>
          <a:xfrm>
            <a:off x="0" y="6297787"/>
            <a:ext cx="12192000" cy="560231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39A3B6C-126A-4A29-AEB5-9C7967E519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2271" y="275612"/>
            <a:ext cx="1628447" cy="109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338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3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A97B0-1F5C-4D31-8C29-5D83BE7D5230}" type="datetimeFigureOut">
              <a:rPr lang="it-IT" smtClean="0"/>
              <a:pPr/>
              <a:t>25/09/2026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BC2A-0479-4C80-8601-313336294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6059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A97B0-1F5C-4D31-8C29-5D83BE7D5230}" type="datetimeFigureOut">
              <a:rPr lang="it-IT" smtClean="0"/>
              <a:pPr/>
              <a:t>25/09/2026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BC2A-0479-4C80-8601-313336294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7657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8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8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A97B0-1F5C-4D31-8C29-5D83BE7D5230}" type="datetimeFigureOut">
              <a:rPr lang="it-IT" smtClean="0"/>
              <a:pPr/>
              <a:t>25/09/2026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BC2A-0479-4C80-8601-313336294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8761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A97B0-1F5C-4D31-8C29-5D83BE7D5230}" type="datetimeFigureOut">
              <a:rPr lang="it-IT" smtClean="0"/>
              <a:pPr/>
              <a:t>25/09/2026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BC2A-0479-4C80-8601-313336294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8310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A97B0-1F5C-4D31-8C29-5D83BE7D5230}" type="datetimeFigureOut">
              <a:rPr lang="it-IT" smtClean="0"/>
              <a:pPr/>
              <a:t>25/09/2026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BC2A-0479-4C80-8601-313336294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7393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7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A97B0-1F5C-4D31-8C29-5D83BE7D5230}" type="datetimeFigureOut">
              <a:rPr lang="it-IT" smtClean="0"/>
              <a:pPr/>
              <a:t>25/09/2026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BC2A-0479-4C80-8601-313336294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5725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A97B0-1F5C-4D31-8C29-5D83BE7D5230}" type="datetimeFigureOut">
              <a:rPr lang="it-IT" smtClean="0"/>
              <a:pPr/>
              <a:t>25/09/2026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BC2A-0479-4C80-8601-313336294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2485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A97B0-1F5C-4D31-8C29-5D83BE7D5230}" type="datetimeFigureOut">
              <a:rPr lang="it-IT" smtClean="0"/>
              <a:pPr/>
              <a:t>25/09/2026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BC2A-0479-4C80-8601-313336294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4089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11785600" y="274661"/>
            <a:ext cx="36576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12800" y="274661"/>
            <a:ext cx="107696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A97B0-1F5C-4D31-8C29-5D83BE7D5230}" type="datetimeFigureOut">
              <a:rPr lang="it-IT" smtClean="0"/>
              <a:pPr/>
              <a:t>25/09/2026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BC2A-0479-4C80-8601-313336294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6600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600" y="635638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A97B0-1F5C-4D31-8C29-5D83BE7D5230}" type="datetimeFigureOut">
              <a:rPr lang="it-IT" smtClean="0"/>
              <a:pPr/>
              <a:t>25/09/2026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5600" y="635638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8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EBC2A-0479-4C80-8601-313336294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9796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ervizionline.unige.it/unige/stampa_manifesto/MF/2023/8697.html" TargetMode="External"/><Relationship Id="rId2" Type="http://schemas.openxmlformats.org/officeDocument/2006/relationships/hyperlink" Target="https://servizionline.unige.it/unige/stampa_manifesto/MF/2026/11871.html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ervizionline.unige.it/unige/stampa_manifesto/MF/2026/11946.html" TargetMode="External"/><Relationship Id="rId5" Type="http://schemas.openxmlformats.org/officeDocument/2006/relationships/hyperlink" Target="https://servizionline.unige.it/unige/stampa_manifesto/MF/2023/8698.html" TargetMode="External"/><Relationship Id="rId4" Type="http://schemas.openxmlformats.org/officeDocument/2006/relationships/hyperlink" Target="https://servizionline.unige.it/unige/stampa_manifesto/MF/2026/11872.html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economia.unige.it/info-studenti-tirocini-curricular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481959" y="2424512"/>
            <a:ext cx="9317421" cy="1784881"/>
          </a:xfrm>
          <a:prstGeom prst="rect">
            <a:avLst/>
          </a:prstGeom>
          <a:solidFill>
            <a:srgbClr val="FFFFFF"/>
          </a:solidFill>
          <a:ln w="5715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it-IT" altLang="it-IT" sz="32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Verdana" panose="020B0604030504040204" pitchFamily="34" charset="0"/>
                <a:cs typeface="Arial" panose="020B0604020202020204" pitchFamily="34" charset="0"/>
              </a:rPr>
              <a:t>La compilazione del piano di studio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lang="it-IT" altLang="it-IT" sz="3200" b="1" dirty="0">
                <a:solidFill>
                  <a:srgbClr val="003399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Corsi di Laurea Triennali DIEC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lang="it-IT" altLang="it-IT" sz="2000" dirty="0">
                <a:solidFill>
                  <a:srgbClr val="003399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Studenti del II e III anno</a:t>
            </a: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B1523C92-45F4-4C30-810D-4886C1BA6969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60"/>
            <a:ext cx="12192000" cy="20447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4A9B2E55-26A1-6B42-8121-29E1784536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187" y="4544151"/>
            <a:ext cx="7620000" cy="157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170727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70280" y="65315"/>
            <a:ext cx="8673737" cy="968320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it-IT" b="1"/>
              <a:t>Il Piano di studi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339678" y="1928868"/>
            <a:ext cx="5876961" cy="3703836"/>
          </a:xfrm>
        </p:spPr>
        <p:txBody>
          <a:bodyPr>
            <a:noAutofit/>
          </a:bodyPr>
          <a:lstStyle/>
          <a:p>
            <a:pPr algn="l"/>
            <a:r>
              <a:rPr lang="it-IT" sz="3600" dirty="0">
                <a:solidFill>
                  <a:schemeClr val="tx1"/>
                </a:solidFill>
              </a:rPr>
              <a:t>E’ il progetto di lavoro universitario annuale di ogni studente</a:t>
            </a:r>
          </a:p>
          <a:p>
            <a:pPr algn="l"/>
            <a:r>
              <a:rPr lang="it-IT" sz="3600" dirty="0">
                <a:solidFill>
                  <a:schemeClr val="tx1"/>
                </a:solidFill>
              </a:rPr>
              <a:t>La compilazione del piano di studi è obbligatoria per tutti gli studenti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7593" y="1857274"/>
            <a:ext cx="5040000" cy="3512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43491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92689" y="0"/>
            <a:ext cx="9144000" cy="1433777"/>
          </a:xfrm>
        </p:spPr>
        <p:txBody>
          <a:bodyPr>
            <a:normAutofit/>
          </a:bodyPr>
          <a:lstStyle/>
          <a:p>
            <a:pPr algn="l"/>
            <a:r>
              <a:rPr lang="it-IT" sz="4000" b="1" dirty="0"/>
              <a:t>Le scelte da compiere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01933" y="1526875"/>
            <a:ext cx="11440129" cy="458062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 algn="l">
              <a:spcBef>
                <a:spcPts val="0"/>
              </a:spcBef>
              <a:buFont typeface="+mj-lt"/>
              <a:buAutoNum type="arabicPeriod"/>
            </a:pPr>
            <a:r>
              <a:rPr lang="it-IT" sz="2400">
                <a:solidFill>
                  <a:schemeClr val="tx1"/>
                </a:solidFill>
              </a:rPr>
              <a:t>Gli </a:t>
            </a:r>
            <a:r>
              <a:rPr lang="it-IT" sz="2400" dirty="0">
                <a:solidFill>
                  <a:schemeClr val="tx1"/>
                </a:solidFill>
              </a:rPr>
              <a:t>esami opzionali. </a:t>
            </a:r>
          </a:p>
          <a:p>
            <a:pPr lvl="1" algn="l">
              <a:spcBef>
                <a:spcPts val="0"/>
              </a:spcBef>
            </a:pPr>
            <a:r>
              <a:rPr lang="it-IT" sz="2400" dirty="0">
                <a:solidFill>
                  <a:schemeClr val="tx1"/>
                </a:solidFill>
              </a:rPr>
              <a:t>Ad esempio: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/>
                </a:solidFill>
              </a:rPr>
              <a:t>CLEA: Finanza aziendale vs EGINT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/>
                </a:solidFill>
              </a:rPr>
              <a:t>CLEAMLT: </a:t>
            </a:r>
            <a:r>
              <a:rPr lang="it-IT" sz="2400" dirty="0" err="1">
                <a:solidFill>
                  <a:schemeClr val="tx1"/>
                </a:solidFill>
              </a:rPr>
              <a:t>Ec</a:t>
            </a:r>
            <a:r>
              <a:rPr lang="it-IT" sz="2400" dirty="0">
                <a:solidFill>
                  <a:schemeClr val="tx1"/>
                </a:solidFill>
              </a:rPr>
              <a:t> Mobilità urbana vs. Gestione della produzione e della logistica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/>
                </a:solidFill>
              </a:rPr>
              <a:t>SEF: Curriculum Generale vs Finanziario</a:t>
            </a:r>
            <a:endParaRPr lang="it-IT" sz="2400" dirty="0">
              <a:solidFill>
                <a:schemeClr val="tx1"/>
              </a:solidFill>
              <a:cs typeface="Calibri"/>
            </a:endParaRP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/>
                </a:solidFill>
              </a:rPr>
              <a:t>ecc.</a:t>
            </a:r>
          </a:p>
          <a:p>
            <a:pPr marL="457200" indent="-457200" algn="l">
              <a:spcBef>
                <a:spcPts val="0"/>
              </a:spcBef>
              <a:buFont typeface="+mj-lt"/>
              <a:buAutoNum type="arabicPeriod"/>
            </a:pPr>
            <a:endParaRPr lang="it-IT" sz="2400" dirty="0">
              <a:solidFill>
                <a:schemeClr val="tx1"/>
              </a:solidFill>
            </a:endParaRPr>
          </a:p>
          <a:p>
            <a:pPr marL="457200" indent="-457200" algn="l">
              <a:spcBef>
                <a:spcPts val="0"/>
              </a:spcBef>
              <a:buFont typeface="+mj-lt"/>
              <a:buAutoNum type="arabicPeriod"/>
            </a:pPr>
            <a:r>
              <a:rPr lang="it-IT" sz="2400" dirty="0">
                <a:solidFill>
                  <a:schemeClr val="tx1"/>
                </a:solidFill>
              </a:rPr>
              <a:t>I 12 CFU ‘a scelta’</a:t>
            </a:r>
          </a:p>
          <a:p>
            <a:pPr marL="457200" indent="-457200" algn="l">
              <a:spcBef>
                <a:spcPts val="0"/>
              </a:spcBef>
              <a:buFont typeface="+mj-lt"/>
              <a:buAutoNum type="arabicPeriod"/>
            </a:pPr>
            <a:endParaRPr lang="it-IT" sz="2400" dirty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</a:pPr>
            <a:r>
              <a:rPr lang="en-GB" sz="2400" dirty="0">
                <a:solidFill>
                  <a:schemeClr val="tx1"/>
                </a:solidFill>
              </a:rPr>
              <a:t>CLEA</a:t>
            </a:r>
            <a:r>
              <a:rPr lang="en-GB" sz="2400" dirty="0"/>
              <a:t> </a:t>
            </a:r>
            <a:r>
              <a:rPr lang="en-GB" sz="2400" u="sng" dirty="0">
                <a:hlinkClick r:id="rId2"/>
              </a:rPr>
              <a:t>https://servizionline.unige.it/unige/stampa_manifesto/MF/2026/11871.html</a:t>
            </a:r>
            <a:endParaRPr lang="it-IT" sz="2400" dirty="0">
              <a:hlinkClick r:id="rId3"/>
            </a:endParaRPr>
          </a:p>
          <a:p>
            <a:pPr algn="just">
              <a:spcBef>
                <a:spcPts val="0"/>
              </a:spcBef>
            </a:pPr>
            <a:r>
              <a:rPr lang="en-GB" sz="2400" dirty="0">
                <a:solidFill>
                  <a:schemeClr val="tx1"/>
                </a:solidFill>
              </a:rPr>
              <a:t>CLEAMLT</a:t>
            </a:r>
            <a:r>
              <a:rPr lang="en-GB" sz="2400" dirty="0"/>
              <a:t> </a:t>
            </a:r>
            <a:r>
              <a:rPr lang="en-GB" sz="2400" u="sng" dirty="0">
                <a:hlinkClick r:id="rId4"/>
              </a:rPr>
              <a:t>https://servizionline.unige.it/unige/stampa_manifesto/MF/2026/11872.html</a:t>
            </a:r>
            <a:endParaRPr lang="it-IT" sz="2400" dirty="0">
              <a:hlinkClick r:id="rId5"/>
            </a:endParaRPr>
          </a:p>
          <a:p>
            <a:pPr algn="l">
              <a:spcBef>
                <a:spcPts val="0"/>
              </a:spcBef>
            </a:pPr>
            <a:r>
              <a:rPr lang="it-IT" sz="2400" dirty="0">
                <a:solidFill>
                  <a:schemeClr val="tx1"/>
                </a:solidFill>
              </a:rPr>
              <a:t>SEF </a:t>
            </a:r>
            <a:r>
              <a:rPr lang="en-GB" sz="2400" u="sng" dirty="0">
                <a:hlinkClick r:id="rId6"/>
              </a:rPr>
              <a:t>https://servizionline.unige.it/unige/stampa_manifesto/MF/2026/11946.html</a:t>
            </a:r>
            <a:endParaRPr lang="it-IT" sz="2400" dirty="0">
              <a:solidFill>
                <a:schemeClr val="tx1"/>
              </a:solidFill>
            </a:endParaRPr>
          </a:p>
          <a:p>
            <a:pPr marL="457200" indent="-457200" algn="l">
              <a:spcBef>
                <a:spcPts val="0"/>
              </a:spcBef>
              <a:buFont typeface="+mj-lt"/>
              <a:buAutoNum type="arabicPeriod"/>
            </a:pPr>
            <a:endParaRPr lang="it-IT" sz="2400" u="sng" dirty="0">
              <a:solidFill>
                <a:schemeClr val="tx1"/>
              </a:solidFill>
            </a:endParaRPr>
          </a:p>
          <a:p>
            <a:pPr marL="457200" indent="-457200" algn="l">
              <a:spcBef>
                <a:spcPts val="0"/>
              </a:spcBef>
              <a:buFont typeface="+mj-lt"/>
              <a:buAutoNum type="arabicPeriod"/>
            </a:pPr>
            <a:endParaRPr lang="it-IT" sz="2400" u="sng" dirty="0">
              <a:solidFill>
                <a:schemeClr val="tx1"/>
              </a:solidFill>
            </a:endParaRPr>
          </a:p>
          <a:p>
            <a:pPr marL="457200" indent="-457200" algn="l">
              <a:spcBef>
                <a:spcPts val="0"/>
              </a:spcBef>
              <a:buFont typeface="+mj-lt"/>
              <a:buAutoNum type="arabicPeriod"/>
            </a:pPr>
            <a:endParaRPr lang="it-IT" sz="2400" i="1" dirty="0"/>
          </a:p>
          <a:p>
            <a:pPr marL="457200" indent="-457200" algn="l">
              <a:spcBef>
                <a:spcPts val="0"/>
              </a:spcBef>
              <a:buFont typeface="+mj-lt"/>
              <a:buAutoNum type="arabicPeriod"/>
            </a:pPr>
            <a:endParaRPr lang="it-IT" sz="2400" dirty="0"/>
          </a:p>
          <a:p>
            <a:pPr marL="457200" indent="-457200" algn="l">
              <a:spcBef>
                <a:spcPts val="0"/>
              </a:spcBef>
              <a:buFont typeface="+mj-lt"/>
              <a:buAutoNum type="arabicPeriod"/>
            </a:pPr>
            <a:endParaRPr lang="it-IT" sz="2400" dirty="0"/>
          </a:p>
          <a:p>
            <a:pPr algn="l">
              <a:spcBef>
                <a:spcPts val="0"/>
              </a:spcBef>
            </a:pPr>
            <a:endParaRPr lang="it-IT" sz="2400" dirty="0"/>
          </a:p>
          <a:p>
            <a:pPr algn="l">
              <a:spcBef>
                <a:spcPts val="0"/>
              </a:spcBef>
            </a:pPr>
            <a:endParaRPr lang="it-IT" sz="2400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endParaRPr lang="it-IT" sz="2400" dirty="0"/>
          </a:p>
          <a:p>
            <a:pPr algn="l">
              <a:spcBef>
                <a:spcPts val="0"/>
              </a:spcBef>
            </a:pPr>
            <a:endParaRPr lang="it-IT" sz="2400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endParaRPr lang="it-IT" sz="2400" dirty="0"/>
          </a:p>
          <a:p>
            <a:pPr algn="l">
              <a:spcBef>
                <a:spcPts val="0"/>
              </a:spcBef>
            </a:pPr>
            <a:endParaRPr lang="it-IT" sz="2400" i="1" dirty="0"/>
          </a:p>
          <a:p>
            <a:pPr algn="l">
              <a:spcBef>
                <a:spcPts val="0"/>
              </a:spcBef>
            </a:pPr>
            <a:endParaRPr lang="it-IT" sz="2400" dirty="0"/>
          </a:p>
          <a:p>
            <a:pPr lvl="0" algn="l">
              <a:spcBef>
                <a:spcPts val="0"/>
              </a:spcBef>
            </a:pPr>
            <a:endParaRPr lang="it-IT" sz="2400" dirty="0"/>
          </a:p>
          <a:p>
            <a:pPr algn="l">
              <a:spcBef>
                <a:spcPts val="0"/>
              </a:spcBef>
            </a:pPr>
            <a:endParaRPr lang="it-IT" sz="2400" b="1" dirty="0"/>
          </a:p>
          <a:p>
            <a:pPr>
              <a:spcBef>
                <a:spcPts val="0"/>
              </a:spcBef>
            </a:pPr>
            <a:endParaRPr lang="it-IT" sz="2400" dirty="0"/>
          </a:p>
          <a:p>
            <a:pPr algn="l">
              <a:spcBef>
                <a:spcPts val="0"/>
              </a:spcBef>
            </a:pPr>
            <a:endParaRPr lang="it-IT" sz="2400" dirty="0"/>
          </a:p>
          <a:p>
            <a:pPr algn="l">
              <a:spcBef>
                <a:spcPts val="0"/>
              </a:spcBef>
            </a:pPr>
            <a:endParaRPr lang="it-IT" sz="2400" dirty="0"/>
          </a:p>
          <a:p>
            <a:pPr>
              <a:spcBef>
                <a:spcPts val="0"/>
              </a:spcBef>
            </a:pPr>
            <a:endParaRPr lang="it-IT" sz="2400" dirty="0"/>
          </a:p>
          <a:p>
            <a:pPr>
              <a:spcBef>
                <a:spcPts val="0"/>
              </a:spcBef>
            </a:pP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47730474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92689" y="0"/>
            <a:ext cx="9144000" cy="1433777"/>
          </a:xfrm>
        </p:spPr>
        <p:txBody>
          <a:bodyPr>
            <a:normAutofit/>
          </a:bodyPr>
          <a:lstStyle/>
          <a:p>
            <a:pPr algn="l"/>
            <a:r>
              <a:rPr lang="it-IT" sz="4000" b="1" dirty="0"/>
              <a:t>I 12 cfu ‘a scelta’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01933" y="1526875"/>
            <a:ext cx="11440129" cy="4580628"/>
          </a:xfrm>
          <a:noFill/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it-IT" dirty="0">
                <a:solidFill>
                  <a:schemeClr val="tx1"/>
                </a:solidFill>
              </a:rPr>
              <a:t>Esami sostenuti in </a:t>
            </a:r>
            <a:r>
              <a:rPr lang="it-IT" b="1" dirty="0">
                <a:solidFill>
                  <a:schemeClr val="tx1"/>
                </a:solidFill>
              </a:rPr>
              <a:t>mobilità internazionale </a:t>
            </a:r>
            <a:r>
              <a:rPr lang="it-IT" dirty="0">
                <a:solidFill>
                  <a:schemeClr val="tx1"/>
                </a:solidFill>
              </a:rPr>
              <a:t>che non hanno corrispondenza con altri esami dei Corsi di Studio DIEC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dirty="0"/>
              <a:t>Tirocinio di formazione e apprendimento (6 /9 </a:t>
            </a:r>
            <a:r>
              <a:rPr lang="it-IT" dirty="0" err="1"/>
              <a:t>cfu</a:t>
            </a:r>
            <a:r>
              <a:rPr lang="it-IT" dirty="0"/>
              <a:t>) 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dirty="0"/>
              <a:t>Tutti gli insegnamenti presenti nei piani di studio dei Corsi di laurea triennali del DIEC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dirty="0"/>
              <a:t>Insegnamenti non curriculari previsti per il Corso di Laurea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dirty="0"/>
              <a:t>Altre Attività Formative Laboratoriali</a:t>
            </a:r>
          </a:p>
          <a:p>
            <a:pPr algn="l"/>
            <a:r>
              <a:rPr lang="it-IT" sz="2400" dirty="0"/>
              <a:t>Attenzione: non è possibile inserire in piano insegnamenti d Corsi di laurea Magistrali!</a:t>
            </a:r>
          </a:p>
          <a:p>
            <a:pPr marL="457200" indent="-457200" algn="l">
              <a:buFont typeface="+mj-lt"/>
              <a:buAutoNum type="arabicPeriod"/>
            </a:pPr>
            <a:endParaRPr lang="it-IT" sz="2400" u="sng" dirty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endParaRPr lang="it-IT" i="1" dirty="0"/>
          </a:p>
          <a:p>
            <a:pPr marL="457200" indent="-457200" algn="l">
              <a:buFont typeface="+mj-lt"/>
              <a:buAutoNum type="arabicPeriod"/>
            </a:pPr>
            <a:endParaRPr lang="it-IT" dirty="0"/>
          </a:p>
          <a:p>
            <a:pPr marL="457200" indent="-457200" algn="l">
              <a:buFont typeface="+mj-lt"/>
              <a:buAutoNum type="arabicPeriod"/>
            </a:pPr>
            <a:endParaRPr lang="it-IT" sz="2200" dirty="0"/>
          </a:p>
          <a:p>
            <a:pPr algn="l"/>
            <a:endParaRPr lang="it-IT" dirty="0"/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/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/>
          </a:p>
          <a:p>
            <a:pPr algn="l"/>
            <a:endParaRPr lang="it-IT" i="1" dirty="0"/>
          </a:p>
          <a:p>
            <a:pPr algn="l"/>
            <a:endParaRPr lang="it-IT" dirty="0"/>
          </a:p>
          <a:p>
            <a:pPr lvl="0" algn="l"/>
            <a:endParaRPr lang="it-IT" dirty="0"/>
          </a:p>
          <a:p>
            <a:pPr algn="l"/>
            <a:endParaRPr lang="it-IT" b="1" dirty="0"/>
          </a:p>
          <a:p>
            <a:endParaRPr lang="it-IT" dirty="0"/>
          </a:p>
          <a:p>
            <a:pPr algn="l"/>
            <a:endParaRPr lang="it-IT" dirty="0"/>
          </a:p>
          <a:p>
            <a:pPr algn="l"/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35849232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age11.jpe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18432" y="1848644"/>
            <a:ext cx="7181088" cy="4905724"/>
          </a:xfrm>
          <a:prstGeom prst="rect">
            <a:avLst/>
          </a:prstGeom>
        </p:spPr>
      </p:pic>
      <p:grpSp>
        <p:nvGrpSpPr>
          <p:cNvPr id="5" name="Group 528"/>
          <p:cNvGrpSpPr>
            <a:grpSpLocks/>
          </p:cNvGrpSpPr>
          <p:nvPr/>
        </p:nvGrpSpPr>
        <p:grpSpPr bwMode="auto">
          <a:xfrm>
            <a:off x="-635" y="0"/>
            <a:ext cx="12192635" cy="6263640"/>
            <a:chOff x="0" y="0"/>
            <a:chExt cx="19201" cy="9864"/>
          </a:xfrm>
        </p:grpSpPr>
        <p:pic>
          <p:nvPicPr>
            <p:cNvPr id="6" name="Picture 53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2" y="100"/>
              <a:ext cx="1685" cy="22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533"/>
            <p:cNvSpPr>
              <a:spLocks noChangeArrowheads="1"/>
            </p:cNvSpPr>
            <p:nvPr/>
          </p:nvSpPr>
          <p:spPr bwMode="auto">
            <a:xfrm>
              <a:off x="1" y="1"/>
              <a:ext cx="19200" cy="2456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r>
                <a:rPr lang="it-IT" sz="3600" b="1" dirty="0"/>
                <a:t>Erasmus+</a:t>
              </a:r>
            </a:p>
          </p:txBody>
        </p:sp>
        <p:sp>
          <p:nvSpPr>
            <p:cNvPr id="8" name="Rectangle 532"/>
            <p:cNvSpPr>
              <a:spLocks noChangeArrowheads="1"/>
            </p:cNvSpPr>
            <p:nvPr/>
          </p:nvSpPr>
          <p:spPr bwMode="auto">
            <a:xfrm>
              <a:off x="1" y="1"/>
              <a:ext cx="19200" cy="2456"/>
            </a:xfrm>
            <a:prstGeom prst="rect">
              <a:avLst/>
            </a:prstGeom>
            <a:noFill/>
            <a:ln w="25400">
              <a:solidFill>
                <a:srgbClr val="385D8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it-IT"/>
            </a:p>
          </p:txBody>
        </p:sp>
        <p:pic>
          <p:nvPicPr>
            <p:cNvPr id="9" name="Picture 53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82" y="434"/>
              <a:ext cx="2566" cy="1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53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9" y="0"/>
              <a:ext cx="4632" cy="23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52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23"/>
              <a:ext cx="6644" cy="6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17795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86785" y="255501"/>
            <a:ext cx="9144000" cy="838959"/>
          </a:xfrm>
        </p:spPr>
        <p:txBody>
          <a:bodyPr>
            <a:normAutofit fontScale="90000"/>
          </a:bodyPr>
          <a:lstStyle/>
          <a:p>
            <a:pPr algn="l"/>
            <a:br>
              <a:rPr lang="it-IT" sz="4000">
                <a:solidFill>
                  <a:srgbClr val="FF0000"/>
                </a:solidFill>
              </a:rPr>
            </a:br>
            <a:r>
              <a:rPr lang="it-IT" sz="4000" b="1"/>
              <a:t>Erasmus+</a:t>
            </a:r>
            <a:br>
              <a:rPr lang="it-IT" sz="4000">
                <a:solidFill>
                  <a:srgbClr val="FF0000"/>
                </a:solidFill>
              </a:rPr>
            </a:br>
            <a:endParaRPr lang="it-IT" sz="4000" i="1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93485" y="1570010"/>
            <a:ext cx="11248571" cy="4849840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it-IT" dirty="0">
                <a:solidFill>
                  <a:schemeClr val="tx1"/>
                </a:solidFill>
              </a:rPr>
              <a:t>Cosa fare al 2° anno: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Se si è vinto il bando per partire nel 2° anno inserire gli insegnamenti «esteri» a piano di studi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Partecipare al bando a Febbraio per partenze nel 3° anno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it-IT" dirty="0">
              <a:solidFill>
                <a:schemeClr val="tx1"/>
              </a:solidFill>
            </a:endParaRPr>
          </a:p>
          <a:p>
            <a:pPr algn="l"/>
            <a:r>
              <a:rPr lang="it-IT" dirty="0">
                <a:solidFill>
                  <a:schemeClr val="tx1"/>
                </a:solidFill>
              </a:rPr>
              <a:t>Cosa fare al 3° anno: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Se in partenza nel 3° anno inserire gli insegnamenti «esteri» a piano di studi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it-IT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it-IT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it-IT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/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/>
          </a:p>
          <a:p>
            <a:pPr algn="l"/>
            <a:endParaRPr lang="it-IT" i="1" dirty="0"/>
          </a:p>
          <a:p>
            <a:pPr algn="l"/>
            <a:endParaRPr lang="it-IT" dirty="0"/>
          </a:p>
          <a:p>
            <a:pPr lvl="0" algn="l"/>
            <a:endParaRPr lang="it-IT" dirty="0"/>
          </a:p>
          <a:p>
            <a:pPr algn="l"/>
            <a:endParaRPr lang="it-IT" b="1" dirty="0"/>
          </a:p>
          <a:p>
            <a:endParaRPr lang="it-IT" dirty="0"/>
          </a:p>
          <a:p>
            <a:pPr algn="l"/>
            <a:endParaRPr lang="it-IT" dirty="0"/>
          </a:p>
          <a:p>
            <a:pPr algn="l"/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7021" y="0"/>
            <a:ext cx="2941230" cy="151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39592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55275" y="47573"/>
            <a:ext cx="10261177" cy="1109128"/>
          </a:xfrm>
        </p:spPr>
        <p:txBody>
          <a:bodyPr>
            <a:normAutofit fontScale="90000"/>
          </a:bodyPr>
          <a:lstStyle/>
          <a:p>
            <a:pPr algn="l"/>
            <a:br>
              <a:rPr lang="it-IT" sz="4000">
                <a:solidFill>
                  <a:srgbClr val="FF0000"/>
                </a:solidFill>
              </a:rPr>
            </a:br>
            <a:r>
              <a:rPr lang="it-IT" sz="4000" b="1"/>
              <a:t>Double Degree con HOCHSCHULE AUSBURG</a:t>
            </a:r>
            <a:br>
              <a:rPr lang="it-IT" sz="4000" b="1"/>
            </a:br>
            <a:r>
              <a:rPr lang="it-IT" sz="4000" b="1"/>
              <a:t> </a:t>
            </a:r>
            <a:r>
              <a:rPr lang="en-US" sz="4000" b="1"/>
              <a:t>(University of applied sciences Augsburg)</a:t>
            </a:r>
            <a:br>
              <a:rPr lang="en-US" sz="4000"/>
            </a:br>
            <a:endParaRPr lang="it-IT" sz="400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93485" y="1621766"/>
            <a:ext cx="11248571" cy="4459857"/>
          </a:xfrm>
          <a:noFill/>
        </p:spPr>
        <p:txBody>
          <a:bodyPr>
            <a:normAutofit fontScale="70000" lnSpcReduction="20000"/>
          </a:bodyPr>
          <a:lstStyle/>
          <a:p>
            <a:pPr algn="l"/>
            <a:r>
              <a:rPr lang="it-IT" dirty="0">
                <a:solidFill>
                  <a:schemeClr val="tx1"/>
                </a:solidFill>
              </a:rPr>
              <a:t>«Bachelor of </a:t>
            </a:r>
            <a:r>
              <a:rPr lang="it-IT" dirty="0" err="1">
                <a:solidFill>
                  <a:schemeClr val="tx1"/>
                </a:solidFill>
              </a:rPr>
              <a:t>Arts</a:t>
            </a:r>
            <a:r>
              <a:rPr lang="it-IT" dirty="0">
                <a:solidFill>
                  <a:schemeClr val="tx1"/>
                </a:solidFill>
              </a:rPr>
              <a:t> in International Management»</a:t>
            </a:r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r>
              <a:rPr lang="it-IT" dirty="0">
                <a:solidFill>
                  <a:schemeClr val="tx1"/>
                </a:solidFill>
              </a:rPr>
              <a:t>Riservato a 2 studenti </a:t>
            </a:r>
            <a:r>
              <a:rPr lang="it-IT" b="1" dirty="0">
                <a:solidFill>
                  <a:schemeClr val="tx1"/>
                </a:solidFill>
              </a:rPr>
              <a:t>CLEA o CLEAMLT </a:t>
            </a:r>
            <a:endParaRPr lang="it-IT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Selezione al 2° anno (mese di febbraio)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Partenza all’inizio del 3° anno</a:t>
            </a:r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r>
              <a:rPr lang="it-IT" sz="3100" dirty="0">
                <a:solidFill>
                  <a:schemeClr val="tx1"/>
                </a:solidFill>
              </a:rPr>
              <a:t>Criteri di selezione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Media minima 23/30 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Conseguimento del 40% dei CFU in piano di studi al momento di presentazione della domanda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Colloquio per la verifica delle motivazioni personali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Conoscenza linguistica: Inglese B2 e Tedesco B2</a:t>
            </a:r>
            <a:endParaRPr lang="it-IT" dirty="0"/>
          </a:p>
          <a:p>
            <a:pPr lvl="0" algn="l"/>
            <a:endParaRPr lang="it-IT" dirty="0"/>
          </a:p>
          <a:p>
            <a:pPr algn="l"/>
            <a:endParaRPr lang="it-IT" b="1" dirty="0"/>
          </a:p>
          <a:p>
            <a:endParaRPr lang="it-IT" dirty="0"/>
          </a:p>
          <a:p>
            <a:pPr algn="l"/>
            <a:endParaRPr lang="it-IT" dirty="0"/>
          </a:p>
          <a:p>
            <a:pPr algn="l"/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70170529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23007B66-ECB8-46BE-B1C3-E2F393D1C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602302" cy="1143000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Premialità per Esami sostenuti in Mobilità Internazionale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A2BB1F18-9601-4818-9806-72C35293E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/>
              <a:t>In sede di laurea viene riconosciuto un bonus (punti aggiuntivi) pari a: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dirty="0"/>
              <a:t>Da 3 a 11 CFU: 	</a:t>
            </a:r>
            <a:r>
              <a:rPr lang="it-IT" b="1" dirty="0"/>
              <a:t>1 punto</a:t>
            </a:r>
            <a:r>
              <a:rPr lang="it-IT" dirty="0"/>
              <a:t> </a:t>
            </a:r>
          </a:p>
          <a:p>
            <a:endParaRPr lang="it-IT" dirty="0"/>
          </a:p>
          <a:p>
            <a:r>
              <a:rPr lang="it-IT" dirty="0"/>
              <a:t>Da 12 a 18: 		</a:t>
            </a:r>
            <a:r>
              <a:rPr lang="it-IT" b="1" dirty="0"/>
              <a:t>2 punti</a:t>
            </a:r>
            <a:endParaRPr lang="it-IT" dirty="0"/>
          </a:p>
          <a:p>
            <a:endParaRPr lang="it-IT" dirty="0"/>
          </a:p>
          <a:p>
            <a:r>
              <a:rPr lang="it-IT" dirty="0"/>
              <a:t>Oltre 18 CFU: 		</a:t>
            </a:r>
            <a:r>
              <a:rPr lang="it-IT" b="1" dirty="0"/>
              <a:t>3 punti</a:t>
            </a:r>
          </a:p>
        </p:txBody>
      </p:sp>
    </p:spTree>
    <p:extLst>
      <p:ext uri="{BB962C8B-B14F-4D97-AF65-F5344CB8AC3E}">
        <p14:creationId xmlns:p14="http://schemas.microsoft.com/office/powerpoint/2010/main" val="1993548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92689" y="0"/>
            <a:ext cx="9144000" cy="1433777"/>
          </a:xfrm>
        </p:spPr>
        <p:txBody>
          <a:bodyPr>
            <a:normAutofit/>
          </a:bodyPr>
          <a:lstStyle/>
          <a:p>
            <a:pPr algn="l"/>
            <a:r>
              <a:rPr lang="it-IT" sz="4000" b="1" dirty="0"/>
              <a:t>I 12 cfu ‘a scelta’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01933" y="1526875"/>
            <a:ext cx="11440129" cy="4580628"/>
          </a:xfrm>
          <a:noFill/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it-IT" dirty="0"/>
              <a:t>Esami sostenuti in mobilità internazionale che non hanno corrispondenza con altri esami dei Corsi di Studio DIEC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b="1" dirty="0">
                <a:solidFill>
                  <a:schemeClr val="tx1"/>
                </a:solidFill>
              </a:rPr>
              <a:t>Tirocinio</a:t>
            </a:r>
            <a:r>
              <a:rPr lang="it-IT" dirty="0">
                <a:solidFill>
                  <a:schemeClr val="tx1"/>
                </a:solidFill>
              </a:rPr>
              <a:t> di formazione e apprendimento (6 /9 </a:t>
            </a:r>
            <a:r>
              <a:rPr lang="it-IT" dirty="0" err="1">
                <a:solidFill>
                  <a:schemeClr val="tx1"/>
                </a:solidFill>
              </a:rPr>
              <a:t>cfu</a:t>
            </a:r>
            <a:r>
              <a:rPr lang="it-IT" dirty="0">
                <a:solidFill>
                  <a:schemeClr val="tx1"/>
                </a:solidFill>
              </a:rPr>
              <a:t>) 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dirty="0"/>
              <a:t>Tutti gli insegnamenti presenti nei piani di studio dei Corsi di laurea triennali del DIEC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dirty="0"/>
              <a:t>Insegnamenti non curriculari previsti per il Corso di Laurea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dirty="0"/>
              <a:t>Altre Attività Formative Laboratoriali</a:t>
            </a:r>
          </a:p>
          <a:p>
            <a:pPr algn="l"/>
            <a:r>
              <a:rPr lang="it-IT" sz="2400" dirty="0"/>
              <a:t>Attenzione: non è possibile inserire in piano insegnamenti d Corsi di laurea Magistrali!</a:t>
            </a:r>
          </a:p>
          <a:p>
            <a:pPr marL="457200" indent="-457200" algn="l">
              <a:buFont typeface="+mj-lt"/>
              <a:buAutoNum type="arabicPeriod"/>
            </a:pPr>
            <a:endParaRPr lang="it-IT" sz="2400" u="sng" dirty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endParaRPr lang="it-IT" i="1" dirty="0"/>
          </a:p>
          <a:p>
            <a:pPr marL="457200" indent="-457200" algn="l">
              <a:buFont typeface="+mj-lt"/>
              <a:buAutoNum type="arabicPeriod"/>
            </a:pPr>
            <a:endParaRPr lang="it-IT" dirty="0"/>
          </a:p>
          <a:p>
            <a:pPr marL="457200" indent="-457200" algn="l">
              <a:buFont typeface="+mj-lt"/>
              <a:buAutoNum type="arabicPeriod"/>
            </a:pPr>
            <a:endParaRPr lang="it-IT" sz="2200" dirty="0"/>
          </a:p>
          <a:p>
            <a:pPr algn="l"/>
            <a:endParaRPr lang="it-IT" dirty="0"/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/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/>
          </a:p>
          <a:p>
            <a:pPr algn="l"/>
            <a:endParaRPr lang="it-IT" i="1" dirty="0"/>
          </a:p>
          <a:p>
            <a:pPr algn="l"/>
            <a:endParaRPr lang="it-IT" dirty="0"/>
          </a:p>
          <a:p>
            <a:pPr lvl="0" algn="l"/>
            <a:endParaRPr lang="it-IT" dirty="0"/>
          </a:p>
          <a:p>
            <a:pPr algn="l"/>
            <a:endParaRPr lang="it-IT" b="1" dirty="0"/>
          </a:p>
          <a:p>
            <a:endParaRPr lang="it-IT" dirty="0"/>
          </a:p>
          <a:p>
            <a:pPr algn="l"/>
            <a:endParaRPr lang="it-IT" dirty="0"/>
          </a:p>
          <a:p>
            <a:pPr algn="l"/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15635751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55275" y="47573"/>
            <a:ext cx="10261177" cy="1109128"/>
          </a:xfrm>
        </p:spPr>
        <p:txBody>
          <a:bodyPr>
            <a:normAutofit fontScale="90000"/>
          </a:bodyPr>
          <a:lstStyle/>
          <a:p>
            <a:pPr algn="l"/>
            <a:br>
              <a:rPr lang="it-IT" sz="4000" dirty="0"/>
            </a:br>
            <a:r>
              <a:rPr lang="it-IT" sz="4000" b="1" dirty="0"/>
              <a:t>Tirocinio curriculare</a:t>
            </a:r>
            <a:br>
              <a:rPr lang="en-US" sz="4000" dirty="0"/>
            </a:br>
            <a:endParaRPr lang="it-IT" sz="40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93485" y="1621766"/>
            <a:ext cx="11248571" cy="4459857"/>
          </a:xfrm>
          <a:noFill/>
        </p:spPr>
        <p:txBody>
          <a:bodyPr>
            <a:normAutofit/>
          </a:bodyPr>
          <a:lstStyle/>
          <a:p>
            <a:pPr lvl="0" algn="l"/>
            <a:endParaRPr lang="it-IT" dirty="0"/>
          </a:p>
          <a:p>
            <a:pPr algn="l"/>
            <a:endParaRPr lang="it-IT" b="1" dirty="0"/>
          </a:p>
          <a:p>
            <a:endParaRPr lang="it-IT" dirty="0"/>
          </a:p>
          <a:p>
            <a:pPr algn="l"/>
            <a:endParaRPr lang="it-IT" dirty="0"/>
          </a:p>
          <a:p>
            <a:pPr algn="l"/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Sottotitolo 2">
            <a:extLst>
              <a:ext uri="{FF2B5EF4-FFF2-40B4-BE49-F238E27FC236}">
                <a16:creationId xmlns:a16="http://schemas.microsoft.com/office/drawing/2014/main" id="{F1A0D810-CC6F-4191-9E0D-0CD8C3C7CCA7}"/>
              </a:ext>
            </a:extLst>
          </p:cNvPr>
          <p:cNvSpPr txBox="1">
            <a:spLocks/>
          </p:cNvSpPr>
          <p:nvPr/>
        </p:nvSpPr>
        <p:spPr>
          <a:xfrm>
            <a:off x="116795" y="1790489"/>
            <a:ext cx="6401991" cy="405997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Percorso di </a:t>
            </a:r>
            <a:r>
              <a:rPr lang="it-IT" b="1" dirty="0">
                <a:solidFill>
                  <a:schemeClr val="tx1"/>
                </a:solidFill>
              </a:rPr>
              <a:t>apprendimento pratico-applicativo </a:t>
            </a:r>
            <a:r>
              <a:rPr lang="it-IT" dirty="0">
                <a:solidFill>
                  <a:schemeClr val="tx1"/>
                </a:solidFill>
              </a:rPr>
              <a:t>presso soggetti (imprese, centri di ricerca, liberi professionisti, PA, ecc.) </a:t>
            </a:r>
            <a:r>
              <a:rPr lang="it-IT" b="1" dirty="0">
                <a:solidFill>
                  <a:schemeClr val="tx1"/>
                </a:solidFill>
              </a:rPr>
              <a:t>convenzionati</a:t>
            </a:r>
            <a:r>
              <a:rPr lang="it-IT" dirty="0">
                <a:solidFill>
                  <a:schemeClr val="tx1"/>
                </a:solidFill>
              </a:rPr>
              <a:t> con DIEC o con l’Ateneo.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Fondamentale </a:t>
            </a:r>
            <a:r>
              <a:rPr lang="it-IT" b="1" dirty="0">
                <a:solidFill>
                  <a:schemeClr val="tx1"/>
                </a:solidFill>
              </a:rPr>
              <a:t>per migliorare le proprie competenze e il proprio CV.</a:t>
            </a:r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/>
          </a:p>
          <a:p>
            <a:pPr algn="l"/>
            <a:endParaRPr lang="it-IT" b="1" dirty="0"/>
          </a:p>
          <a:p>
            <a:endParaRPr lang="it-IT" dirty="0"/>
          </a:p>
          <a:p>
            <a:pPr algn="l"/>
            <a:endParaRPr lang="it-IT" dirty="0"/>
          </a:p>
          <a:p>
            <a:pPr algn="l"/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grpSp>
        <p:nvGrpSpPr>
          <p:cNvPr id="5" name="Group 506"/>
          <p:cNvGrpSpPr>
            <a:grpSpLocks/>
          </p:cNvGrpSpPr>
          <p:nvPr/>
        </p:nvGrpSpPr>
        <p:grpSpPr bwMode="auto">
          <a:xfrm>
            <a:off x="-72620" y="0"/>
            <a:ext cx="12192000" cy="6081395"/>
            <a:chOff x="1" y="1"/>
            <a:chExt cx="19200" cy="9577"/>
          </a:xfrm>
        </p:grpSpPr>
        <p:pic>
          <p:nvPicPr>
            <p:cNvPr id="6" name="Picture 51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2" y="100"/>
              <a:ext cx="1685" cy="22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510"/>
            <p:cNvSpPr>
              <a:spLocks noChangeArrowheads="1"/>
            </p:cNvSpPr>
            <p:nvPr/>
          </p:nvSpPr>
          <p:spPr bwMode="auto">
            <a:xfrm>
              <a:off x="1" y="1"/>
              <a:ext cx="19200" cy="2456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r>
                <a:rPr lang="it-IT" sz="3600" b="1" dirty="0"/>
                <a:t>Tirocinio</a:t>
              </a:r>
            </a:p>
          </p:txBody>
        </p:sp>
        <p:sp>
          <p:nvSpPr>
            <p:cNvPr id="8" name="Rectangle 509"/>
            <p:cNvSpPr>
              <a:spLocks noChangeArrowheads="1"/>
            </p:cNvSpPr>
            <p:nvPr/>
          </p:nvSpPr>
          <p:spPr bwMode="auto">
            <a:xfrm>
              <a:off x="1" y="1"/>
              <a:ext cx="19200" cy="2456"/>
            </a:xfrm>
            <a:prstGeom prst="rect">
              <a:avLst/>
            </a:prstGeom>
            <a:noFill/>
            <a:ln w="25400">
              <a:solidFill>
                <a:srgbClr val="385D8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it-IT"/>
            </a:p>
          </p:txBody>
        </p:sp>
        <p:pic>
          <p:nvPicPr>
            <p:cNvPr id="9" name="Picture 50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82" y="434"/>
              <a:ext cx="2566" cy="1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50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48" y="2354"/>
              <a:ext cx="7852" cy="72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06208464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/>
              <a:t>Requisiti per ottenere il riconoscimento di CFU:</a:t>
            </a:r>
          </a:p>
          <a:p>
            <a:pPr marL="457200" indent="-457200"/>
            <a:r>
              <a:rPr lang="it-IT" dirty="0"/>
              <a:t>avere acquisito </a:t>
            </a:r>
            <a:r>
              <a:rPr lang="it-IT" b="1" dirty="0"/>
              <a:t>almeno 90 CFU prima dell’inizio del tirocinio</a:t>
            </a:r>
          </a:p>
          <a:p>
            <a:pPr marL="457200" indent="-457200"/>
            <a:r>
              <a:rPr lang="it-IT" dirty="0"/>
              <a:t>inserire il tirocinio nel </a:t>
            </a:r>
            <a:r>
              <a:rPr lang="it-IT" b="1" dirty="0"/>
              <a:t>piano di studi </a:t>
            </a:r>
          </a:p>
          <a:p>
            <a:pPr marL="457200" indent="-457200"/>
            <a:r>
              <a:rPr lang="it-IT" dirty="0"/>
              <a:t>iniziare e concludere il tirocinio durante il periodo di iscrizione al corso di laurea</a:t>
            </a:r>
          </a:p>
          <a:p>
            <a:pPr marL="457200" indent="-457200"/>
            <a:r>
              <a:rPr lang="it-IT" dirty="0"/>
              <a:t>Svolgere almeno </a:t>
            </a:r>
            <a:r>
              <a:rPr lang="it-IT" b="1" dirty="0"/>
              <a:t>150 ore</a:t>
            </a:r>
            <a:r>
              <a:rPr lang="it-IT" dirty="0"/>
              <a:t> di attività per </a:t>
            </a:r>
            <a:r>
              <a:rPr lang="it-IT" b="1" dirty="0"/>
              <a:t>6 CFU </a:t>
            </a:r>
            <a:r>
              <a:rPr lang="it-IT" dirty="0"/>
              <a:t>e almeno </a:t>
            </a:r>
            <a:r>
              <a:rPr lang="it-IT" b="1" dirty="0"/>
              <a:t>225 ore </a:t>
            </a:r>
            <a:r>
              <a:rPr lang="it-IT" dirty="0"/>
              <a:t>per </a:t>
            </a:r>
            <a:r>
              <a:rPr lang="it-IT" b="1" dirty="0"/>
              <a:t>9 CFU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Per maggiori info consulta il sito DIEC </a:t>
            </a:r>
          </a:p>
          <a:p>
            <a:pPr marL="0" indent="0">
              <a:buNone/>
            </a:pPr>
            <a:r>
              <a:rPr lang="it-IT" dirty="0">
                <a:hlinkClick r:id="rId2"/>
              </a:rPr>
              <a:t>https://economia.unige.it/info-studenti-tirocini-curriculari</a:t>
            </a:r>
            <a:endParaRPr lang="it-IT" dirty="0"/>
          </a:p>
        </p:txBody>
      </p:sp>
      <p:grpSp>
        <p:nvGrpSpPr>
          <p:cNvPr id="4" name="Group 497"/>
          <p:cNvGrpSpPr>
            <a:grpSpLocks/>
          </p:cNvGrpSpPr>
          <p:nvPr/>
        </p:nvGrpSpPr>
        <p:grpSpPr bwMode="auto">
          <a:xfrm>
            <a:off x="0" y="-50638"/>
            <a:ext cx="12192000" cy="1559560"/>
            <a:chOff x="1" y="1"/>
            <a:chExt cx="19200" cy="2456"/>
          </a:xfrm>
        </p:grpSpPr>
        <p:pic>
          <p:nvPicPr>
            <p:cNvPr id="5" name="Picture 5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2" y="100"/>
              <a:ext cx="1685" cy="22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00"/>
            <p:cNvSpPr>
              <a:spLocks noChangeArrowheads="1"/>
            </p:cNvSpPr>
            <p:nvPr/>
          </p:nvSpPr>
          <p:spPr bwMode="auto">
            <a:xfrm>
              <a:off x="1" y="1"/>
              <a:ext cx="19200" cy="2456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r>
                <a:rPr lang="it-IT" sz="3200" b="1" dirty="0"/>
                <a:t>Tirocinio</a:t>
              </a:r>
            </a:p>
          </p:txBody>
        </p:sp>
        <p:sp>
          <p:nvSpPr>
            <p:cNvPr id="7" name="Rectangle 499"/>
            <p:cNvSpPr>
              <a:spLocks noChangeArrowheads="1"/>
            </p:cNvSpPr>
            <p:nvPr/>
          </p:nvSpPr>
          <p:spPr bwMode="auto">
            <a:xfrm>
              <a:off x="1" y="1"/>
              <a:ext cx="19200" cy="2456"/>
            </a:xfrm>
            <a:prstGeom prst="rect">
              <a:avLst/>
            </a:prstGeom>
            <a:noFill/>
            <a:ln w="25400">
              <a:solidFill>
                <a:srgbClr val="385D8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it-IT"/>
            </a:p>
          </p:txBody>
        </p:sp>
        <p:pic>
          <p:nvPicPr>
            <p:cNvPr id="8" name="Picture 49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82" y="434"/>
              <a:ext cx="2566" cy="1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8786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23007B66-ECB8-46BE-B1C3-E2F393D1C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602302" cy="1143000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Premialità per svolgimento del Tirocinio 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A2BB1F18-9601-4818-9806-72C35293E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In sede di laurea viene riconosciuto un bonus (punti aggiuntivi) pari a:</a:t>
            </a:r>
          </a:p>
          <a:p>
            <a:endParaRPr lang="it-IT" dirty="0"/>
          </a:p>
          <a:p>
            <a:r>
              <a:rPr lang="it-IT" b="1" dirty="0"/>
              <a:t>1 punto </a:t>
            </a:r>
            <a:r>
              <a:rPr lang="it-IT" dirty="0"/>
              <a:t>indipendentemente dal numero di CFU acquisiti</a:t>
            </a:r>
          </a:p>
        </p:txBody>
      </p:sp>
    </p:spTree>
    <p:extLst>
      <p:ext uri="{BB962C8B-B14F-4D97-AF65-F5344CB8AC3E}">
        <p14:creationId xmlns:p14="http://schemas.microsoft.com/office/powerpoint/2010/main" val="1322909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92689" y="0"/>
            <a:ext cx="9144000" cy="1433777"/>
          </a:xfrm>
        </p:spPr>
        <p:txBody>
          <a:bodyPr>
            <a:normAutofit/>
          </a:bodyPr>
          <a:lstStyle/>
          <a:p>
            <a:pPr algn="l"/>
            <a:r>
              <a:rPr lang="it-IT" sz="4000" b="1" dirty="0"/>
              <a:t>I 12 cfu ‘a scelta’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01933" y="1526875"/>
            <a:ext cx="11440129" cy="4580628"/>
          </a:xfrm>
          <a:noFill/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it-IT" dirty="0"/>
              <a:t>Esami sostenuti in mobilità internazionale che non hanno corrispondenza con altri esami dei Corsi di Studio DIEC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dirty="0"/>
              <a:t>Tirocinio di formazione e apprendimento (6 /9 </a:t>
            </a:r>
            <a:r>
              <a:rPr lang="it-IT" dirty="0" err="1"/>
              <a:t>cfu</a:t>
            </a:r>
            <a:r>
              <a:rPr lang="it-IT" dirty="0"/>
              <a:t>) 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dirty="0">
                <a:solidFill>
                  <a:schemeClr val="tx1"/>
                </a:solidFill>
              </a:rPr>
              <a:t>Tutti gli insegnamenti presenti nei piani di studio dei Corsi di laurea triennali del DIEC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dirty="0"/>
              <a:t>Insegnamenti non curriculari previsti per il Corso di Laurea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dirty="0"/>
              <a:t>Altre Attività Formative Laboratoriali</a:t>
            </a:r>
          </a:p>
          <a:p>
            <a:pPr algn="l"/>
            <a:r>
              <a:rPr lang="it-IT" sz="2400" dirty="0"/>
              <a:t>Attenzione: non è possibile inserire in piano insegnamenti d Corsi di laurea Magistrali!</a:t>
            </a:r>
          </a:p>
          <a:p>
            <a:pPr marL="457200" indent="-457200" algn="l">
              <a:buFont typeface="+mj-lt"/>
              <a:buAutoNum type="arabicPeriod"/>
            </a:pPr>
            <a:endParaRPr lang="it-IT" sz="2400" u="sng" dirty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endParaRPr lang="it-IT" i="1" dirty="0"/>
          </a:p>
          <a:p>
            <a:pPr marL="457200" indent="-457200" algn="l">
              <a:buFont typeface="+mj-lt"/>
              <a:buAutoNum type="arabicPeriod"/>
            </a:pPr>
            <a:endParaRPr lang="it-IT" dirty="0"/>
          </a:p>
          <a:p>
            <a:pPr marL="457200" indent="-457200" algn="l">
              <a:buFont typeface="+mj-lt"/>
              <a:buAutoNum type="arabicPeriod"/>
            </a:pPr>
            <a:endParaRPr lang="it-IT" sz="2200" dirty="0"/>
          </a:p>
          <a:p>
            <a:pPr algn="l"/>
            <a:endParaRPr lang="it-IT" dirty="0"/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/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/>
          </a:p>
          <a:p>
            <a:pPr algn="l"/>
            <a:endParaRPr lang="it-IT" i="1" dirty="0"/>
          </a:p>
          <a:p>
            <a:pPr algn="l"/>
            <a:endParaRPr lang="it-IT" dirty="0"/>
          </a:p>
          <a:p>
            <a:pPr lvl="0" algn="l"/>
            <a:endParaRPr lang="it-IT" dirty="0"/>
          </a:p>
          <a:p>
            <a:pPr algn="l"/>
            <a:endParaRPr lang="it-IT" b="1" dirty="0"/>
          </a:p>
          <a:p>
            <a:endParaRPr lang="it-IT" dirty="0"/>
          </a:p>
          <a:p>
            <a:pPr algn="l"/>
            <a:endParaRPr lang="it-IT" dirty="0"/>
          </a:p>
          <a:p>
            <a:pPr algn="l"/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79349452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92689" y="0"/>
            <a:ext cx="9144000" cy="1433777"/>
          </a:xfrm>
        </p:spPr>
        <p:txBody>
          <a:bodyPr>
            <a:normAutofit/>
          </a:bodyPr>
          <a:lstStyle/>
          <a:p>
            <a:pPr algn="l"/>
            <a:r>
              <a:rPr lang="it-IT" sz="4000" b="1" dirty="0"/>
              <a:t>Insegnamenti dei piani di studio triennali 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01933" y="1526875"/>
            <a:ext cx="11440129" cy="4580628"/>
          </a:xfrm>
          <a:noFill/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/>
                </a:solidFill>
              </a:rPr>
              <a:t>E’ possibile inserire </a:t>
            </a:r>
            <a:r>
              <a:rPr lang="it-IT" sz="2800" b="1" dirty="0">
                <a:solidFill>
                  <a:schemeClr val="tx1"/>
                </a:solidFill>
              </a:rPr>
              <a:t>tutti</a:t>
            </a:r>
            <a:r>
              <a:rPr lang="it-IT" sz="2800" dirty="0">
                <a:solidFill>
                  <a:schemeClr val="tx1"/>
                </a:solidFill>
              </a:rPr>
              <a:t> gli insegnamenti erogati sui tre corsi di studio triennali del Dipartimento di Economia con il numero di crediti corrispondente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/>
                </a:solidFill>
              </a:rPr>
              <a:t>Utile in particolare per inserire il secondo degli </a:t>
            </a:r>
            <a:r>
              <a:rPr lang="it-IT" sz="2800" b="1" dirty="0">
                <a:solidFill>
                  <a:schemeClr val="tx1"/>
                </a:solidFill>
              </a:rPr>
              <a:t>insegnamenti opzionali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schemeClr val="tx1"/>
                </a:solidFill>
              </a:rPr>
              <a:t>Diritto del lavoro </a:t>
            </a:r>
            <a:r>
              <a:rPr lang="it-IT" sz="2800" dirty="0">
                <a:solidFill>
                  <a:schemeClr val="tx1"/>
                </a:solidFill>
              </a:rPr>
              <a:t>e </a:t>
            </a:r>
            <a:r>
              <a:rPr lang="it-IT" sz="2800" b="1" dirty="0">
                <a:solidFill>
                  <a:schemeClr val="tx1"/>
                </a:solidFill>
              </a:rPr>
              <a:t>Diritto tributario </a:t>
            </a:r>
            <a:r>
              <a:rPr lang="it-IT" sz="2800" dirty="0">
                <a:solidFill>
                  <a:schemeClr val="tx1"/>
                </a:solidFill>
              </a:rPr>
              <a:t>possono essere inseriti con 9 CFU o 6 CFU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it-IT" sz="2400" dirty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srgbClr val="FF0000"/>
                </a:solidFill>
              </a:rPr>
              <a:t>Attenzione</a:t>
            </a:r>
            <a:r>
              <a:rPr lang="it-IT" sz="2800" dirty="0">
                <a:solidFill>
                  <a:srgbClr val="FF0000"/>
                </a:solidFill>
              </a:rPr>
              <a:t>: non è possibile inserire in piano insegnamenti di Corsi di laurea Magistrali!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it-IT" sz="2800" u="sng" dirty="0">
              <a:solidFill>
                <a:srgbClr val="FF0000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endParaRPr lang="it-IT" i="1" dirty="0"/>
          </a:p>
          <a:p>
            <a:pPr marL="457200" indent="-457200" algn="l">
              <a:buFont typeface="+mj-lt"/>
              <a:buAutoNum type="arabicPeriod"/>
            </a:pPr>
            <a:endParaRPr lang="it-IT" dirty="0"/>
          </a:p>
          <a:p>
            <a:pPr marL="457200" indent="-457200" algn="l">
              <a:buFont typeface="+mj-lt"/>
              <a:buAutoNum type="arabicPeriod"/>
            </a:pPr>
            <a:endParaRPr lang="it-IT" sz="2200" dirty="0"/>
          </a:p>
          <a:p>
            <a:pPr algn="l"/>
            <a:endParaRPr lang="it-IT" dirty="0"/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/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/>
          </a:p>
          <a:p>
            <a:pPr algn="l"/>
            <a:endParaRPr lang="it-IT" i="1" dirty="0"/>
          </a:p>
          <a:p>
            <a:pPr algn="l"/>
            <a:endParaRPr lang="it-IT" dirty="0"/>
          </a:p>
          <a:p>
            <a:pPr lvl="0" algn="l"/>
            <a:endParaRPr lang="it-IT" dirty="0"/>
          </a:p>
          <a:p>
            <a:pPr algn="l"/>
            <a:endParaRPr lang="it-IT" b="1" dirty="0"/>
          </a:p>
          <a:p>
            <a:endParaRPr lang="it-IT" dirty="0"/>
          </a:p>
          <a:p>
            <a:pPr algn="l"/>
            <a:endParaRPr lang="it-IT" dirty="0"/>
          </a:p>
          <a:p>
            <a:pPr algn="l"/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00105235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92689" y="0"/>
            <a:ext cx="9144000" cy="1433777"/>
          </a:xfrm>
        </p:spPr>
        <p:txBody>
          <a:bodyPr>
            <a:normAutofit/>
          </a:bodyPr>
          <a:lstStyle/>
          <a:p>
            <a:pPr algn="l"/>
            <a:r>
              <a:rPr lang="it-IT" sz="4000" b="1" dirty="0"/>
              <a:t>I 12 cfu ‘a scelta’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01933" y="1526875"/>
            <a:ext cx="11440129" cy="4580628"/>
          </a:xfrm>
          <a:noFill/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it-IT" dirty="0"/>
              <a:t>Esami sostenuti in mobilità internazionale che non hanno corrispondenza con altri esami dei Corsi di Studio DIEC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dirty="0"/>
              <a:t>Tirocinio di formazione e apprendimento (6 /9 </a:t>
            </a:r>
            <a:r>
              <a:rPr lang="it-IT" dirty="0" err="1"/>
              <a:t>cfu</a:t>
            </a:r>
            <a:r>
              <a:rPr lang="it-IT" dirty="0"/>
              <a:t>) 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dirty="0"/>
              <a:t>Tutti gli insegnamenti presenti nei piani di studio dei Corsi di laurea triennali del DIEC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dirty="0">
                <a:solidFill>
                  <a:schemeClr val="tx1"/>
                </a:solidFill>
              </a:rPr>
              <a:t>Insegnamenti </a:t>
            </a:r>
            <a:r>
              <a:rPr lang="it-IT" b="1" dirty="0">
                <a:solidFill>
                  <a:schemeClr val="tx1"/>
                </a:solidFill>
              </a:rPr>
              <a:t>non curriculari </a:t>
            </a:r>
            <a:r>
              <a:rPr lang="it-IT" dirty="0">
                <a:solidFill>
                  <a:schemeClr val="tx1"/>
                </a:solidFill>
              </a:rPr>
              <a:t>previsti per il Corso di Laurea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dirty="0"/>
              <a:t>Altre Attività Formative Laboratoriali</a:t>
            </a:r>
          </a:p>
          <a:p>
            <a:pPr algn="l"/>
            <a:r>
              <a:rPr lang="it-IT" sz="2400" dirty="0"/>
              <a:t>Attenzione: non è possibile inserire in piano insegnamenti d Corsi di laurea Magistrali!</a:t>
            </a:r>
          </a:p>
          <a:p>
            <a:pPr marL="457200" indent="-457200" algn="l">
              <a:buFont typeface="+mj-lt"/>
              <a:buAutoNum type="arabicPeriod"/>
            </a:pPr>
            <a:endParaRPr lang="it-IT" sz="2400" u="sng" dirty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endParaRPr lang="it-IT" i="1" dirty="0"/>
          </a:p>
          <a:p>
            <a:pPr marL="457200" indent="-457200" algn="l">
              <a:buFont typeface="+mj-lt"/>
              <a:buAutoNum type="arabicPeriod"/>
            </a:pPr>
            <a:endParaRPr lang="it-IT" dirty="0"/>
          </a:p>
          <a:p>
            <a:pPr marL="457200" indent="-457200" algn="l">
              <a:buFont typeface="+mj-lt"/>
              <a:buAutoNum type="arabicPeriod"/>
            </a:pPr>
            <a:endParaRPr lang="it-IT" sz="2200" dirty="0"/>
          </a:p>
          <a:p>
            <a:pPr algn="l"/>
            <a:endParaRPr lang="it-IT" dirty="0"/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/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/>
          </a:p>
          <a:p>
            <a:pPr algn="l"/>
            <a:endParaRPr lang="it-IT" i="1" dirty="0"/>
          </a:p>
          <a:p>
            <a:pPr algn="l"/>
            <a:endParaRPr lang="it-IT" dirty="0"/>
          </a:p>
          <a:p>
            <a:pPr lvl="0" algn="l"/>
            <a:endParaRPr lang="it-IT" dirty="0"/>
          </a:p>
          <a:p>
            <a:pPr algn="l"/>
            <a:endParaRPr lang="it-IT" b="1" dirty="0"/>
          </a:p>
          <a:p>
            <a:endParaRPr lang="it-IT" dirty="0"/>
          </a:p>
          <a:p>
            <a:pPr algn="l"/>
            <a:endParaRPr lang="it-IT" dirty="0"/>
          </a:p>
          <a:p>
            <a:pPr algn="l"/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92697260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92689" y="0"/>
            <a:ext cx="9144000" cy="1433777"/>
          </a:xfrm>
        </p:spPr>
        <p:txBody>
          <a:bodyPr>
            <a:normAutofit/>
          </a:bodyPr>
          <a:lstStyle/>
          <a:p>
            <a:pPr algn="l"/>
            <a:r>
              <a:rPr lang="it-IT" sz="4000" b="1" dirty="0"/>
              <a:t>Insegnamenti non curriculari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01933" y="1526875"/>
            <a:ext cx="11440129" cy="4580628"/>
          </a:xfrm>
          <a:noFill/>
        </p:spPr>
        <p:txBody>
          <a:bodyPr>
            <a:normAutofit fontScale="92500" lnSpcReduction="20000"/>
          </a:bodyPr>
          <a:lstStyle/>
          <a:p>
            <a:pPr algn="l"/>
            <a:r>
              <a:rPr lang="it-IT" sz="2800" dirty="0">
                <a:solidFill>
                  <a:schemeClr val="tx1"/>
                </a:solidFill>
              </a:rPr>
              <a:t>Il Dipartimento offre ulteriori insegnamenti oltre a quelli inseriti nei piani di studio:</a:t>
            </a:r>
          </a:p>
          <a:p>
            <a:pPr algn="l"/>
            <a:endParaRPr lang="it-IT" sz="2800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/>
                </a:solidFill>
              </a:rPr>
              <a:t>Lingua francese (6 cfu)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/>
                </a:solidFill>
              </a:rPr>
              <a:t>Lingua spagnola (6 cfu)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/>
                </a:solidFill>
              </a:rPr>
              <a:t>Lingua tedesca (6 cfu)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z="2800" dirty="0" err="1">
                <a:solidFill>
                  <a:schemeClr val="tx1"/>
                </a:solidFill>
              </a:rPr>
              <a:t>Explorations</a:t>
            </a:r>
            <a:r>
              <a:rPr lang="it-IT" sz="2800" dirty="0">
                <a:solidFill>
                  <a:schemeClr val="tx1"/>
                </a:solidFill>
              </a:rPr>
              <a:t> in </a:t>
            </a:r>
            <a:r>
              <a:rPr lang="it-IT" sz="2800" dirty="0" err="1">
                <a:solidFill>
                  <a:schemeClr val="tx1"/>
                </a:solidFill>
              </a:rPr>
              <a:t>economic</a:t>
            </a:r>
            <a:r>
              <a:rPr lang="it-IT" sz="2800" dirty="0">
                <a:solidFill>
                  <a:schemeClr val="tx1"/>
                </a:solidFill>
              </a:rPr>
              <a:t> history (6 cfu)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/>
                </a:solidFill>
              </a:rPr>
              <a:t>Organization theory (6 cfu)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/>
                </a:solidFill>
              </a:rPr>
              <a:t>Diritto dell’informatica (6 cfu) c/o Dipartimento di Giurisprudenza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/>
                </a:solidFill>
              </a:rPr>
              <a:t>Diritto privato d’impresa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/>
                </a:solidFill>
              </a:rPr>
              <a:t>Economia dell’industria culturale (solo CLEA e SEF)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/>
                </a:solidFill>
              </a:rPr>
              <a:t>Laboratorio di analisi dei dati (3 cfu)</a:t>
            </a:r>
          </a:p>
          <a:p>
            <a:pPr marL="457200" indent="-457200" algn="l">
              <a:buFont typeface="+mj-lt"/>
              <a:buAutoNum type="arabicPeriod"/>
            </a:pPr>
            <a:endParaRPr lang="it-IT" i="1" dirty="0"/>
          </a:p>
          <a:p>
            <a:pPr marL="457200" indent="-457200" algn="l">
              <a:buFont typeface="+mj-lt"/>
              <a:buAutoNum type="arabicPeriod"/>
            </a:pPr>
            <a:endParaRPr lang="it-IT" dirty="0"/>
          </a:p>
          <a:p>
            <a:pPr marL="457200" indent="-457200" algn="l">
              <a:buFont typeface="+mj-lt"/>
              <a:buAutoNum type="arabicPeriod"/>
            </a:pPr>
            <a:endParaRPr lang="it-IT" sz="2200" dirty="0"/>
          </a:p>
          <a:p>
            <a:pPr algn="l"/>
            <a:endParaRPr lang="it-IT" dirty="0"/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/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/>
          </a:p>
          <a:p>
            <a:pPr algn="l"/>
            <a:endParaRPr lang="it-IT" i="1" dirty="0"/>
          </a:p>
          <a:p>
            <a:pPr algn="l"/>
            <a:endParaRPr lang="it-IT" dirty="0"/>
          </a:p>
          <a:p>
            <a:pPr lvl="0" algn="l"/>
            <a:endParaRPr lang="it-IT" dirty="0"/>
          </a:p>
          <a:p>
            <a:pPr algn="l"/>
            <a:endParaRPr lang="it-IT" b="1" dirty="0"/>
          </a:p>
          <a:p>
            <a:endParaRPr lang="it-IT" dirty="0"/>
          </a:p>
          <a:p>
            <a:pPr algn="l"/>
            <a:endParaRPr lang="it-IT" dirty="0"/>
          </a:p>
          <a:p>
            <a:pPr algn="l"/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97742795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92689" y="0"/>
            <a:ext cx="9144000" cy="1433777"/>
          </a:xfrm>
        </p:spPr>
        <p:txBody>
          <a:bodyPr>
            <a:normAutofit/>
          </a:bodyPr>
          <a:lstStyle/>
          <a:p>
            <a:pPr algn="l"/>
            <a:r>
              <a:rPr lang="it-IT" sz="4000" b="1" dirty="0"/>
              <a:t>I 12 cfu ‘a scelta’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01933" y="1526875"/>
            <a:ext cx="11440129" cy="4580628"/>
          </a:xfrm>
          <a:noFill/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it-IT" dirty="0"/>
              <a:t>Esami sostenuti in mobilità internazionale che non hanno corrispondenza con altri esami dei Corsi di Studio DIEC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dirty="0"/>
              <a:t>Tirocinio di formazione e apprendimento (6 /9 </a:t>
            </a:r>
            <a:r>
              <a:rPr lang="it-IT" dirty="0" err="1"/>
              <a:t>cfu</a:t>
            </a:r>
            <a:r>
              <a:rPr lang="it-IT" dirty="0"/>
              <a:t>) 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dirty="0"/>
              <a:t>Tutti gli insegnamenti presenti nei piani di studio dei Corsi di laurea triennali del DIEC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dirty="0"/>
              <a:t>Insegnamenti non curriculari previsti per il Corso di Laurea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dirty="0">
                <a:solidFill>
                  <a:schemeClr val="tx1"/>
                </a:solidFill>
              </a:rPr>
              <a:t>Altre </a:t>
            </a:r>
            <a:r>
              <a:rPr lang="it-IT" b="1" dirty="0">
                <a:solidFill>
                  <a:schemeClr val="tx1"/>
                </a:solidFill>
              </a:rPr>
              <a:t>Attività Formative </a:t>
            </a:r>
            <a:r>
              <a:rPr lang="it-IT" dirty="0">
                <a:solidFill>
                  <a:schemeClr val="tx1"/>
                </a:solidFill>
              </a:rPr>
              <a:t>Laboratoriali</a:t>
            </a:r>
          </a:p>
          <a:p>
            <a:pPr algn="l"/>
            <a:r>
              <a:rPr lang="it-IT" sz="2400" dirty="0"/>
              <a:t>Attenzione: non è possibile inserire in piano insegnamenti d Corsi di laurea Magistrali!</a:t>
            </a:r>
          </a:p>
          <a:p>
            <a:pPr marL="457200" indent="-457200" algn="l">
              <a:buFont typeface="+mj-lt"/>
              <a:buAutoNum type="arabicPeriod"/>
            </a:pPr>
            <a:endParaRPr lang="it-IT" sz="2400" u="sng" dirty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endParaRPr lang="it-IT" i="1" dirty="0"/>
          </a:p>
          <a:p>
            <a:pPr marL="457200" indent="-457200" algn="l">
              <a:buFont typeface="+mj-lt"/>
              <a:buAutoNum type="arabicPeriod"/>
            </a:pPr>
            <a:endParaRPr lang="it-IT" dirty="0"/>
          </a:p>
          <a:p>
            <a:pPr marL="457200" indent="-457200" algn="l">
              <a:buFont typeface="+mj-lt"/>
              <a:buAutoNum type="arabicPeriod"/>
            </a:pPr>
            <a:endParaRPr lang="it-IT" sz="2200" dirty="0"/>
          </a:p>
          <a:p>
            <a:pPr algn="l"/>
            <a:endParaRPr lang="it-IT" dirty="0"/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/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/>
          </a:p>
          <a:p>
            <a:pPr algn="l"/>
            <a:endParaRPr lang="it-IT" i="1" dirty="0"/>
          </a:p>
          <a:p>
            <a:pPr algn="l"/>
            <a:endParaRPr lang="it-IT" dirty="0"/>
          </a:p>
          <a:p>
            <a:pPr lvl="0" algn="l"/>
            <a:endParaRPr lang="it-IT" dirty="0"/>
          </a:p>
          <a:p>
            <a:pPr algn="l"/>
            <a:endParaRPr lang="it-IT" b="1" dirty="0"/>
          </a:p>
          <a:p>
            <a:endParaRPr lang="it-IT" dirty="0"/>
          </a:p>
          <a:p>
            <a:pPr algn="l"/>
            <a:endParaRPr lang="it-IT" dirty="0"/>
          </a:p>
          <a:p>
            <a:pPr algn="l"/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83156984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15661" y="141710"/>
            <a:ext cx="10372827" cy="1385173"/>
          </a:xfrm>
        </p:spPr>
        <p:txBody>
          <a:bodyPr>
            <a:normAutofit/>
          </a:bodyPr>
          <a:lstStyle/>
          <a:p>
            <a:pPr algn="l"/>
            <a:r>
              <a:rPr lang="it-IT" sz="4000" b="1"/>
              <a:t>Altre Attività Formative</a:t>
            </a:r>
            <a:endParaRPr lang="it-IT" sz="4000" b="1">
              <a:solidFill>
                <a:srgbClr val="FF00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84672" y="1722822"/>
            <a:ext cx="11542143" cy="4158343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it-IT" sz="2800" b="1" dirty="0">
                <a:solidFill>
                  <a:schemeClr val="tx1"/>
                </a:solidFill>
              </a:rPr>
              <a:t>per valorizzare il proprio curriculum universitario</a:t>
            </a:r>
            <a:r>
              <a:rPr lang="it-IT" sz="2800" dirty="0">
                <a:solidFill>
                  <a:schemeClr val="tx1"/>
                </a:solidFill>
              </a:rPr>
              <a:t>   </a:t>
            </a:r>
          </a:p>
          <a:p>
            <a:pPr algn="l"/>
            <a:endParaRPr lang="it-IT" sz="2800" dirty="0"/>
          </a:p>
          <a:p>
            <a:pPr marL="457200" indent="-457200"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600" b="1" dirty="0">
                <a:solidFill>
                  <a:schemeClr val="tx1"/>
                </a:solidFill>
              </a:rPr>
              <a:t>Laboratorio di autosviluppo Soft Skills </a:t>
            </a:r>
            <a:r>
              <a:rPr lang="it-IT" sz="260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(3 cfu) - </a:t>
            </a:r>
            <a:r>
              <a:rPr lang="it-IT" sz="260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iscrizioni limitate, su </a:t>
            </a:r>
            <a:r>
              <a:rPr lang="it-IT" sz="260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Aulaweb</a:t>
            </a:r>
            <a:r>
              <a:rPr lang="it-IT" sz="260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457200" indent="-457200"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600" b="1" dirty="0">
                <a:solidFill>
                  <a:schemeClr val="tx1"/>
                </a:solidFill>
              </a:rPr>
              <a:t>Elementi introduttivi alla lingua e alle relazioni economiche cinesi </a:t>
            </a:r>
            <a:r>
              <a:rPr lang="it-IT" sz="2600" dirty="0">
                <a:solidFill>
                  <a:schemeClr val="tx1"/>
                </a:solidFill>
              </a:rPr>
              <a:t>(6 cfu) - </a:t>
            </a:r>
            <a:r>
              <a:rPr lang="it-IT" sz="2600" b="1" dirty="0">
                <a:solidFill>
                  <a:schemeClr val="tx1"/>
                </a:solidFill>
              </a:rPr>
              <a:t>2° </a:t>
            </a:r>
            <a:r>
              <a:rPr lang="it-IT" sz="2600" b="1" dirty="0" err="1">
                <a:solidFill>
                  <a:schemeClr val="tx1"/>
                </a:solidFill>
              </a:rPr>
              <a:t>sem</a:t>
            </a:r>
            <a:r>
              <a:rPr lang="it-IT" sz="2600" b="1" dirty="0">
                <a:solidFill>
                  <a:schemeClr val="tx1"/>
                </a:solidFill>
              </a:rPr>
              <a:t> </a:t>
            </a:r>
            <a:r>
              <a:rPr lang="it-IT" sz="2600" dirty="0">
                <a:solidFill>
                  <a:schemeClr val="tx1"/>
                </a:solidFill>
              </a:rPr>
              <a:t>– Max 40 studenti</a:t>
            </a:r>
          </a:p>
          <a:p>
            <a:pPr marL="457200" indent="-457200"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600" b="1" dirty="0">
                <a:solidFill>
                  <a:schemeClr val="tx1"/>
                </a:solidFill>
              </a:rPr>
              <a:t>Corsi RAISE </a:t>
            </a:r>
            <a:r>
              <a:rPr lang="it-IT" sz="2600" dirty="0">
                <a:solidFill>
                  <a:schemeClr val="tx1"/>
                </a:solidFill>
              </a:rPr>
              <a:t>organizzati dall’Ateneo (max 3 CFU)</a:t>
            </a:r>
          </a:p>
          <a:p>
            <a:pPr marL="457200" indent="-457200" algn="l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endParaRPr lang="it-IT" sz="2000" dirty="0">
              <a:solidFill>
                <a:srgbClr val="898989"/>
              </a:solidFill>
              <a:ea typeface="Calibri"/>
              <a:cs typeface="Calibri"/>
            </a:endParaRPr>
          </a:p>
          <a:p>
            <a:pPr marL="457200" indent="-457200" algn="l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endParaRPr lang="it-IT" sz="2000" dirty="0">
              <a:solidFill>
                <a:schemeClr val="tx1"/>
              </a:solidFill>
            </a:endParaRPr>
          </a:p>
          <a:p>
            <a:pPr marL="457200" indent="-457200" algn="l">
              <a:lnSpc>
                <a:spcPct val="150000"/>
              </a:lnSpc>
              <a:spcBef>
                <a:spcPts val="600"/>
              </a:spcBef>
              <a:buFont typeface="Calibri"/>
              <a:buAutoNum type="arabicPeriod"/>
            </a:pPr>
            <a:endParaRPr lang="it-IT" sz="2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l"/>
            <a:endParaRPr lang="it-IT" sz="26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l"/>
            <a:endParaRPr lang="it-IT" sz="20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457200" indent="-457200" algn="l">
              <a:buFont typeface="Calibri"/>
              <a:buAutoNum type="arabicPeriod"/>
            </a:pPr>
            <a:endParaRPr lang="it-IT" sz="2200" dirty="0">
              <a:ea typeface="Calibri"/>
              <a:cs typeface="Calibri"/>
            </a:endParaRPr>
          </a:p>
          <a:p>
            <a:pPr algn="l"/>
            <a:endParaRPr lang="it-IT" dirty="0">
              <a:solidFill>
                <a:srgbClr val="898989"/>
              </a:solidFill>
              <a:ea typeface="Calibri"/>
              <a:cs typeface="Calibri"/>
            </a:endParaRPr>
          </a:p>
          <a:p>
            <a:pPr algn="l"/>
            <a:endParaRPr lang="it-IT" dirty="0">
              <a:solidFill>
                <a:srgbClr val="000000"/>
              </a:solidFill>
              <a:ea typeface="Calibri"/>
              <a:cs typeface="Calibri"/>
            </a:endParaRPr>
          </a:p>
          <a:p>
            <a:pPr algn="l"/>
            <a:endParaRPr lang="it-IT" dirty="0">
              <a:solidFill>
                <a:srgbClr val="898989"/>
              </a:solidFill>
              <a:ea typeface="Calibri"/>
              <a:cs typeface="Calibri"/>
            </a:endParaRPr>
          </a:p>
          <a:p>
            <a:pPr algn="l"/>
            <a:endParaRPr lang="it-IT" dirty="0">
              <a:solidFill>
                <a:srgbClr val="000000"/>
              </a:solidFill>
              <a:ea typeface="Calibri"/>
              <a:cs typeface="Calibri"/>
            </a:endParaRPr>
          </a:p>
          <a:p>
            <a:pPr algn="l"/>
            <a:endParaRPr lang="it-IT" dirty="0">
              <a:ea typeface="Calibri"/>
              <a:cs typeface="Calibri"/>
            </a:endParaRPr>
          </a:p>
          <a:p>
            <a:pPr algn="l"/>
            <a:endParaRPr lang="it-IT" i="1" dirty="0">
              <a:ea typeface="Calibri"/>
              <a:cs typeface="Calibri"/>
            </a:endParaRPr>
          </a:p>
          <a:p>
            <a:pPr lvl="0" algn="l"/>
            <a:endParaRPr lang="it-IT" dirty="0"/>
          </a:p>
          <a:p>
            <a:pPr algn="l"/>
            <a:endParaRPr lang="it-IT" dirty="0">
              <a:ea typeface="Calibri"/>
              <a:cs typeface="Calibri"/>
            </a:endParaRPr>
          </a:p>
          <a:p>
            <a:pPr algn="l"/>
            <a:endParaRPr lang="it-IT" b="1" dirty="0">
              <a:ea typeface="Calibri"/>
              <a:cs typeface="Calibri"/>
            </a:endParaRPr>
          </a:p>
          <a:p>
            <a:endParaRPr lang="it-IT" dirty="0">
              <a:ea typeface="Calibri"/>
              <a:cs typeface="Calibri"/>
            </a:endParaRPr>
          </a:p>
          <a:p>
            <a:pPr algn="l"/>
            <a:endParaRPr lang="it-IT" dirty="0"/>
          </a:p>
          <a:p>
            <a:pPr algn="l"/>
            <a:endParaRPr lang="it-IT" dirty="0">
              <a:ea typeface="Calibri"/>
              <a:cs typeface="Calibri"/>
            </a:endParaRPr>
          </a:p>
          <a:p>
            <a:endParaRPr lang="it-IT" dirty="0"/>
          </a:p>
          <a:p>
            <a:endParaRPr lang="it-IT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4794984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23007B66-ECB8-46BE-B1C3-E2F393D1C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602302" cy="1143000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Premialità temporale decrescente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A2BB1F18-9601-4818-9806-72C35293E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068" y="1600206"/>
            <a:ext cx="11293332" cy="4525963"/>
          </a:xfrm>
        </p:spPr>
        <p:txBody>
          <a:bodyPr/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In sede di laurea viene riconosciuto un bonus (punti aggiuntivi) pari a:</a:t>
            </a:r>
          </a:p>
          <a:p>
            <a:endParaRPr lang="it-IT" dirty="0"/>
          </a:p>
          <a:p>
            <a:pPr marL="0" indent="0">
              <a:buNone/>
            </a:pPr>
            <a:r>
              <a:rPr lang="it-IT" b="1" dirty="0"/>
              <a:t>• 3 punti </a:t>
            </a:r>
            <a:r>
              <a:rPr lang="it-IT" dirty="0"/>
              <a:t>per chi si laurea nella</a:t>
            </a:r>
            <a:r>
              <a:rPr lang="it-IT" b="1" dirty="0"/>
              <a:t> sessione estiva del terzo anno</a:t>
            </a:r>
          </a:p>
          <a:p>
            <a:pPr marL="0" indent="0">
              <a:buNone/>
            </a:pPr>
            <a:r>
              <a:rPr lang="it-IT" b="1" dirty="0"/>
              <a:t>• 2 punti </a:t>
            </a:r>
            <a:r>
              <a:rPr lang="it-IT" dirty="0"/>
              <a:t>per chi si laurea nella</a:t>
            </a:r>
            <a:r>
              <a:rPr lang="it-IT" b="1" dirty="0"/>
              <a:t> sessione autunnale del terzo anno</a:t>
            </a:r>
          </a:p>
          <a:p>
            <a:pPr marL="0" indent="0">
              <a:buNone/>
            </a:pPr>
            <a:r>
              <a:rPr lang="it-IT" b="1" dirty="0"/>
              <a:t>• 1 punto </a:t>
            </a:r>
            <a:r>
              <a:rPr lang="it-IT" dirty="0"/>
              <a:t>per chi si laurea nella </a:t>
            </a:r>
            <a:r>
              <a:rPr lang="it-IT" b="1" dirty="0"/>
              <a:t>sessione invernale del terzo anno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87983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44929" y="10"/>
            <a:ext cx="10349060" cy="1433777"/>
          </a:xfrm>
        </p:spPr>
        <p:txBody>
          <a:bodyPr>
            <a:normAutofit/>
          </a:bodyPr>
          <a:lstStyle/>
          <a:p>
            <a:pPr algn="l"/>
            <a:r>
              <a:rPr lang="it-IT" sz="4000" b="1" dirty="0"/>
              <a:t>I criteri  per la scelta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01933" y="1526875"/>
            <a:ext cx="11440129" cy="4580628"/>
          </a:xfrm>
          <a:noFill/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endParaRPr lang="it-IT" i="1" dirty="0"/>
          </a:p>
          <a:p>
            <a:pPr marL="457200" indent="-457200" algn="l">
              <a:buFont typeface="+mj-lt"/>
              <a:buAutoNum type="arabicPeriod"/>
            </a:pPr>
            <a:endParaRPr lang="it-IT" sz="2800" dirty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it-IT" sz="2800" dirty="0">
                <a:solidFill>
                  <a:schemeClr val="tx1"/>
                </a:solidFill>
              </a:rPr>
              <a:t>Interessi personali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sz="2800" dirty="0">
                <a:solidFill>
                  <a:schemeClr val="tx1"/>
                </a:solidFill>
              </a:rPr>
              <a:t>Esperienza di mobilità internazionale (Erasmus+)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sz="2800" dirty="0">
                <a:solidFill>
                  <a:schemeClr val="tx1"/>
                </a:solidFill>
              </a:rPr>
              <a:t>Creazione di un profilo professionale </a:t>
            </a:r>
          </a:p>
          <a:p>
            <a:pPr marL="457200" indent="-457200" algn="l">
              <a:buFont typeface="+mj-lt"/>
              <a:buAutoNum type="arabicPeriod"/>
            </a:pPr>
            <a:r>
              <a:rPr lang="it-IT" sz="2800" b="1" dirty="0">
                <a:solidFill>
                  <a:schemeClr val="tx1"/>
                </a:solidFill>
              </a:rPr>
              <a:t>Iscrizione alla Laurea Magistrale DIEC</a:t>
            </a:r>
          </a:p>
          <a:p>
            <a:pPr marL="457200" indent="-457200" algn="l">
              <a:buFont typeface="+mj-lt"/>
              <a:buAutoNum type="arabicPeriod"/>
            </a:pPr>
            <a:endParaRPr lang="it-IT" sz="2800" dirty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endParaRPr lang="it-IT" sz="2800" dirty="0">
              <a:solidFill>
                <a:schemeClr val="tx1"/>
              </a:solidFill>
            </a:endParaRPr>
          </a:p>
          <a:p>
            <a:pPr algn="l"/>
            <a:endParaRPr lang="it-IT" sz="2200" dirty="0">
              <a:solidFill>
                <a:schemeClr val="tx1"/>
              </a:solidFill>
            </a:endParaRPr>
          </a:p>
          <a:p>
            <a:pPr algn="l"/>
            <a:endParaRPr lang="it-IT" dirty="0"/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/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/>
          </a:p>
          <a:p>
            <a:pPr algn="l"/>
            <a:endParaRPr lang="it-IT" i="1" dirty="0"/>
          </a:p>
          <a:p>
            <a:pPr algn="l"/>
            <a:endParaRPr lang="it-IT" dirty="0"/>
          </a:p>
          <a:p>
            <a:pPr lvl="0" algn="l"/>
            <a:endParaRPr lang="it-IT" dirty="0"/>
          </a:p>
          <a:p>
            <a:pPr algn="l"/>
            <a:endParaRPr lang="it-IT" b="1" dirty="0"/>
          </a:p>
          <a:p>
            <a:endParaRPr lang="it-IT" dirty="0"/>
          </a:p>
          <a:p>
            <a:pPr algn="l"/>
            <a:endParaRPr lang="it-IT" dirty="0"/>
          </a:p>
          <a:p>
            <a:pPr algn="l"/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92821402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/>
          </p:cNvSpPr>
          <p:nvPr/>
        </p:nvSpPr>
        <p:spPr>
          <a:xfrm>
            <a:off x="550187" y="427033"/>
            <a:ext cx="10075657" cy="61577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4000" b="1" dirty="0">
                <a:latin typeface="+mn-lt"/>
              </a:rPr>
              <a:t>Iscrizione alla Laurea Magistrale</a:t>
            </a:r>
          </a:p>
        </p:txBody>
      </p:sp>
      <p:sp>
        <p:nvSpPr>
          <p:cNvPr id="3" name="Rettangolo 2"/>
          <p:cNvSpPr/>
          <p:nvPr/>
        </p:nvSpPr>
        <p:spPr>
          <a:xfrm>
            <a:off x="550187" y="1429485"/>
            <a:ext cx="10639429" cy="4570482"/>
          </a:xfrm>
          <a:prstGeom prst="rect">
            <a:avLst/>
          </a:prstGeom>
          <a:noFill/>
          <a:ln w="28575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545465" lvl="1" algn="just">
              <a:buClr>
                <a:schemeClr val="accent2">
                  <a:lumMod val="50000"/>
                </a:schemeClr>
              </a:buClr>
            </a:pPr>
            <a:endParaRPr lang="it-IT" sz="1400" dirty="0">
              <a:effectLst>
                <a:outerShdw blurRad="38100" dist="38100" dir="2700000" algn="tl">
                  <a:srgbClr val="DDDDDD"/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002665" lvl="1" indent="-457200" algn="just">
              <a:spcBef>
                <a:spcPts val="600"/>
              </a:spcBef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it-IT" sz="2800" dirty="0">
                <a:effectLst>
                  <a:outerShdw blurRad="38100" dist="38100" dir="2700000" algn="tl">
                    <a:srgbClr val="DDDDDD"/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I laureati triennali del Dipartimento di Economia possono accedere «in continuità» ai corsi magistrali del Dipartimento secondo il seguente schema:</a:t>
            </a:r>
            <a:endParaRPr lang="it-IT" sz="2800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ctr"/>
            <a:r>
              <a:rPr lang="it-IT" b="1" dirty="0"/>
              <a:t>	</a:t>
            </a:r>
            <a:r>
              <a:rPr lang="it-IT" b="1" dirty="0"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 panose="020B0604030504040204" pitchFamily="34" charset="0"/>
              </a:rPr>
              <a:t> </a:t>
            </a:r>
            <a:r>
              <a:rPr lang="it-IT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 panose="020B0604030504040204" pitchFamily="34" charset="0"/>
              </a:rPr>
              <a:t>CLEA</a:t>
            </a:r>
            <a:r>
              <a:rPr lang="it-IT" b="1" dirty="0">
                <a:solidFill>
                  <a:schemeClr val="accent6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 panose="020B0604030504040204" pitchFamily="34" charset="0"/>
              </a:rPr>
              <a:t> </a:t>
            </a:r>
            <a:r>
              <a:rPr lang="it-IT" b="1" dirty="0">
                <a:solidFill>
                  <a:schemeClr val="accent6"/>
                </a:solidFill>
              </a:rPr>
              <a:t>	</a:t>
            </a:r>
            <a:r>
              <a:rPr lang="it-IT" sz="2800" b="1" dirty="0">
                <a:solidFill>
                  <a:schemeClr val="accent6"/>
                </a:solidFill>
                <a:latin typeface="Calibri"/>
                <a:cs typeface="Calibri"/>
              </a:rPr>
              <a:t> → </a:t>
            </a:r>
            <a:r>
              <a:rPr lang="it-IT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 panose="020B0604030504040204" pitchFamily="34" charset="0"/>
              </a:rPr>
              <a:t>AFC</a:t>
            </a:r>
            <a:r>
              <a:rPr lang="it-IT" sz="2800" b="1" dirty="0"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 panose="020B0604030504040204" pitchFamily="34" charset="0"/>
              </a:rPr>
              <a:t>			 </a:t>
            </a:r>
            <a:r>
              <a:rPr lang="it-IT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 panose="020B0604030504040204" pitchFamily="34" charset="0"/>
              </a:rPr>
              <a:t>                         </a:t>
            </a:r>
            <a:r>
              <a:rPr lang="it-IT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/>
                <a:ea typeface="Verdana"/>
              </a:rPr>
              <a:t>                        </a:t>
            </a:r>
            <a:r>
              <a:rPr lang="it-IT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/>
                <a:ea typeface="Verdana"/>
              </a:rPr>
              <a:t>SEF</a:t>
            </a:r>
            <a:r>
              <a:rPr lang="it-IT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/>
                <a:ea typeface="Verdana"/>
                <a:cs typeface="Calibri"/>
              </a:rPr>
              <a:t>  </a:t>
            </a:r>
            <a:r>
              <a:rPr lang="it-IT" sz="2800" b="1" dirty="0">
                <a:solidFill>
                  <a:srgbClr val="00B050"/>
                </a:solidFill>
                <a:latin typeface="Calibri"/>
                <a:cs typeface="Calibri"/>
              </a:rPr>
              <a:t>→</a:t>
            </a:r>
            <a:r>
              <a:rPr lang="it-IT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</a:rPr>
              <a:t>  </a:t>
            </a:r>
            <a:r>
              <a:rPr lang="it-IT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 panose="020B0604030504040204" pitchFamily="34" charset="0"/>
              </a:rPr>
              <a:t>EDS</a:t>
            </a:r>
          </a:p>
          <a:p>
            <a:pPr fontAlgn="ctr"/>
            <a:endParaRPr lang="it-IT" sz="2800" b="1" dirty="0">
              <a:effectLst>
                <a:outerShdw blurRad="38100" dist="38100" dir="2700000" algn="tl">
                  <a:srgbClr val="DDDDDD"/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ctr"/>
            <a:r>
              <a:rPr lang="it-IT" sz="2800" b="1" dirty="0"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 panose="020B0604030504040204" pitchFamily="34" charset="0"/>
              </a:rPr>
              <a:t>	</a:t>
            </a:r>
            <a:r>
              <a:rPr lang="it-IT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 panose="020B0604030504040204" pitchFamily="34" charset="0"/>
              </a:rPr>
              <a:t>CLEA e CLEAMLT  → MAN e MEET</a:t>
            </a:r>
            <a:r>
              <a:rPr lang="it-IT" sz="2800" b="1" dirty="0"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 panose="020B0604030504040204" pitchFamily="34" charset="0"/>
              </a:rPr>
              <a:t>         </a:t>
            </a:r>
            <a:r>
              <a:rPr lang="it-IT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 panose="020B0604030504040204" pitchFamily="34" charset="0"/>
              </a:rPr>
              <a:t>   </a:t>
            </a:r>
            <a:r>
              <a:rPr lang="it-IT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 panose="020B0604030504040204" pitchFamily="34" charset="0"/>
              </a:rPr>
              <a:t>CLEAMLT </a:t>
            </a:r>
            <a:r>
              <a:rPr lang="it-IT" sz="2800" b="1" dirty="0">
                <a:solidFill>
                  <a:srgbClr val="00B0F0"/>
                </a:solidFill>
                <a:latin typeface="Calibri"/>
                <a:ea typeface="Calibri"/>
                <a:cs typeface="Calibri"/>
              </a:rPr>
              <a:t>→</a:t>
            </a:r>
            <a:r>
              <a:rPr lang="it-IT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</a:rPr>
              <a:t>  </a:t>
            </a:r>
            <a:r>
              <a:rPr lang="it-IT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 panose="020B0604030504040204" pitchFamily="34" charset="0"/>
              </a:rPr>
              <a:t> EMMP</a:t>
            </a:r>
          </a:p>
          <a:p>
            <a:pPr marL="2686050" fontAlgn="ctr"/>
            <a:endParaRPr lang="it-IT" sz="2800" dirty="0">
              <a:effectLst>
                <a:outerShdw blurRad="38100" dist="38100" dir="2700000" algn="tl">
                  <a:srgbClr val="DDDDDD"/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93775" lvl="1" indent="-457200">
              <a:spcAft>
                <a:spcPts val="800"/>
              </a:spcAft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it-IT" sz="2400" dirty="0">
                <a:effectLst>
                  <a:outerShdw blurRad="38100" dist="38100" dir="2700000" algn="tl">
                    <a:srgbClr val="DDDDDD"/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L’accesso «non in continuità» riguarda tutti i provenienti da corsi diversi da quelli indicati ed è possibile seguendo apposite indicazioni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55333-266B-4DC9-BE2A-BBD85042AEC3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0582673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/>
          <p:cNvSpPr txBox="1"/>
          <p:nvPr/>
        </p:nvSpPr>
        <p:spPr>
          <a:xfrm>
            <a:off x="315161" y="1610076"/>
            <a:ext cx="11173394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3200" b="1" dirty="0"/>
              <a:t>Insegnamenti necessari e consigliati per l’ammissione a EDS:</a:t>
            </a:r>
          </a:p>
          <a:p>
            <a:endParaRPr lang="it-IT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3200" dirty="0"/>
              <a:t>ECONOMETRIA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3200" dirty="0"/>
              <a:t> livello B2 di inglese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3200" dirty="0"/>
          </a:p>
          <a:p>
            <a:r>
              <a:rPr lang="it-IT" sz="3200" dirty="0"/>
              <a:t>e altro insegnamento di taglio economico, ad 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3200" dirty="0"/>
              <a:t>Scienza delle Finanze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3200" dirty="0"/>
              <a:t>Economia degli Intermediari Finanziari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3200" dirty="0"/>
              <a:t>Politica Economica e Finanziaria</a:t>
            </a:r>
          </a:p>
        </p:txBody>
      </p:sp>
      <p:sp>
        <p:nvSpPr>
          <p:cNvPr id="19" name="Titolo 6">
            <a:extLst>
              <a:ext uri="{FF2B5EF4-FFF2-40B4-BE49-F238E27FC236}">
                <a16:creationId xmlns:a16="http://schemas.microsoft.com/office/drawing/2014/main" id="{1E175551-C0AE-4DC2-8D3A-FDF2C97420D0}"/>
              </a:ext>
            </a:extLst>
          </p:cNvPr>
          <p:cNvSpPr txBox="1">
            <a:spLocks/>
          </p:cNvSpPr>
          <p:nvPr/>
        </p:nvSpPr>
        <p:spPr>
          <a:xfrm>
            <a:off x="315161" y="129209"/>
            <a:ext cx="8898411" cy="1249476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it-IT" sz="4000" b="1" dirty="0"/>
              <a:t>Laurea Magistrale in</a:t>
            </a:r>
            <a:endParaRPr lang="it-IT" sz="4000" b="1" dirty="0">
              <a:ea typeface="+mj-ea"/>
              <a:cs typeface="+mj-cs"/>
            </a:endParaRPr>
          </a:p>
          <a:p>
            <a:pPr>
              <a:spcBef>
                <a:spcPct val="0"/>
              </a:spcBef>
              <a:defRPr/>
            </a:pPr>
            <a:r>
              <a:rPr lang="it-IT" sz="4000" b="1" dirty="0" err="1">
                <a:ea typeface="+mj-ea"/>
                <a:cs typeface="+mj-cs"/>
              </a:rPr>
              <a:t>Economics</a:t>
            </a:r>
            <a:r>
              <a:rPr lang="it-IT" sz="4000" b="1" dirty="0">
                <a:ea typeface="+mj-ea"/>
                <a:cs typeface="+mj-cs"/>
              </a:rPr>
              <a:t> e Data Science </a:t>
            </a:r>
            <a:r>
              <a:rPr lang="it-IT" sz="4800" b="1" dirty="0">
                <a:ea typeface="+mj-ea"/>
                <a:cs typeface="+mj-cs"/>
              </a:rPr>
              <a:t>- </a:t>
            </a:r>
            <a:r>
              <a:rPr lang="it-IT" sz="3600" b="1" dirty="0">
                <a:ea typeface="+mj-ea"/>
                <a:cs typeface="+mj-cs"/>
              </a:rPr>
              <a:t>EDS</a:t>
            </a:r>
            <a:endParaRPr lang="it-IT" sz="28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A7796F-D8D5-40B7-9694-9597B3780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4" y="274638"/>
            <a:ext cx="9710338" cy="1143000"/>
          </a:xfrm>
        </p:spPr>
        <p:txBody>
          <a:bodyPr>
            <a:normAutofit fontScale="90000"/>
          </a:bodyPr>
          <a:lstStyle/>
          <a:p>
            <a:r>
              <a:rPr lang="it-IT" sz="4400" b="1" dirty="0"/>
              <a:t>Laurea Magistrale in </a:t>
            </a:r>
            <a:r>
              <a:rPr lang="en-US" sz="4400" b="1" dirty="0">
                <a:ea typeface="+mj-ea"/>
                <a:cs typeface="+mj-cs"/>
              </a:rPr>
              <a:t>Management for Energy and Environmental Transition </a:t>
            </a:r>
            <a:r>
              <a:rPr lang="en-US" b="1" dirty="0"/>
              <a:t>-</a:t>
            </a:r>
            <a:r>
              <a:rPr lang="en-US" sz="4400" b="1" dirty="0">
                <a:ea typeface="+mj-ea"/>
                <a:cs typeface="+mj-cs"/>
              </a:rPr>
              <a:t>MEET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A11E62F-EB70-4ADF-960E-27194F07E5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3200" b="1" dirty="0"/>
              <a:t>Insegnamenti necessari e consigliati per l’ammissione </a:t>
            </a:r>
          </a:p>
          <a:p>
            <a:endParaRPr lang="it-IT" dirty="0"/>
          </a:p>
          <a:p>
            <a:r>
              <a:rPr lang="it-IT" dirty="0"/>
              <a:t>livello B2 di inglese</a:t>
            </a:r>
          </a:p>
        </p:txBody>
      </p:sp>
    </p:spTree>
    <p:extLst>
      <p:ext uri="{BB962C8B-B14F-4D97-AF65-F5344CB8AC3E}">
        <p14:creationId xmlns:p14="http://schemas.microsoft.com/office/powerpoint/2010/main" val="22352057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550187" y="1847423"/>
            <a:ext cx="10893953" cy="33547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lvl="1" algn="just">
              <a:spcBef>
                <a:spcPts val="600"/>
              </a:spcBef>
              <a:buClr>
                <a:schemeClr val="accent2">
                  <a:lumMod val="50000"/>
                </a:schemeClr>
              </a:buClr>
            </a:pPr>
            <a:r>
              <a:rPr lang="it-IT" sz="3200" b="1" dirty="0">
                <a:effectLst>
                  <a:outerShdw blurRad="38100" dist="38100" dir="2700000" algn="tl">
                    <a:srgbClr val="DDDDDD"/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Insegnamenti suggeriti per affrontare il percorso di Management</a:t>
            </a:r>
          </a:p>
          <a:p>
            <a:pPr lvl="1" indent="-457200" algn="just">
              <a:spcBef>
                <a:spcPts val="600"/>
              </a:spcBef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it-IT" sz="3200" dirty="0">
                <a:effectLst>
                  <a:outerShdw blurRad="38100" dist="38100" dir="2700000" algn="tl">
                    <a:srgbClr val="DDDDDD"/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Diritto del lavoro</a:t>
            </a:r>
          </a:p>
          <a:p>
            <a:pPr lvl="1" indent="-457200" algn="just">
              <a:spcBef>
                <a:spcPts val="600"/>
              </a:spcBef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it-IT" sz="3200" dirty="0">
                <a:effectLst>
                  <a:outerShdw blurRad="38100" dist="38100" dir="2700000" algn="tl">
                    <a:srgbClr val="DDDDDD"/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Economia e gestione delle imprese internazionali</a:t>
            </a:r>
          </a:p>
          <a:p>
            <a:pPr lvl="1" indent="-457200" algn="just">
              <a:spcBef>
                <a:spcPts val="600"/>
              </a:spcBef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it-IT" sz="3200" dirty="0">
                <a:effectLst>
                  <a:outerShdw blurRad="38100" dist="38100" dir="2700000" algn="tl">
                    <a:srgbClr val="DDDDDD"/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Finanza aziendale</a:t>
            </a:r>
          </a:p>
          <a:p>
            <a:pPr lvl="1" indent="-457200" algn="just">
              <a:spcBef>
                <a:spcPts val="600"/>
              </a:spcBef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it-IT" sz="3200" dirty="0">
                <a:effectLst>
                  <a:outerShdw blurRad="38100" dist="38100" dir="2700000" algn="tl">
                    <a:srgbClr val="DDDDDD"/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Politica economica e finanziaria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063533D-EF77-480F-BFBD-B8E2C3CAA0BA}"/>
              </a:ext>
            </a:extLst>
          </p:cNvPr>
          <p:cNvSpPr/>
          <p:nvPr/>
        </p:nvSpPr>
        <p:spPr>
          <a:xfrm>
            <a:off x="3203349" y="138875"/>
            <a:ext cx="55331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dirty="0"/>
              <a:t>Laurea Magistrale in</a:t>
            </a:r>
            <a:endParaRPr lang="it-IT" sz="3600" b="1" dirty="0">
              <a:ea typeface="+mj-ea"/>
              <a:cs typeface="+mj-cs"/>
            </a:endParaRPr>
          </a:p>
          <a:p>
            <a:r>
              <a:rPr lang="it-IT" sz="3600" b="1" dirty="0">
                <a:effectLst>
                  <a:outerShdw blurRad="38100" dist="38100" dir="2700000" algn="tl">
                    <a:srgbClr val="DDDDDD"/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Management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CD63FE6-F6A9-4723-85A5-64DC242A50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0042"/>
            <a:ext cx="2938655" cy="114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365678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grpSp>
        <p:nvGrpSpPr>
          <p:cNvPr id="4" name="Group 105"/>
          <p:cNvGrpSpPr>
            <a:grpSpLocks/>
          </p:cNvGrpSpPr>
          <p:nvPr/>
        </p:nvGrpSpPr>
        <p:grpSpPr bwMode="auto">
          <a:xfrm>
            <a:off x="0" y="-80223"/>
            <a:ext cx="12192000" cy="1559560"/>
            <a:chOff x="1" y="1"/>
            <a:chExt cx="19200" cy="2456"/>
          </a:xfrm>
        </p:grpSpPr>
        <p:pic>
          <p:nvPicPr>
            <p:cNvPr id="5" name="Picture 1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2" y="100"/>
              <a:ext cx="1685" cy="22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109"/>
            <p:cNvSpPr>
              <a:spLocks noChangeArrowheads="1"/>
            </p:cNvSpPr>
            <p:nvPr/>
          </p:nvSpPr>
          <p:spPr bwMode="auto">
            <a:xfrm>
              <a:off x="1" y="1"/>
              <a:ext cx="19200" cy="2456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it-IT"/>
            </a:p>
          </p:txBody>
        </p:sp>
        <p:sp>
          <p:nvSpPr>
            <p:cNvPr id="7" name="Rectangle 108"/>
            <p:cNvSpPr>
              <a:spLocks noChangeArrowheads="1"/>
            </p:cNvSpPr>
            <p:nvPr/>
          </p:nvSpPr>
          <p:spPr bwMode="auto">
            <a:xfrm>
              <a:off x="1" y="1"/>
              <a:ext cx="19200" cy="2456"/>
            </a:xfrm>
            <a:prstGeom prst="rect">
              <a:avLst/>
            </a:prstGeom>
            <a:noFill/>
            <a:ln w="25400">
              <a:solidFill>
                <a:srgbClr val="385D8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it-IT"/>
            </a:p>
          </p:txBody>
        </p:sp>
        <p:pic>
          <p:nvPicPr>
            <p:cNvPr id="8" name="Picture 10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82" y="434"/>
              <a:ext cx="2566" cy="1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80971" y="1590462"/>
            <a:ext cx="10483639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Consigli per studenti CLEA: </a:t>
            </a:r>
            <a:endParaRPr kumimoji="0" lang="it-IT" altLang="it-IT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necessari per colmare i debiti formativi per l’ammissione a EMMP:</a:t>
            </a:r>
          </a:p>
          <a:p>
            <a:r>
              <a:rPr kumimoji="0" lang="it-IT" altLang="it-IT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6 CFU del </a:t>
            </a:r>
            <a:r>
              <a:rPr kumimoji="0" lang="it-IT" altLang="it-IT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s.s.d</a:t>
            </a:r>
            <a:r>
              <a:rPr kumimoji="0" lang="it-IT" altLang="it-IT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. SECS-P/06 </a:t>
            </a:r>
            <a:endParaRPr lang="it-IT" altLang="it-IT" sz="2800" dirty="0">
              <a:solidFill>
                <a:srgbClr val="000000"/>
              </a:solidFill>
              <a:latin typeface="+mn-lt"/>
              <a:cs typeface="Times New Roman" panose="02020603050405020304" pitchFamily="18" charset="0"/>
            </a:endParaRPr>
          </a:p>
          <a:p>
            <a:pPr lvl="1"/>
            <a:r>
              <a:rPr lang="it-IT" altLang="it-IT" sz="2400" dirty="0"/>
              <a:t>Economia dei trasporti, oppure </a:t>
            </a:r>
          </a:p>
          <a:p>
            <a:pPr lvl="1"/>
            <a:r>
              <a:rPr lang="it-IT" altLang="it-IT" sz="2400" dirty="0"/>
              <a:t>Economia della mobilità urbana </a:t>
            </a:r>
            <a:endParaRPr kumimoji="0" lang="it-IT" altLang="it-IT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r>
              <a:rPr kumimoji="0" lang="it-IT" altLang="it-IT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6 CFU del </a:t>
            </a:r>
            <a:r>
              <a:rPr kumimoji="0" lang="it-IT" altLang="it-IT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s.s.d</a:t>
            </a:r>
            <a:r>
              <a:rPr kumimoji="0" lang="it-IT" altLang="it-IT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. IUS/06: Diritto dei trasporti </a:t>
            </a:r>
            <a:endParaRPr kumimoji="0" lang="it-IT" altLang="it-IT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r>
              <a:rPr kumimoji="0" lang="it-IT" altLang="it-IT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6 CFU del </a:t>
            </a:r>
            <a:r>
              <a:rPr kumimoji="0" lang="it-IT" altLang="it-IT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s.s.d</a:t>
            </a:r>
            <a:r>
              <a:rPr kumimoji="0" lang="it-IT" altLang="it-IT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. MAT/09: Ricerca operativa </a:t>
            </a:r>
            <a:endParaRPr kumimoji="0" lang="it-IT" altLang="it-IT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2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n-lt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Consigli</a:t>
            </a:r>
            <a:r>
              <a:rPr kumimoji="0" lang="it-IT" altLang="it-IT" sz="2800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per s</a:t>
            </a:r>
            <a:r>
              <a:rPr kumimoji="0" lang="it-IT" altLang="it-IT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tudenti CLEC/SEF: </a:t>
            </a:r>
            <a:endParaRPr kumimoji="0" lang="it-IT" altLang="it-IT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Come per il CLEA (sopra), ma i 6 CFU del </a:t>
            </a:r>
            <a:r>
              <a:rPr kumimoji="0" lang="it-IT" altLang="it-IT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s.s.d</a:t>
            </a:r>
            <a:r>
              <a:rPr kumimoji="0" lang="it-IT" altLang="it-IT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. MAT/09 possono essere </a:t>
            </a:r>
            <a:endParaRPr kumimoji="0" lang="it-IT" altLang="it-IT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acquisiti</a:t>
            </a:r>
            <a:r>
              <a:rPr kumimoji="0" lang="it-IT" altLang="it-IT" sz="28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 anche con </a:t>
            </a:r>
            <a:r>
              <a:rPr kumimoji="0" lang="it-IT" altLang="it-IT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Metodi decisionali per l’analisi economica</a:t>
            </a: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1773747" y="163513"/>
            <a:ext cx="8317020" cy="10720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432435">
              <a:lnSpc>
                <a:spcPts val="3765"/>
              </a:lnSpc>
            </a:pPr>
            <a:r>
              <a:rPr lang="it-IT" sz="3200" b="1" dirty="0"/>
              <a:t>Laurea Magistrale in</a:t>
            </a:r>
            <a:endParaRPr lang="it-IT" sz="3200" b="1" dirty="0">
              <a:ea typeface="+mj-ea"/>
              <a:cs typeface="+mj-cs"/>
            </a:endParaRPr>
          </a:p>
          <a:p>
            <a:pPr marR="432435">
              <a:lnSpc>
                <a:spcPts val="3765"/>
              </a:lnSpc>
              <a:spcAft>
                <a:spcPts val="0"/>
              </a:spcAft>
            </a:pPr>
            <a:r>
              <a:rPr lang="it-IT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Economia</a:t>
            </a:r>
            <a:r>
              <a:rPr lang="it-IT" sz="3200" b="1" spc="-8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it-IT" sz="3200" b="1" spc="-4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management</a:t>
            </a:r>
            <a:r>
              <a:rPr lang="it-IT" sz="3200" b="1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Marittimo</a:t>
            </a:r>
            <a:r>
              <a:rPr lang="it-IT" sz="3200" b="1" spc="-6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Portuale</a:t>
            </a:r>
            <a:endParaRPr lang="it-IT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06">
            <a:extLst>
              <a:ext uri="{FF2B5EF4-FFF2-40B4-BE49-F238E27FC236}">
                <a16:creationId xmlns:a16="http://schemas.microsoft.com/office/drawing/2014/main" id="{20902BEA-B83F-4D0A-A497-A709233B2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45" y="62017"/>
            <a:ext cx="1419225" cy="114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3762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/>
          </p:cNvSpPr>
          <p:nvPr/>
        </p:nvSpPr>
        <p:spPr>
          <a:xfrm>
            <a:off x="1002725" y="1999623"/>
            <a:ext cx="10075657" cy="3255666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it-IT" sz="4000" b="1" cap="small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55333-266B-4DC9-BE2A-BBD85042AEC3}" type="slidenum">
              <a:rPr lang="it-IT" smtClean="0"/>
              <a:t>26</a:t>
            </a:fld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2290482" y="2310808"/>
            <a:ext cx="5375398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it-IT" dirty="0">
              <a:cs typeface="Calibri"/>
            </a:endParaRPr>
          </a:p>
          <a:p>
            <a:endParaRPr lang="it-IT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80870" y="1576314"/>
            <a:ext cx="11200563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Esami raccomandati a tutti i futuri studenti AFC </a:t>
            </a:r>
            <a:r>
              <a:rPr kumimoji="0" lang="it-IT" altLang="it-IT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(tra esami in alternativa):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it-IT" altLang="it-IT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Finanza aziendale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it-IT" altLang="it-IT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Diritto tributario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 panose="020B0604020202020204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Per chi non lo avesse a piano di studi, si consiglia a tutti i futuri studenti AFC (CFU a scelta):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- Controllo di gestione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altLang="it-IT" sz="2400" dirty="0">
              <a:latin typeface="Arial Unicode MS" panose="020B0604020202020204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Per chi è interessato al settore degli intermediari finanziari nel percorso AFC, si consiglia: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it-IT" altLang="it-IT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Economia delle aziende di credito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it-IT" altLang="it-IT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Economia del mercato mobiliare </a:t>
            </a:r>
            <a:endParaRPr kumimoji="0" lang="it-IT" altLang="it-IT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47A6149-C78E-4317-B674-6392D8252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01" y="-19576"/>
            <a:ext cx="1468430" cy="1553894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77431F42-5B1A-453E-A3F7-E6C6B5CACFC5}"/>
              </a:ext>
            </a:extLst>
          </p:cNvPr>
          <p:cNvSpPr/>
          <p:nvPr/>
        </p:nvSpPr>
        <p:spPr>
          <a:xfrm>
            <a:off x="1773747" y="284108"/>
            <a:ext cx="8435001" cy="1080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432435">
              <a:lnSpc>
                <a:spcPts val="3765"/>
              </a:lnSpc>
            </a:pPr>
            <a:r>
              <a:rPr lang="it-IT" sz="4000" b="1" dirty="0"/>
              <a:t>Laurea Magistrale in</a:t>
            </a:r>
            <a:endParaRPr lang="it-IT" sz="4000" b="1" dirty="0">
              <a:ea typeface="+mj-ea"/>
              <a:cs typeface="+mj-cs"/>
            </a:endParaRPr>
          </a:p>
          <a:p>
            <a:pPr marR="432435">
              <a:lnSpc>
                <a:spcPts val="3765"/>
              </a:lnSpc>
              <a:spcAft>
                <a:spcPts val="0"/>
              </a:spcAft>
            </a:pPr>
            <a:r>
              <a:rPr lang="it-IT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Amministrazione Finanza e Controllo</a:t>
            </a:r>
            <a:endParaRPr lang="it-IT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82264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93485" y="1721202"/>
            <a:ext cx="11248571" cy="4315614"/>
          </a:xfrm>
          <a:noFill/>
        </p:spPr>
        <p:txBody>
          <a:bodyPr>
            <a:noAutofit/>
          </a:bodyPr>
          <a:lstStyle/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pPr algn="l"/>
            <a:r>
              <a:rPr lang="it-IT" sz="2400" dirty="0">
                <a:solidFill>
                  <a:schemeClr val="tx1"/>
                </a:solidFill>
              </a:rPr>
              <a:t>Lo studente che non può dedicarsi a tempo pieno allo studio può scegliere di iscriversi a tempo parziale, con una </a:t>
            </a:r>
            <a:r>
              <a:rPr lang="it-IT" sz="2400" b="1" dirty="0">
                <a:solidFill>
                  <a:schemeClr val="tx1"/>
                </a:solidFill>
              </a:rPr>
              <a:t>diminuzione dell’importo della seconda e terza rata</a:t>
            </a:r>
            <a:r>
              <a:rPr lang="it-IT" sz="2400" dirty="0">
                <a:solidFill>
                  <a:schemeClr val="tx1"/>
                </a:solidFill>
              </a:rPr>
              <a:t>, pari alla categoria di parzialità che sceglie fra:</a:t>
            </a:r>
          </a:p>
          <a:p>
            <a:r>
              <a:rPr lang="it-IT" sz="2400" dirty="0">
                <a:solidFill>
                  <a:schemeClr val="tx1"/>
                </a:solidFill>
              </a:rPr>
              <a:t>1^ categoria – fino a 15 crediti versa un contributo pari al 25% dell’importo dovuto</a:t>
            </a:r>
          </a:p>
          <a:p>
            <a:r>
              <a:rPr lang="it-IT" sz="2400" dirty="0">
                <a:solidFill>
                  <a:schemeClr val="tx1"/>
                </a:solidFill>
              </a:rPr>
              <a:t>2^ categoria – fino a 30 crediti versa un contributo pari al 50% dell’importo dovuto</a:t>
            </a:r>
          </a:p>
          <a:p>
            <a:pPr lvl="0" algn="l"/>
            <a:endParaRPr lang="it-IT" sz="2400" dirty="0">
              <a:solidFill>
                <a:schemeClr val="tx1"/>
              </a:solidFill>
            </a:endParaRPr>
          </a:p>
          <a:p>
            <a:pPr lvl="0" algn="l"/>
            <a:r>
              <a:rPr lang="it-IT" sz="2400" dirty="0">
                <a:solidFill>
                  <a:schemeClr val="tx1"/>
                </a:solidFill>
              </a:rPr>
              <a:t>Ogni anno, con la compilazione del piano di studi, lo studente può modificare la categoria, oppure decidere di tornare a tempo pieno.</a:t>
            </a:r>
            <a:r>
              <a:rPr lang="it-IT" sz="2400" i="1" dirty="0">
                <a:solidFill>
                  <a:schemeClr val="tx1"/>
                </a:solidFill>
              </a:rPr>
              <a:t>		</a:t>
            </a: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i="1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pPr lvl="0" algn="l"/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endParaRPr lang="it-IT" sz="2400" dirty="0">
              <a:solidFill>
                <a:schemeClr val="tx1"/>
              </a:solidFill>
            </a:endParaRPr>
          </a:p>
          <a:p>
            <a:endParaRPr lang="it-IT" sz="2400" dirty="0">
              <a:solidFill>
                <a:schemeClr val="tx1"/>
              </a:solidFill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470280" y="300850"/>
            <a:ext cx="8673737" cy="940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L’iscrizione a tempo parziale</a:t>
            </a:r>
          </a:p>
        </p:txBody>
      </p:sp>
    </p:spTree>
    <p:extLst>
      <p:ext uri="{BB962C8B-B14F-4D97-AF65-F5344CB8AC3E}">
        <p14:creationId xmlns:p14="http://schemas.microsoft.com/office/powerpoint/2010/main" val="4204455413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/>
          <p:cNvSpPr>
            <a:spLocks noGrp="1"/>
          </p:cNvSpPr>
          <p:nvPr>
            <p:ph type="ctrTitle"/>
          </p:nvPr>
        </p:nvSpPr>
        <p:spPr>
          <a:xfrm>
            <a:off x="424885" y="609601"/>
            <a:ext cx="8673737" cy="500742"/>
          </a:xfrm>
        </p:spPr>
        <p:txBody>
          <a:bodyPr>
            <a:normAutofit fontScale="90000"/>
          </a:bodyPr>
          <a:lstStyle/>
          <a:p>
            <a:pPr algn="l"/>
            <a:r>
              <a:rPr lang="it-IT" sz="4000" b="1" dirty="0"/>
              <a:t>L’approvazione del piano di studi</a:t>
            </a:r>
            <a:endParaRPr lang="it-IT" sz="4000" b="1" dirty="0">
              <a:solidFill>
                <a:srgbClr val="000000"/>
              </a:solidFill>
              <a:cs typeface="Calibri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24885" y="1579898"/>
            <a:ext cx="39841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3000" b="1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4158E07-DAC3-6C0E-DC63-69324CAC707C}"/>
              </a:ext>
            </a:extLst>
          </p:cNvPr>
          <p:cNvSpPr txBox="1"/>
          <p:nvPr/>
        </p:nvSpPr>
        <p:spPr>
          <a:xfrm>
            <a:off x="934065" y="2133896"/>
            <a:ext cx="978309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3200" dirty="0"/>
              <a:t>Se il piano è </a:t>
            </a:r>
            <a:r>
              <a:rPr lang="it-IT" sz="3200" b="1" dirty="0"/>
              <a:t>conforme</a:t>
            </a:r>
            <a:r>
              <a:rPr lang="it-IT" sz="3200" dirty="0"/>
              <a:t> al Manifesto degli studi, cioè aderente a quanto sin qui proposto, è automaticamente approvato.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3200" dirty="0"/>
              <a:t>Se si inseriscono insegnamenti o attività diversi da </a:t>
            </a:r>
            <a:r>
              <a:rPr lang="it-IT" sz="3200"/>
              <a:t>quelli indicati a Manifesto </a:t>
            </a:r>
            <a:r>
              <a:rPr lang="it-IT" sz="3200" dirty="0"/>
              <a:t>occorre </a:t>
            </a:r>
            <a:r>
              <a:rPr lang="it-IT" sz="3200" b="1" dirty="0"/>
              <a:t>MOTIVARE LA SCELTA</a:t>
            </a:r>
            <a:r>
              <a:rPr lang="it-IT" sz="3200" dirty="0"/>
              <a:t>, che è soggetta a valutazione da parte del Coordinatore del </a:t>
            </a:r>
            <a:r>
              <a:rPr lang="it-IT" sz="3200" dirty="0" err="1"/>
              <a:t>CdS</a:t>
            </a:r>
            <a:endParaRPr lang="it-IT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3613620890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/>
          <p:cNvSpPr txBox="1">
            <a:spLocks/>
          </p:cNvSpPr>
          <p:nvPr/>
        </p:nvSpPr>
        <p:spPr>
          <a:xfrm>
            <a:off x="470280" y="312649"/>
            <a:ext cx="8673737" cy="940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Quando compilare il Piano di Studi</a:t>
            </a:r>
          </a:p>
        </p:txBody>
      </p:sp>
      <p:sp>
        <p:nvSpPr>
          <p:cNvPr id="6" name="Sottotitolo 2"/>
          <p:cNvSpPr>
            <a:spLocks noGrp="1"/>
          </p:cNvSpPr>
          <p:nvPr>
            <p:ph type="subTitle" idx="1"/>
          </p:nvPr>
        </p:nvSpPr>
        <p:spPr>
          <a:xfrm>
            <a:off x="285681" y="1717221"/>
            <a:ext cx="11753935" cy="4629150"/>
          </a:xfrm>
          <a:noFill/>
          <a:ln>
            <a:solidFill>
              <a:srgbClr val="92D050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457200" indent="-457200" algn="l"/>
            <a:r>
              <a:rPr lang="it-IT" sz="2400" dirty="0">
                <a:solidFill>
                  <a:schemeClr val="tx1"/>
                </a:solidFill>
              </a:rPr>
              <a:t> </a:t>
            </a:r>
          </a:p>
          <a:p>
            <a:pPr marL="457200" indent="-457200"/>
            <a:r>
              <a:rPr lang="it-IT" sz="4000" b="1" dirty="0">
                <a:solidFill>
                  <a:schemeClr val="tx1"/>
                </a:solidFill>
              </a:rPr>
              <a:t>Dal 1 settembre al 31 ottobre</a:t>
            </a:r>
            <a:endParaRPr lang="it-IT" sz="4000" b="1" dirty="0">
              <a:solidFill>
                <a:schemeClr val="tx1"/>
              </a:solidFill>
              <a:ea typeface="Calibri"/>
              <a:cs typeface="Calibri"/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pPr algn="l"/>
            <a:r>
              <a:rPr lang="it-IT" sz="2800" dirty="0">
                <a:solidFill>
                  <a:schemeClr val="tx1"/>
                </a:solidFill>
              </a:rPr>
              <a:t>Attenzione!  Per gli studenti in fase di: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/>
                </a:solidFill>
              </a:rPr>
              <a:t>passaggio da un altro Dipartimento </a:t>
            </a:r>
            <a:r>
              <a:rPr lang="it-IT" sz="2800" dirty="0" err="1">
                <a:solidFill>
                  <a:schemeClr val="tx1"/>
                </a:solidFill>
              </a:rPr>
              <a:t>UniGe</a:t>
            </a:r>
            <a:endParaRPr lang="it-IT" sz="2800" dirty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/>
                </a:solidFill>
              </a:rPr>
              <a:t>trasferimento da un altro Ateneo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/>
                </a:solidFill>
              </a:rPr>
              <a:t>riconoscimento della carriera precedente (relativa a </a:t>
            </a:r>
            <a:r>
              <a:rPr lang="it-IT" sz="2800" dirty="0" err="1">
                <a:solidFill>
                  <a:schemeClr val="tx1"/>
                </a:solidFill>
              </a:rPr>
              <a:t>CdS</a:t>
            </a:r>
            <a:r>
              <a:rPr lang="it-IT" sz="2800" dirty="0">
                <a:solidFill>
                  <a:schemeClr val="tx1"/>
                </a:solidFill>
              </a:rPr>
              <a:t> non DIEC)</a:t>
            </a:r>
          </a:p>
          <a:p>
            <a:pPr algn="l"/>
            <a:r>
              <a:rPr lang="it-IT" sz="2800" dirty="0">
                <a:solidFill>
                  <a:srgbClr val="FF0000"/>
                </a:solidFill>
              </a:rPr>
              <a:t>la compilazione del piano di studi sarà possibile </a:t>
            </a:r>
            <a:r>
              <a:rPr lang="it-IT" sz="2800" b="1" dirty="0">
                <a:solidFill>
                  <a:srgbClr val="FF0000"/>
                </a:solidFill>
              </a:rPr>
              <a:t>solo</a:t>
            </a:r>
            <a:r>
              <a:rPr lang="it-IT" sz="2800" dirty="0">
                <a:solidFill>
                  <a:srgbClr val="FF0000"/>
                </a:solidFill>
              </a:rPr>
              <a:t> dopo la delibera di accettazione del Consiglio di Corso di Studi</a:t>
            </a:r>
          </a:p>
          <a:p>
            <a:pPr algn="l"/>
            <a:r>
              <a:rPr lang="it-IT" sz="2400" i="1" dirty="0">
                <a:solidFill>
                  <a:schemeClr val="tx1"/>
                </a:solidFill>
              </a:rPr>
              <a:t> </a:t>
            </a:r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i="1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pPr lvl="0" algn="l"/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endParaRPr lang="it-IT" sz="2400" dirty="0">
              <a:solidFill>
                <a:schemeClr val="tx1"/>
              </a:solidFill>
            </a:endParaRPr>
          </a:p>
          <a:p>
            <a:endParaRPr lang="it-IT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260531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227DA-272E-76F8-9C00-12011AE94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91F8AA68-F0B3-9F19-64BF-B9EF90F0C0D5}"/>
              </a:ext>
            </a:extLst>
          </p:cNvPr>
          <p:cNvSpPr txBox="1">
            <a:spLocks/>
          </p:cNvSpPr>
          <p:nvPr/>
        </p:nvSpPr>
        <p:spPr>
          <a:xfrm>
            <a:off x="470280" y="312649"/>
            <a:ext cx="8673737" cy="940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La modifica del piano di studi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1DD57D3F-7B3F-52AC-EA21-1F363B0071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681" y="1717221"/>
            <a:ext cx="11753935" cy="4629150"/>
          </a:xfrm>
          <a:noFill/>
          <a:ln>
            <a:solidFill>
              <a:srgbClr val="92D050"/>
            </a:solidFill>
          </a:ln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457200" indent="-457200" algn="l"/>
            <a:r>
              <a:rPr lang="it-IT" sz="2400" dirty="0">
                <a:solidFill>
                  <a:schemeClr val="tx1"/>
                </a:solidFill>
              </a:rPr>
              <a:t> </a:t>
            </a:r>
            <a:r>
              <a:rPr lang="it-IT" sz="2800" b="1" dirty="0">
                <a:solidFill>
                  <a:schemeClr val="tx1"/>
                </a:solidFill>
              </a:rPr>
              <a:t>Eventuali modifiche al piano di studi sono possibili:</a:t>
            </a: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/>
                </a:solidFill>
              </a:rPr>
              <a:t>fino al 31 ottobre;</a:t>
            </a: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schemeClr val="tx1"/>
                </a:solidFill>
              </a:rPr>
              <a:t>dal 22 febbraio al 16 marzo</a:t>
            </a:r>
            <a:r>
              <a:rPr lang="it-IT" sz="2800" dirty="0">
                <a:solidFill>
                  <a:schemeClr val="tx1"/>
                </a:solidFill>
              </a:rPr>
              <a:t>, in concomitanza con l’inizio del secondo semestre.</a:t>
            </a:r>
          </a:p>
          <a:p>
            <a:pPr algn="l" fontAlgn="base"/>
            <a:r>
              <a:rPr lang="it-IT" sz="2800" dirty="0">
                <a:solidFill>
                  <a:schemeClr val="tx1"/>
                </a:solidFill>
              </a:rPr>
              <a:t>Al di fuori di queste finestre:</a:t>
            </a:r>
          </a:p>
          <a:p>
            <a:pPr marL="514350" indent="-514350" algn="l" fontAlgn="base">
              <a:buAutoNum type="arabicParenR"/>
            </a:pPr>
            <a:r>
              <a:rPr lang="it-IT" sz="2800" dirty="0">
                <a:solidFill>
                  <a:schemeClr val="tx1"/>
                </a:solidFill>
              </a:rPr>
              <a:t>lo studente deve presentare una richiesta </a:t>
            </a:r>
            <a:r>
              <a:rPr lang="it-IT" sz="2800" b="1" dirty="0">
                <a:solidFill>
                  <a:schemeClr val="tx1"/>
                </a:solidFill>
              </a:rPr>
              <a:t>motivata</a:t>
            </a:r>
            <a:r>
              <a:rPr lang="it-IT" sz="2800" dirty="0">
                <a:solidFill>
                  <a:schemeClr val="tx1"/>
                </a:solidFill>
              </a:rPr>
              <a:t> allo Sportello dello Studente;</a:t>
            </a:r>
          </a:p>
          <a:p>
            <a:pPr marL="514350" indent="-514350" algn="l" fontAlgn="base">
              <a:buAutoNum type="arabicParenR"/>
            </a:pPr>
            <a:r>
              <a:rPr lang="it-IT" sz="2800" dirty="0">
                <a:solidFill>
                  <a:schemeClr val="tx1"/>
                </a:solidFill>
              </a:rPr>
              <a:t>la richiesta </a:t>
            </a:r>
            <a:r>
              <a:rPr lang="it-IT" sz="2800" b="1" dirty="0">
                <a:solidFill>
                  <a:schemeClr val="tx1"/>
                </a:solidFill>
              </a:rPr>
              <a:t>deve essere approvata </a:t>
            </a:r>
            <a:r>
              <a:rPr lang="it-IT" sz="2800" dirty="0">
                <a:solidFill>
                  <a:schemeClr val="tx1"/>
                </a:solidFill>
              </a:rPr>
              <a:t>dal Coordinatore del </a:t>
            </a:r>
            <a:r>
              <a:rPr lang="it-IT" sz="2800" dirty="0" err="1">
                <a:solidFill>
                  <a:schemeClr val="tx1"/>
                </a:solidFill>
              </a:rPr>
              <a:t>CdS</a:t>
            </a:r>
            <a:r>
              <a:rPr lang="it-IT" sz="2800" dirty="0">
                <a:solidFill>
                  <a:schemeClr val="tx1"/>
                </a:solidFill>
              </a:rPr>
              <a:t>.</a:t>
            </a: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endParaRPr lang="it-IT" sz="2800" dirty="0">
              <a:solidFill>
                <a:schemeClr val="tx1"/>
              </a:solidFill>
            </a:endParaRPr>
          </a:p>
          <a:p>
            <a:pPr algn="l" fontAlgn="base"/>
            <a:r>
              <a:rPr lang="it-IT" sz="2800" dirty="0">
                <a:solidFill>
                  <a:schemeClr val="tx1"/>
                </a:solidFill>
              </a:rPr>
              <a:t>In ogni caso, </a:t>
            </a:r>
            <a:r>
              <a:rPr lang="it-IT" sz="2800" b="1" dirty="0">
                <a:solidFill>
                  <a:schemeClr val="tx1"/>
                </a:solidFill>
              </a:rPr>
              <a:t>non sono ammesse</a:t>
            </a:r>
            <a:r>
              <a:rPr lang="it-IT" sz="2800" dirty="0">
                <a:solidFill>
                  <a:schemeClr val="tx1"/>
                </a:solidFill>
              </a:rPr>
              <a:t> variazioni del piano di studi durante le sessioni d’esame.</a:t>
            </a:r>
          </a:p>
          <a:p>
            <a:endParaRPr lang="it-IT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536397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93485" y="1570010"/>
            <a:ext cx="11248571" cy="4511615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it-IT" dirty="0">
                <a:solidFill>
                  <a:schemeClr val="tx1"/>
                </a:solidFill>
              </a:rPr>
              <a:t>	</a:t>
            </a:r>
          </a:p>
          <a:p>
            <a:pPr algn="l"/>
            <a:r>
              <a:rPr lang="it-IT" dirty="0">
                <a:solidFill>
                  <a:schemeClr val="tx1"/>
                </a:solidFill>
              </a:rPr>
              <a:t>Potrai compilare autonomamente il tuo piano utilizzando:</a:t>
            </a:r>
            <a:endParaRPr lang="it-IT" dirty="0">
              <a:solidFill>
                <a:schemeClr val="tx1"/>
              </a:solidFill>
              <a:cs typeface="Calibri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 le informazioni che sono state predisposte per questo incontro e che vengono caricate nella pagina «Compilazione Piano di studio» del sito DIEC </a:t>
            </a:r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il supporto dei tutor</a:t>
            </a:r>
            <a:endParaRPr lang="it-IT" dirty="0">
              <a:solidFill>
                <a:schemeClr val="tx1"/>
              </a:solidFill>
              <a:cs typeface="Calibri"/>
            </a:endParaRPr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/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/>
          </a:p>
          <a:p>
            <a:pPr algn="l"/>
            <a:endParaRPr lang="it-IT" i="1" dirty="0"/>
          </a:p>
          <a:p>
            <a:pPr algn="l"/>
            <a:endParaRPr lang="it-IT" dirty="0"/>
          </a:p>
          <a:p>
            <a:pPr lvl="0" algn="l"/>
            <a:endParaRPr lang="it-IT" dirty="0"/>
          </a:p>
          <a:p>
            <a:pPr algn="l"/>
            <a:endParaRPr lang="it-IT" b="1" dirty="0"/>
          </a:p>
          <a:p>
            <a:endParaRPr lang="it-IT" dirty="0"/>
          </a:p>
          <a:p>
            <a:pPr algn="l"/>
            <a:endParaRPr lang="it-IT" dirty="0"/>
          </a:p>
          <a:p>
            <a:pPr algn="l"/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470280" y="300850"/>
            <a:ext cx="8673737" cy="940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La compilazione del Piano di studi</a:t>
            </a:r>
          </a:p>
        </p:txBody>
      </p:sp>
    </p:spTree>
    <p:extLst>
      <p:ext uri="{BB962C8B-B14F-4D97-AF65-F5344CB8AC3E}">
        <p14:creationId xmlns:p14="http://schemas.microsoft.com/office/powerpoint/2010/main" val="3605776001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base presentazioni LT - Copi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65DE6E9F23A6E4D93DBFABF00C203C1" ma:contentTypeVersion="15" ma:contentTypeDescription="Creare un nuovo documento." ma:contentTypeScope="" ma:versionID="35f8e9a28f7c034e3ca8013100eb733c">
  <xsd:schema xmlns:xsd="http://www.w3.org/2001/XMLSchema" xmlns:xs="http://www.w3.org/2001/XMLSchema" xmlns:p="http://schemas.microsoft.com/office/2006/metadata/properties" xmlns:ns2="1519c2c1-e7c9-4262-a047-ff06aecc3fc0" xmlns:ns3="a9f966e7-da99-48b8-a956-62b310f5e6e5" targetNamespace="http://schemas.microsoft.com/office/2006/metadata/properties" ma:root="true" ma:fieldsID="205a97e316b036c5303a4dcceb8196d4" ns2:_="" ns3:_="">
    <xsd:import namespace="1519c2c1-e7c9-4262-a047-ff06aecc3fc0"/>
    <xsd:import namespace="a9f966e7-da99-48b8-a956-62b310f5e6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19c2c1-e7c9-4262-a047-ff06aecc3f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b3f316dc-fb4b-4146-8b22-f4ef2efe4b0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f966e7-da99-48b8-a956-62b310f5e6e5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aade4547-30e4-4780-96ef-3ea4746a9dab}" ma:internalName="TaxCatchAll" ma:showField="CatchAllData" ma:web="a9f966e7-da99-48b8-a956-62b310f5e6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9f966e7-da99-48b8-a956-62b310f5e6e5" xsi:nil="true"/>
    <lcf76f155ced4ddcb4097134ff3c332f xmlns="1519c2c1-e7c9-4262-a047-ff06aecc3fc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F508156-E646-4CB4-BA33-1815E59DEF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19c2c1-e7c9-4262-a047-ff06aecc3fc0"/>
    <ds:schemaRef ds:uri="a9f966e7-da99-48b8-a956-62b310f5e6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E8E5126-FAC8-4F2B-BB34-76724D4C08B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211E150-1651-4296-BB3F-71984C0E014F}">
  <ds:schemaRefs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1519c2c1-e7c9-4262-a047-ff06aecc3fc0"/>
    <ds:schemaRef ds:uri="http://purl.org/dc/terms/"/>
    <ds:schemaRef ds:uri="http://purl.org/dc/elements/1.1/"/>
    <ds:schemaRef ds:uri="a9f966e7-da99-48b8-a956-62b310f5e6e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</TotalTime>
  <Words>1886</Words>
  <Application>Microsoft Office PowerPoint</Application>
  <PresentationFormat>Widescreen</PresentationFormat>
  <Paragraphs>465</Paragraphs>
  <Slides>31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31</vt:i4>
      </vt:variant>
    </vt:vector>
  </HeadingPairs>
  <TitlesOfParts>
    <vt:vector size="36" baseType="lpstr">
      <vt:lpstr>Arial Unicode MS</vt:lpstr>
      <vt:lpstr>Arial</vt:lpstr>
      <vt:lpstr>Calibri</vt:lpstr>
      <vt:lpstr>Verdana</vt:lpstr>
      <vt:lpstr>base presentazioni LT - Copia</vt:lpstr>
      <vt:lpstr>Presentazione standard di PowerPoint</vt:lpstr>
      <vt:lpstr>Il Piano di studi</vt:lpstr>
      <vt:lpstr>Le scelte da compiere</vt:lpstr>
      <vt:lpstr>I 12 cfu ‘a scelta’</vt:lpstr>
      <vt:lpstr>Presentazione standard di PowerPoint</vt:lpstr>
      <vt:lpstr> Erasmus+ </vt:lpstr>
      <vt:lpstr> Double Degree con HOCHSCHULE AUSBURG  (University of applied sciences Augsburg) </vt:lpstr>
      <vt:lpstr>Premialità per Esami sostenuti in Mobilità Internazionale</vt:lpstr>
      <vt:lpstr>I 12 cfu ‘a scelta’</vt:lpstr>
      <vt:lpstr> Tirocinio curriculare </vt:lpstr>
      <vt:lpstr>Presentazione standard di PowerPoint</vt:lpstr>
      <vt:lpstr>Premialità per svolgimento del Tirocinio </vt:lpstr>
      <vt:lpstr>I 12 cfu ‘a scelta’</vt:lpstr>
      <vt:lpstr>Insegnamenti dei piani di studio triennali </vt:lpstr>
      <vt:lpstr>I 12 cfu ‘a scelta’</vt:lpstr>
      <vt:lpstr>Insegnamenti non curriculari</vt:lpstr>
      <vt:lpstr>I 12 cfu ‘a scelta’</vt:lpstr>
      <vt:lpstr>Altre Attività Formative</vt:lpstr>
      <vt:lpstr>Premialità temporale decrescente</vt:lpstr>
      <vt:lpstr>I criteri  per la scelta</vt:lpstr>
      <vt:lpstr>Presentazione standard di PowerPoint</vt:lpstr>
      <vt:lpstr>Presentazione standard di PowerPoint</vt:lpstr>
      <vt:lpstr>Laurea Magistrale in Management for Energy and Environmental Transition -MEET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L’approvazione del piano di studi</vt:lpstr>
      <vt:lpstr>Presentazione standard di PowerPoint</vt:lpstr>
      <vt:lpstr>Presentazione standard di PowerPoint</vt:lpstr>
      <vt:lpstr>Presentazione standard di PowerPoint</vt:lpstr>
    </vt:vector>
  </TitlesOfParts>
  <Company>Università di Genova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Piano di studi</dc:title>
  <dc:creator>Anna Tanasini</dc:creator>
  <cp:lastModifiedBy>Orietta Bertonasco</cp:lastModifiedBy>
  <cp:revision>169</cp:revision>
  <cp:lastPrinted>2018-10-01T10:08:27Z</cp:lastPrinted>
  <dcterms:created xsi:type="dcterms:W3CDTF">2015-09-25T11:27:47Z</dcterms:created>
  <dcterms:modified xsi:type="dcterms:W3CDTF">2026-09-25T13:34:49Z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0x010100065DE6E9F23A6E4D93DBFABF00C203C1</vt:lpwstr>
  </property>
  <property fmtid="{D5CDD505-2E9C-101B-9397-08002B2CF9AE}" pid="3" name="MediaServiceImageTags">
    <vt:lpwstr/>
  </property>
</Properties>
</file>