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4"/>
    <p:sldMasterId id="2147483744" r:id="rId5"/>
    <p:sldMasterId id="2147483756" r:id="rId6"/>
    <p:sldMasterId id="2147483660" r:id="rId7"/>
  </p:sldMasterIdLst>
  <p:notesMasterIdLst>
    <p:notesMasterId r:id="rId25"/>
  </p:notesMasterIdLst>
  <p:handoutMasterIdLst>
    <p:handoutMasterId r:id="rId26"/>
  </p:handoutMasterIdLst>
  <p:sldIdLst>
    <p:sldId id="340" r:id="rId8"/>
    <p:sldId id="256" r:id="rId9"/>
    <p:sldId id="257" r:id="rId10"/>
    <p:sldId id="295" r:id="rId11"/>
    <p:sldId id="378" r:id="rId12"/>
    <p:sldId id="319" r:id="rId13"/>
    <p:sldId id="299" r:id="rId14"/>
    <p:sldId id="310" r:id="rId15"/>
    <p:sldId id="373" r:id="rId16"/>
    <p:sldId id="344" r:id="rId17"/>
    <p:sldId id="375" r:id="rId18"/>
    <p:sldId id="324" r:id="rId19"/>
    <p:sldId id="292" r:id="rId20"/>
    <p:sldId id="287" r:id="rId21"/>
    <p:sldId id="284" r:id="rId22"/>
    <p:sldId id="379" r:id="rId23"/>
    <p:sldId id="297" r:id="rId24"/>
  </p:sldIdLst>
  <p:sldSz cx="12192000" cy="6858000"/>
  <p:notesSz cx="9926638" cy="6797675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C521104-374A-4A0C-8551-EC084DE1520B}" v="3" dt="2026-10-02T11:02:28.69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240" y="2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rrado Lagazio" userId="054a5e07-e9b9-4c6a-9a4f-a5749080b2f0" providerId="ADAL" clId="{347D06CE-6A99-4C93-863C-3A4CE13A6C01}"/>
    <pc:docChg chg="custSel addSld delSld modSld modNotesMaster modHandout">
      <pc:chgData name="Corrado Lagazio" userId="054a5e07-e9b9-4c6a-9a4f-a5749080b2f0" providerId="ADAL" clId="{347D06CE-6A99-4C93-863C-3A4CE13A6C01}" dt="2026-10-02T11:02:59.824" v="392" actId="27636"/>
      <pc:docMkLst>
        <pc:docMk/>
      </pc:docMkLst>
      <pc:sldChg chg="modSp mod">
        <pc:chgData name="Corrado Lagazio" userId="054a5e07-e9b9-4c6a-9a4f-a5749080b2f0" providerId="ADAL" clId="{347D06CE-6A99-4C93-863C-3A4CE13A6C01}" dt="2026-10-02T08:17:09.973" v="378" actId="20577"/>
        <pc:sldMkLst>
          <pc:docMk/>
          <pc:sldMk cId="1923260531" sldId="284"/>
        </pc:sldMkLst>
        <pc:spChg chg="mod">
          <ac:chgData name="Corrado Lagazio" userId="054a5e07-e9b9-4c6a-9a4f-a5749080b2f0" providerId="ADAL" clId="{347D06CE-6A99-4C93-863C-3A4CE13A6C01}" dt="2026-10-02T08:17:09.973" v="378" actId="20577"/>
          <ac:spMkLst>
            <pc:docMk/>
            <pc:sldMk cId="1923260531" sldId="284"/>
            <ac:spMk id="6" creationId="{00000000-0000-0000-0000-000000000000}"/>
          </ac:spMkLst>
        </pc:spChg>
      </pc:sldChg>
      <pc:sldChg chg="modSp mod">
        <pc:chgData name="Corrado Lagazio" userId="054a5e07-e9b9-4c6a-9a4f-a5749080b2f0" providerId="ADAL" clId="{347D06CE-6A99-4C93-863C-3A4CE13A6C01}" dt="2026-10-02T08:16:30.009" v="377" actId="20577"/>
        <pc:sldMkLst>
          <pc:docMk/>
          <pc:sldMk cId="1170170529" sldId="310"/>
        </pc:sldMkLst>
        <pc:spChg chg="mod">
          <ac:chgData name="Corrado Lagazio" userId="054a5e07-e9b9-4c6a-9a4f-a5749080b2f0" providerId="ADAL" clId="{347D06CE-6A99-4C93-863C-3A4CE13A6C01}" dt="2026-10-02T08:16:30.009" v="377" actId="20577"/>
          <ac:spMkLst>
            <pc:docMk/>
            <pc:sldMk cId="1170170529" sldId="310"/>
            <ac:spMk id="2" creationId="{00000000-0000-0000-0000-000000000000}"/>
          </ac:spMkLst>
        </pc:spChg>
      </pc:sldChg>
      <pc:sldChg chg="modSp mod">
        <pc:chgData name="Corrado Lagazio" userId="054a5e07-e9b9-4c6a-9a4f-a5749080b2f0" providerId="ADAL" clId="{347D06CE-6A99-4C93-863C-3A4CE13A6C01}" dt="2026-10-02T08:18:05.466" v="380" actId="20577"/>
        <pc:sldMkLst>
          <pc:docMk/>
          <pc:sldMk cId="3835849232" sldId="319"/>
        </pc:sldMkLst>
        <pc:spChg chg="mod">
          <ac:chgData name="Corrado Lagazio" userId="054a5e07-e9b9-4c6a-9a4f-a5749080b2f0" providerId="ADAL" clId="{347D06CE-6A99-4C93-863C-3A4CE13A6C01}" dt="2026-10-02T08:18:05.466" v="380" actId="20577"/>
          <ac:spMkLst>
            <pc:docMk/>
            <pc:sldMk cId="3835849232" sldId="319"/>
            <ac:spMk id="2" creationId="{00000000-0000-0000-0000-000000000000}"/>
          </ac:spMkLst>
        </pc:spChg>
      </pc:sldChg>
      <pc:sldChg chg="del">
        <pc:chgData name="Corrado Lagazio" userId="054a5e07-e9b9-4c6a-9a4f-a5749080b2f0" providerId="ADAL" clId="{347D06CE-6A99-4C93-863C-3A4CE13A6C01}" dt="2026-10-02T08:18:00.999" v="379" actId="2696"/>
        <pc:sldMkLst>
          <pc:docMk/>
          <pc:sldMk cId="3641186357" sldId="320"/>
        </pc:sldMkLst>
      </pc:sldChg>
      <pc:sldChg chg="addSp delSp modSp new mod">
        <pc:chgData name="Corrado Lagazio" userId="054a5e07-e9b9-4c6a-9a4f-a5749080b2f0" providerId="ADAL" clId="{347D06CE-6A99-4C93-863C-3A4CE13A6C01}" dt="2026-10-02T11:02:59.824" v="392" actId="27636"/>
        <pc:sldMkLst>
          <pc:docMk/>
          <pc:sldMk cId="1404942557" sldId="379"/>
        </pc:sldMkLst>
        <pc:spChg chg="del">
          <ac:chgData name="Corrado Lagazio" userId="054a5e07-e9b9-4c6a-9a4f-a5749080b2f0" providerId="ADAL" clId="{347D06CE-6A99-4C93-863C-3A4CE13A6C01}" dt="2026-10-02T11:02:25.737" v="384" actId="478"/>
          <ac:spMkLst>
            <pc:docMk/>
            <pc:sldMk cId="1404942557" sldId="379"/>
            <ac:spMk id="2" creationId="{CAB3AFC5-8192-C2EA-4C62-B0EE3BDFDF9B}"/>
          </ac:spMkLst>
        </pc:spChg>
        <pc:spChg chg="del">
          <ac:chgData name="Corrado Lagazio" userId="054a5e07-e9b9-4c6a-9a4f-a5749080b2f0" providerId="ADAL" clId="{347D06CE-6A99-4C93-863C-3A4CE13A6C01}" dt="2026-10-02T11:02:27.276" v="385" actId="478"/>
          <ac:spMkLst>
            <pc:docMk/>
            <pc:sldMk cId="1404942557" sldId="379"/>
            <ac:spMk id="3" creationId="{43696B89-8065-FA52-9428-8724F035438B}"/>
          </ac:spMkLst>
        </pc:spChg>
        <pc:spChg chg="add mod">
          <ac:chgData name="Corrado Lagazio" userId="054a5e07-e9b9-4c6a-9a4f-a5749080b2f0" providerId="ADAL" clId="{347D06CE-6A99-4C93-863C-3A4CE13A6C01}" dt="2026-10-02T11:02:17.093" v="382"/>
          <ac:spMkLst>
            <pc:docMk/>
            <pc:sldMk cId="1404942557" sldId="379"/>
            <ac:spMk id="4" creationId="{997FE2DA-5E43-EFA3-7677-CB4756DC4317}"/>
          </ac:spMkLst>
        </pc:spChg>
        <pc:spChg chg="add mod">
          <ac:chgData name="Corrado Lagazio" userId="054a5e07-e9b9-4c6a-9a4f-a5749080b2f0" providerId="ADAL" clId="{347D06CE-6A99-4C93-863C-3A4CE13A6C01}" dt="2026-10-02T11:02:21.139" v="383"/>
          <ac:spMkLst>
            <pc:docMk/>
            <pc:sldMk cId="1404942557" sldId="379"/>
            <ac:spMk id="5" creationId="{5A39D55F-C268-6E88-A486-F6564C529EC6}"/>
          </ac:spMkLst>
        </pc:spChg>
        <pc:spChg chg="add mod">
          <ac:chgData name="Corrado Lagazio" userId="054a5e07-e9b9-4c6a-9a4f-a5749080b2f0" providerId="ADAL" clId="{347D06CE-6A99-4C93-863C-3A4CE13A6C01}" dt="2026-10-02T11:02:28.690" v="386"/>
          <ac:spMkLst>
            <pc:docMk/>
            <pc:sldMk cId="1404942557" sldId="379"/>
            <ac:spMk id="6" creationId="{895787C2-A9C3-1640-AFE4-E60C9E996649}"/>
          </ac:spMkLst>
        </pc:spChg>
        <pc:spChg chg="add mod">
          <ac:chgData name="Corrado Lagazio" userId="054a5e07-e9b9-4c6a-9a4f-a5749080b2f0" providerId="ADAL" clId="{347D06CE-6A99-4C93-863C-3A4CE13A6C01}" dt="2026-10-02T11:02:59.824" v="392" actId="27636"/>
          <ac:spMkLst>
            <pc:docMk/>
            <pc:sldMk cId="1404942557" sldId="379"/>
            <ac:spMk id="7" creationId="{97B68ED4-2960-82F4-C40B-E5D34CBBE44B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4301542" cy="341064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5622800" y="0"/>
            <a:ext cx="4301542" cy="341064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3411F939-05BA-459B-ABA9-44A69237F4CF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2" y="6456613"/>
            <a:ext cx="4301542" cy="34106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5622800" y="6456613"/>
            <a:ext cx="4301542" cy="341063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DB13ED78-2D5E-4771-8825-655B6B895F7C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222386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625" cy="34026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5621697" y="0"/>
            <a:ext cx="4302625" cy="340265"/>
          </a:xfrm>
          <a:prstGeom prst="rect">
            <a:avLst/>
          </a:prstGeom>
        </p:spPr>
        <p:txBody>
          <a:bodyPr vert="horz" lIns="91432" tIns="45716" rIns="91432" bIns="45716" rtlCol="0"/>
          <a:lstStyle>
            <a:lvl1pPr algn="r">
              <a:defRPr sz="1200"/>
            </a:lvl1pPr>
          </a:lstStyle>
          <a:p>
            <a:fld id="{693E418B-D5EC-41F8-BB97-D48A44D56BBE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924175" y="849313"/>
            <a:ext cx="4078288" cy="229393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2" tIns="45716" rIns="91432" bIns="45716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992202" y="3271103"/>
            <a:ext cx="7942237" cy="2676455"/>
          </a:xfrm>
          <a:prstGeom prst="rect">
            <a:avLst/>
          </a:prstGeom>
        </p:spPr>
        <p:txBody>
          <a:bodyPr vert="horz" lIns="91432" tIns="45716" rIns="91432" bIns="45716" rtlCol="0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1" y="6457411"/>
            <a:ext cx="4302625" cy="34026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5621697" y="6457411"/>
            <a:ext cx="4302625" cy="340265"/>
          </a:xfrm>
          <a:prstGeom prst="rect">
            <a:avLst/>
          </a:prstGeom>
        </p:spPr>
        <p:txBody>
          <a:bodyPr vert="horz" lIns="91432" tIns="45716" rIns="91432" bIns="45716" rtlCol="0" anchor="b"/>
          <a:lstStyle>
            <a:lvl1pPr algn="r">
              <a:defRPr sz="1200"/>
            </a:lvl1pPr>
          </a:lstStyle>
          <a:p>
            <a:fld id="{BC4F8043-B30A-4267-A953-D7633A1C0E2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83345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AF2787-351F-40BC-A546-2564D995E7BD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09192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924175" y="849313"/>
            <a:ext cx="4078288" cy="229393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C4F8043-B30A-4267-A953-D7633A1C0E22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8475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14400" y="2130456"/>
            <a:ext cx="103632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/>
          <p:cNvSpPr/>
          <p:nvPr/>
        </p:nvSpPr>
        <p:spPr>
          <a:xfrm>
            <a:off x="0" y="0"/>
            <a:ext cx="12192000" cy="1558344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/>
          <p:cNvSpPr/>
          <p:nvPr/>
        </p:nvSpPr>
        <p:spPr>
          <a:xfrm>
            <a:off x="0" y="6297787"/>
            <a:ext cx="12192000" cy="560231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0" name="Immagine 3" descr="Logo Dip_Econom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006126" y="64405"/>
            <a:ext cx="1069975" cy="1398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Rettangolo 10"/>
          <p:cNvSpPr/>
          <p:nvPr userDrawn="1"/>
        </p:nvSpPr>
        <p:spPr>
          <a:xfrm>
            <a:off x="0" y="0"/>
            <a:ext cx="12192000" cy="1558344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/>
          <p:cNvSpPr/>
          <p:nvPr userDrawn="1"/>
        </p:nvSpPr>
        <p:spPr>
          <a:xfrm>
            <a:off x="0" y="6297787"/>
            <a:ext cx="12192000" cy="560231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4" name="Immagine 13">
            <a:extLst>
              <a:ext uri="{FF2B5EF4-FFF2-40B4-BE49-F238E27FC236}">
                <a16:creationId xmlns:a16="http://schemas.microsoft.com/office/drawing/2014/main" id="{F7C91F53-1B68-4523-A238-751215B0AB7E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271" y="275612"/>
            <a:ext cx="1628447" cy="109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96537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FB88473B-ED92-41EC-8A7A-4067BF077756}"/>
              </a:ext>
            </a:extLst>
          </p:cNvPr>
          <p:cNvSpPr/>
          <p:nvPr userDrawn="1"/>
        </p:nvSpPr>
        <p:spPr>
          <a:xfrm>
            <a:off x="0" y="0"/>
            <a:ext cx="12192000" cy="1558344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411D66F-622F-4D55-AD3B-F0D57B0FEF8D}"/>
              </a:ext>
            </a:extLst>
          </p:cNvPr>
          <p:cNvSpPr/>
          <p:nvPr userDrawn="1"/>
        </p:nvSpPr>
        <p:spPr>
          <a:xfrm>
            <a:off x="0" y="6297787"/>
            <a:ext cx="12192000" cy="560231"/>
          </a:xfrm>
          <a:prstGeom prst="rect">
            <a:avLst/>
          </a:prstGeom>
          <a:solidFill>
            <a:srgbClr val="FFCC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4FE4D06E-D5DC-41FA-8325-AC23A3E9FB8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22271" y="275612"/>
            <a:ext cx="1628447" cy="1099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3338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963084" y="440693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9605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8128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8229600" y="1600206"/>
            <a:ext cx="7213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97657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19338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19338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787614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283106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973938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4766733" y="27307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05725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3248523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740896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11785600" y="274661"/>
            <a:ext cx="36576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812800" y="274661"/>
            <a:ext cx="107696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A97B0-1F5C-4D31-8C29-5D83BE7D5230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8660091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326034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95422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4594093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764991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4239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711298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987974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it-I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893583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it-I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6018950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6590279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64119687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ED629F-9EF2-4938-8A78-DB0F78DAA7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14BC42B-9F70-4E7B-AA3F-64E086409D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F95BA1-A7DF-411C-91F1-A36450FDEC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0BFB-B29A-41A4-94E8-325FEFD86FFD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5628F0DD-7C6E-42F6-B369-8D2212319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3AE9CA05-3B77-42CF-8501-27517C9BC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247A-E632-4A0A-8DB6-D13AABC93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657902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C0DA744-31BC-4936-8760-98139ABD2F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7B1BC898-1D67-4AD0-9BC7-BF05A43EF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AB2F754A-0580-4CB9-A08E-880F50BDF6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0BFB-B29A-41A4-94E8-325FEFD86FFD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08C236E-6DE6-47EA-8B2D-193A3B2632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12F0AFB0-248C-46B0-8BC0-B0F2A8E95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247A-E632-4A0A-8DB6-D13AABC93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829452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E96E71F-6C00-4A43-BADE-84C2F24F80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D46D062-3E32-4570-91A8-551D7DB456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1C3906F6-A79A-4DF8-A4F5-2E4C5DE34B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0BFB-B29A-41A4-94E8-325FEFD86FFD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68483A4-F07A-4B9F-92B1-81E4D7A16E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42424E63-C31F-4A8B-A960-90B103195E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247A-E632-4A0A-8DB6-D13AABC93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6177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9FA012-CF8E-4177-8BFC-881F04E2D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B793B08E-6564-4198-89C9-6ECF9F6744C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9CE4368E-CF55-4F11-8D3E-6849411C2B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764FDC45-C61F-48CF-859A-EB9C62992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0BFB-B29A-41A4-94E8-325FEFD86FFD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7680290A-D408-4B8E-AA00-E960636D49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4F1D14F-8590-4200-AFCD-F7369AFDE6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247A-E632-4A0A-8DB6-D13AABC93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512345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BCCA39B-8FD9-4CCB-A00C-749DD8A2D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BA7240D-5CA0-4051-A9DF-38386324E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Segnaposto contenuto 3">
            <a:extLst>
              <a:ext uri="{FF2B5EF4-FFF2-40B4-BE49-F238E27FC236}">
                <a16:creationId xmlns:a16="http://schemas.microsoft.com/office/drawing/2014/main" id="{E2709B94-F9C1-4B5C-8CB6-02B9D04D5D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>
            <a:extLst>
              <a:ext uri="{FF2B5EF4-FFF2-40B4-BE49-F238E27FC236}">
                <a16:creationId xmlns:a16="http://schemas.microsoft.com/office/drawing/2014/main" id="{4FACF25F-1EAE-48D4-85A4-1FCAF51DEF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Segnaposto contenuto 5">
            <a:extLst>
              <a:ext uri="{FF2B5EF4-FFF2-40B4-BE49-F238E27FC236}">
                <a16:creationId xmlns:a16="http://schemas.microsoft.com/office/drawing/2014/main" id="{3AB6B2F0-0019-44A4-BF4E-919AE36F70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43807271-AA66-4A0E-861A-360360CBD3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0BFB-B29A-41A4-94E8-325FEFD86FFD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531EC392-7551-43FC-A260-A77DFC7487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F772917A-18D5-442E-9547-FF4B3D45C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247A-E632-4A0A-8DB6-D13AABC93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7074699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DB9C2518-FD42-4305-83DC-BF82CC583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FBAF6FA9-5EE4-408B-92F9-F8567E383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0BFB-B29A-41A4-94E8-325FEFD86FFD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E2896E2C-3201-4FC7-B32C-384F8B7501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8E1AFF8-0D52-4BC9-9B59-AA47454B1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247A-E632-4A0A-8DB6-D13AABC93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7173935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>
            <a:extLst>
              <a:ext uri="{FF2B5EF4-FFF2-40B4-BE49-F238E27FC236}">
                <a16:creationId xmlns:a16="http://schemas.microsoft.com/office/drawing/2014/main" id="{6F82178E-6807-4CDA-B858-B0E7762183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0BFB-B29A-41A4-94E8-325FEFD86FFD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801AF5E1-3406-40AF-8996-D525564D6D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>
            <a:extLst>
              <a:ext uri="{FF2B5EF4-FFF2-40B4-BE49-F238E27FC236}">
                <a16:creationId xmlns:a16="http://schemas.microsoft.com/office/drawing/2014/main" id="{EB5ACF28-C735-4423-8683-15A36C2EAD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247A-E632-4A0A-8DB6-D13AABC93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1542940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44FBCB4-679E-4FA4-B929-757FA061C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contenuto 2">
            <a:extLst>
              <a:ext uri="{FF2B5EF4-FFF2-40B4-BE49-F238E27FC236}">
                <a16:creationId xmlns:a16="http://schemas.microsoft.com/office/drawing/2014/main" id="{136D3AC0-C828-4DCD-A630-49502AE19A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26D878A3-5F4D-4C4B-98C3-AB9AF4B140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38E1EBDD-ECC1-49B1-A4B9-2DA1FE6C08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0BFB-B29A-41A4-94E8-325FEFD86FFD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A28B5F5-2969-438F-917D-AE8989C77D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A94B2214-7235-41D7-9E18-7C78C0DAAD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247A-E632-4A0A-8DB6-D13AABC93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0485684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F4645FD1-4675-4F99-A077-AB52B6DDE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immagine 2">
            <a:extLst>
              <a:ext uri="{FF2B5EF4-FFF2-40B4-BE49-F238E27FC236}">
                <a16:creationId xmlns:a16="http://schemas.microsoft.com/office/drawing/2014/main" id="{69838ADE-58CA-447A-9D28-3A9919A5E27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>
            <a:extLst>
              <a:ext uri="{FF2B5EF4-FFF2-40B4-BE49-F238E27FC236}">
                <a16:creationId xmlns:a16="http://schemas.microsoft.com/office/drawing/2014/main" id="{0200612D-EC91-4C44-8E9B-7EBFD7B00B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Segnaposto data 4">
            <a:extLst>
              <a:ext uri="{FF2B5EF4-FFF2-40B4-BE49-F238E27FC236}">
                <a16:creationId xmlns:a16="http://schemas.microsoft.com/office/drawing/2014/main" id="{1EAD72EE-EE67-47C1-A51E-196A01AE80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0BFB-B29A-41A4-94E8-325FEFD86FFD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6" name="Segnaposto piè di pagina 5">
            <a:extLst>
              <a:ext uri="{FF2B5EF4-FFF2-40B4-BE49-F238E27FC236}">
                <a16:creationId xmlns:a16="http://schemas.microsoft.com/office/drawing/2014/main" id="{CCAB4DA2-E28F-4ACB-AF68-DF9307AE3A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A038416-9469-441A-9F6C-BB944BF7A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247A-E632-4A0A-8DB6-D13AABC93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9230338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9FB0F43-D71B-407E-B8DD-FBEEFF05ED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C426BB74-908F-4183-8AD5-243991B8DF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53A24F8B-C3F6-4DFE-B2AD-8EE36B6A8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0BFB-B29A-41A4-94E8-325FEFD86FFD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617649A6-BB9A-4852-A8F8-6D5056C4B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2EBAE53B-9FA3-48F7-9F9C-63BF4CCA5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247A-E632-4A0A-8DB6-D13AABC93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9371841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>
            <a:extLst>
              <a:ext uri="{FF2B5EF4-FFF2-40B4-BE49-F238E27FC236}">
                <a16:creationId xmlns:a16="http://schemas.microsoft.com/office/drawing/2014/main" id="{3803C339-147A-4B73-9893-A06FB656B5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verticale 2">
            <a:extLst>
              <a:ext uri="{FF2B5EF4-FFF2-40B4-BE49-F238E27FC236}">
                <a16:creationId xmlns:a16="http://schemas.microsoft.com/office/drawing/2014/main" id="{387AA9D5-01F4-4637-A9ED-D99218C903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B70DB22-B6C3-485E-B777-AD588086D9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FF0BFB-B29A-41A4-94E8-325FEFD86FFD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5844F96-9DB5-4462-965D-663F7824CE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331A0C6-68A4-4999-8803-BF728B319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24247A-E632-4A0A-8DB6-D13AABC93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85714431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5205325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3998874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7895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51953542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95790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487807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27919594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it-IT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9719472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it-IT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256679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3979961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26544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609600" y="1600206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09600" y="635638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0A97B0-1F5C-4D31-8C29-5D83BE7D5230}" type="datetimeFigureOut">
              <a:rPr lang="it-IT" smtClean="0"/>
              <a:pPr/>
              <a:t>02/10/2026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4165600" y="635638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8737600" y="635638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EBC2A-0479-4C80-8601-31333629438B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297963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767942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0C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>
            <a:extLst>
              <a:ext uri="{FF2B5EF4-FFF2-40B4-BE49-F238E27FC236}">
                <a16:creationId xmlns:a16="http://schemas.microsoft.com/office/drawing/2014/main" id="{FE193B27-9208-4A20-952B-4DC6676187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7B0D911-535F-4430-B76E-DEFC71CB17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30CD9157-C556-4C50-8F64-56862592BF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FF0BFB-B29A-41A4-94E8-325FEFD86FFD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F3EBE8B4-A0A6-4D36-84DC-EC6E651A6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88D0DB71-B089-4A65-A2BF-A726C0DD5F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24247A-E632-4A0A-8DB6-D13AABC93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7183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3FEE291-F1A4-4BCD-B6B8-FE159F5B6167}" type="datetimeFigureOut">
              <a:rPr lang="it-IT" smtClean="0"/>
              <a:t>02/10/2026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B3A3CA33-4D35-458A-9386-FAD441E7615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1125384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tiff"/><Relationship Id="rId2" Type="http://schemas.openxmlformats.org/officeDocument/2006/relationships/hyperlink" Target="https://economia.unige.it/sites/economia.unige.it/files/2024-11/REGOLAMENTO%20ERASMUS%20PLUS%20CDD%207_11_24.pdf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https://economia.unige.it/tirocini-home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1481959" y="2424512"/>
            <a:ext cx="9317421" cy="1784881"/>
          </a:xfrm>
          <a:prstGeom prst="rect">
            <a:avLst/>
          </a:prstGeom>
          <a:solidFill>
            <a:srgbClr val="FFFFFF"/>
          </a:solidFill>
          <a:ln w="57150">
            <a:noFill/>
            <a:miter lim="800000"/>
            <a:headEnd/>
            <a:tailEnd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kumimoji="0" lang="it-IT" altLang="it-IT" sz="3200" b="1" i="0" u="none" strike="noStrike" cap="none" normalizeH="0" baseline="0">
                <a:ln>
                  <a:noFill/>
                </a:ln>
                <a:solidFill>
                  <a:srgbClr val="003399"/>
                </a:solidFill>
                <a:effectLst/>
                <a:latin typeface="Verdana" panose="020B0604030504040204" pitchFamily="34" charset="0"/>
                <a:cs typeface="Arial" panose="020B0604020202020204" pitchFamily="34" charset="0"/>
              </a:rPr>
              <a:t>La compilazione del piano di studio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ts val="500"/>
              </a:spcBef>
              <a:spcAft>
                <a:spcPts val="500"/>
              </a:spcAft>
              <a:buClrTx/>
              <a:buSzTx/>
              <a:buFontTx/>
              <a:buNone/>
              <a:tabLst/>
            </a:pPr>
            <a:r>
              <a:rPr lang="it-IT" altLang="it-IT" sz="3200" b="1">
                <a:solidFill>
                  <a:srgbClr val="003399"/>
                </a:solidFill>
                <a:latin typeface="Verdana" panose="020B0604030504040204" pitchFamily="34" charset="0"/>
                <a:cs typeface="Arial" panose="020B0604020202020204" pitchFamily="34" charset="0"/>
              </a:rPr>
              <a:t>Corsi di Laurea Triennali DIEC</a:t>
            </a:r>
            <a:endParaRPr lang="it-IT" altLang="it-IT" sz="2800">
              <a:solidFill>
                <a:srgbClr val="003399"/>
              </a:solidFill>
              <a:latin typeface="Verdana" panose="020B0604030504040204" pitchFamily="34" charset="0"/>
              <a:ea typeface="Verdana"/>
              <a:cs typeface="Arial" panose="020B0604020202020204" pitchFamily="34" charset="0"/>
            </a:endParaRPr>
          </a:p>
          <a:p>
            <a:pPr algn="ctr">
              <a:spcBef>
                <a:spcPts val="500"/>
              </a:spcBef>
              <a:spcAft>
                <a:spcPts val="500"/>
              </a:spcAft>
            </a:pPr>
            <a:r>
              <a:rPr lang="it-IT" altLang="it-IT" sz="2400">
                <a:solidFill>
                  <a:srgbClr val="003399"/>
                </a:solidFill>
                <a:latin typeface="Verdana"/>
                <a:ea typeface="Verdana"/>
                <a:cs typeface="Arial"/>
              </a:rPr>
              <a:t>Studenti I anno</a:t>
            </a:r>
            <a:endParaRPr lang="it-IT" altLang="it-IT" sz="2400">
              <a:solidFill>
                <a:srgbClr val="003399"/>
              </a:solidFill>
              <a:latin typeface="Verdana" panose="020B0604030504040204" pitchFamily="34" charset="0"/>
              <a:ea typeface="Verdana"/>
              <a:cs typeface="Arial" panose="020B0604020202020204" pitchFamily="34" charset="0"/>
            </a:endParaRPr>
          </a:p>
        </p:txBody>
      </p:sp>
      <p:sp>
        <p:nvSpPr>
          <p:cNvPr id="7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7620000" y="18288"/>
            <a:ext cx="1066800" cy="329184"/>
          </a:xfrm>
        </p:spPr>
        <p:txBody>
          <a:bodyPr/>
          <a:lstStyle/>
          <a:p>
            <a:fld id="{B1523C92-45F4-4C30-810D-4886C1BA6969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660"/>
            <a:ext cx="12192000" cy="2044700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A9B2E55-26A1-6B42-8121-29E1784536C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75187" y="4533000"/>
            <a:ext cx="7620000" cy="1574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170727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470280" y="65315"/>
            <a:ext cx="8673737" cy="968320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it-IT" b="1"/>
              <a:t>Il Piano di studi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5339679" y="1928868"/>
            <a:ext cx="5868252" cy="2617017"/>
          </a:xfrm>
        </p:spPr>
        <p:txBody>
          <a:bodyPr>
            <a:noAutofit/>
          </a:bodyPr>
          <a:lstStyle/>
          <a:p>
            <a:pPr algn="l"/>
            <a:r>
              <a:rPr lang="it-IT" sz="3600">
                <a:solidFill>
                  <a:schemeClr val="tx1"/>
                </a:solidFill>
              </a:rPr>
              <a:t>E’ il progetto di lavoro universitario annuale di ogni studente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7593" y="1857274"/>
            <a:ext cx="5040000" cy="3512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84434918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01472" y="1633595"/>
            <a:ext cx="10440260" cy="4479233"/>
          </a:xfrm>
        </p:spPr>
        <p:txBody>
          <a:bodyPr>
            <a:normAutofit/>
          </a:bodyPr>
          <a:lstStyle/>
          <a:p>
            <a:pPr algn="l"/>
            <a:endParaRPr lang="it-IT">
              <a:solidFill>
                <a:schemeClr val="tx1"/>
              </a:solidFill>
            </a:endParaRPr>
          </a:p>
          <a:p>
            <a:pPr algn="l"/>
            <a:r>
              <a:rPr lang="it-IT">
                <a:solidFill>
                  <a:schemeClr val="tx1"/>
                </a:solidFill>
              </a:rPr>
              <a:t>La compilazione del piano di studi è obbligatoria</a:t>
            </a:r>
            <a:r>
              <a:rPr lang="it-IT" b="1">
                <a:solidFill>
                  <a:schemeClr val="tx1"/>
                </a:solidFill>
              </a:rPr>
              <a:t> </a:t>
            </a:r>
            <a:r>
              <a:rPr lang="it-IT">
                <a:solidFill>
                  <a:schemeClr val="tx1"/>
                </a:solidFill>
              </a:rPr>
              <a:t>per </a:t>
            </a:r>
            <a:r>
              <a:rPr lang="it-IT" b="1">
                <a:solidFill>
                  <a:schemeClr val="tx1"/>
                </a:solidFill>
              </a:rPr>
              <a:t>tutti gli studenti</a:t>
            </a:r>
          </a:p>
          <a:p>
            <a:pPr algn="l"/>
            <a:endParaRPr lang="it-IT">
              <a:solidFill>
                <a:schemeClr val="tx1"/>
              </a:solidFill>
            </a:endParaRPr>
          </a:p>
          <a:p>
            <a:pPr algn="l"/>
            <a:r>
              <a:rPr lang="it-IT">
                <a:solidFill>
                  <a:schemeClr val="tx1"/>
                </a:solidFill>
              </a:rPr>
              <a:t>La mancanza del piano di studi annuale </a:t>
            </a:r>
            <a:r>
              <a:rPr lang="it-IT" b="1">
                <a:solidFill>
                  <a:schemeClr val="tx1"/>
                </a:solidFill>
              </a:rPr>
              <a:t>impedisce l’iscrizione agli esami </a:t>
            </a:r>
            <a:r>
              <a:rPr lang="it-IT">
                <a:solidFill>
                  <a:schemeClr val="tx1"/>
                </a:solidFill>
              </a:rPr>
              <a:t>dell’anno accademico in corso</a:t>
            </a:r>
          </a:p>
          <a:p>
            <a:pPr algn="l"/>
            <a:endParaRPr lang="it-IT">
              <a:solidFill>
                <a:schemeClr val="tx1"/>
              </a:solidFill>
            </a:endParaRPr>
          </a:p>
          <a:p>
            <a:pPr algn="l"/>
            <a:endParaRPr lang="it-IT">
              <a:solidFill>
                <a:schemeClr val="tx1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470280" y="65315"/>
            <a:ext cx="8673737" cy="940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Il Piano di studi: chi</a:t>
            </a:r>
            <a:r>
              <a:rPr kumimoji="0" lang="it-IT" sz="4000" b="1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 e perché?</a:t>
            </a:r>
            <a:endParaRPr kumimoji="0" lang="it-IT" sz="4000" b="1" i="0" u="none" strike="noStrike" kern="1200" cap="none" spc="0" normalizeH="0" baseline="0" noProof="0">
              <a:ln>
                <a:noFill/>
              </a:ln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424235825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90148" y="89307"/>
            <a:ext cx="10349060" cy="1433777"/>
          </a:xfrm>
        </p:spPr>
        <p:txBody>
          <a:bodyPr>
            <a:normAutofit/>
          </a:bodyPr>
          <a:lstStyle/>
          <a:p>
            <a:pPr algn="l"/>
            <a:r>
              <a:rPr lang="it-IT" sz="4000" b="1"/>
              <a:t>I criteri  per costruire un buon Piano di Studi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1933" y="1526875"/>
            <a:ext cx="11440129" cy="4580628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 algn="l">
              <a:buFont typeface="+mj-lt"/>
              <a:buAutoNum type="arabicPeriod"/>
            </a:pPr>
            <a:endParaRPr lang="it-IT" i="1"/>
          </a:p>
          <a:p>
            <a:pPr marL="457200" indent="-457200" algn="l">
              <a:buFont typeface="+mj-lt"/>
              <a:buAutoNum type="arabicPeriod"/>
            </a:pPr>
            <a:r>
              <a:rPr lang="it-IT" sz="2800">
                <a:solidFill>
                  <a:schemeClr val="tx1"/>
                </a:solidFill>
              </a:rPr>
              <a:t>Funzionale a insegnamenti successivi </a:t>
            </a:r>
            <a:endParaRPr lang="it-IT" sz="2800">
              <a:solidFill>
                <a:schemeClr val="tx1"/>
              </a:solidFill>
              <a:cs typeface="Calibri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it-IT" sz="2800">
                <a:solidFill>
                  <a:schemeClr val="tx1"/>
                </a:solidFill>
              </a:rPr>
              <a:t>Bilanciamento dell’impegno tra i vari anni</a:t>
            </a:r>
            <a:endParaRPr lang="it-IT" sz="2800">
              <a:solidFill>
                <a:schemeClr val="tx1"/>
              </a:solidFill>
              <a:cs typeface="Calibri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it-IT" sz="2800">
                <a:solidFill>
                  <a:schemeClr val="tx1"/>
                </a:solidFill>
              </a:rPr>
              <a:t>Interessi personali</a:t>
            </a:r>
            <a:endParaRPr lang="it-IT" sz="2800">
              <a:solidFill>
                <a:schemeClr val="tx1"/>
              </a:solidFill>
              <a:cs typeface="Calibri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it-IT" sz="2800">
                <a:solidFill>
                  <a:schemeClr val="tx1"/>
                </a:solidFill>
              </a:rPr>
              <a:t>Esperienza di mobilità internazionale (Erasmus+, </a:t>
            </a:r>
            <a:r>
              <a:rPr lang="it-IT" sz="2800" err="1">
                <a:solidFill>
                  <a:schemeClr val="tx1"/>
                </a:solidFill>
              </a:rPr>
              <a:t>Cinda</a:t>
            </a:r>
            <a:r>
              <a:rPr lang="it-IT" sz="2800">
                <a:solidFill>
                  <a:schemeClr val="tx1"/>
                </a:solidFill>
              </a:rPr>
              <a:t>, ecc.)</a:t>
            </a:r>
            <a:endParaRPr lang="it-IT" sz="2800">
              <a:solidFill>
                <a:schemeClr val="tx1"/>
              </a:solidFill>
              <a:cs typeface="Calibri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it-IT" sz="2800">
                <a:solidFill>
                  <a:schemeClr val="tx1"/>
                </a:solidFill>
              </a:rPr>
              <a:t>Creazione di un profilo professionale </a:t>
            </a:r>
            <a:endParaRPr lang="it-IT" sz="2800">
              <a:solidFill>
                <a:schemeClr val="tx1"/>
              </a:solidFill>
              <a:cs typeface="Calibri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it-IT" sz="2800">
                <a:solidFill>
                  <a:schemeClr val="tx1"/>
                </a:solidFill>
              </a:rPr>
              <a:t>Iscrizione alla Laurea Magistrale</a:t>
            </a:r>
            <a:endParaRPr lang="it-IT" sz="2800">
              <a:solidFill>
                <a:schemeClr val="tx1"/>
              </a:solidFill>
              <a:cs typeface="Calibri"/>
            </a:endParaRPr>
          </a:p>
          <a:p>
            <a:pPr algn="l"/>
            <a:endParaRPr lang="it-IT" sz="2200">
              <a:solidFill>
                <a:schemeClr val="tx1"/>
              </a:solidFill>
            </a:endParaRPr>
          </a:p>
          <a:p>
            <a:pPr algn="l"/>
            <a:endParaRPr lang="it-IT"/>
          </a:p>
          <a:p>
            <a:pPr algn="l"/>
            <a:endParaRPr lang="it-IT">
              <a:solidFill>
                <a:schemeClr val="tx1"/>
              </a:solidFill>
            </a:endParaRPr>
          </a:p>
          <a:p>
            <a:pPr algn="l"/>
            <a:endParaRPr lang="it-IT"/>
          </a:p>
          <a:p>
            <a:pPr algn="l"/>
            <a:endParaRPr lang="it-IT">
              <a:solidFill>
                <a:schemeClr val="tx1"/>
              </a:solidFill>
            </a:endParaRPr>
          </a:p>
          <a:p>
            <a:pPr algn="l"/>
            <a:endParaRPr lang="it-IT"/>
          </a:p>
          <a:p>
            <a:pPr algn="l"/>
            <a:endParaRPr lang="it-IT" i="1"/>
          </a:p>
          <a:p>
            <a:pPr algn="l"/>
            <a:endParaRPr lang="it-IT"/>
          </a:p>
          <a:p>
            <a:pPr lvl="0" algn="l"/>
            <a:endParaRPr lang="it-IT"/>
          </a:p>
          <a:p>
            <a:pPr algn="l"/>
            <a:endParaRPr lang="it-IT" b="1"/>
          </a:p>
          <a:p>
            <a:endParaRPr lang="it-IT"/>
          </a:p>
          <a:p>
            <a:pPr algn="l"/>
            <a:endParaRPr lang="it-IT"/>
          </a:p>
          <a:p>
            <a:pPr algn="l"/>
            <a:endParaRPr lang="it-IT"/>
          </a:p>
          <a:p>
            <a:endParaRPr lang="it-IT"/>
          </a:p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71669312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23007B66-ECB8-46BE-B1C3-E2F393D1C0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5372" y="0"/>
            <a:ext cx="9544592" cy="1470025"/>
          </a:xfrm>
        </p:spPr>
        <p:txBody>
          <a:bodyPr>
            <a:normAutofit/>
          </a:bodyPr>
          <a:lstStyle/>
          <a:p>
            <a:pPr algn="l"/>
            <a:r>
              <a:rPr lang="it-IT" b="1"/>
              <a:t>Premialità temporale decrescente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A2BB1F18-9601-4818-9806-72C35293E87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687" y="2126120"/>
            <a:ext cx="11449634" cy="396053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it-IT"/>
          </a:p>
          <a:p>
            <a:pPr marL="0" indent="0" algn="l">
              <a:buNone/>
            </a:pPr>
            <a:r>
              <a:rPr lang="it-IT">
                <a:solidFill>
                  <a:schemeClr val="tx1"/>
                </a:solidFill>
              </a:rPr>
              <a:t>In sede di laurea viene riconosciuto un bonus (punti aggiuntivi) pari a:</a:t>
            </a:r>
          </a:p>
          <a:p>
            <a:pPr marL="0" indent="0" algn="l">
              <a:buNone/>
            </a:pPr>
            <a:r>
              <a:rPr lang="it-IT" b="1">
                <a:solidFill>
                  <a:schemeClr val="tx1"/>
                </a:solidFill>
              </a:rPr>
              <a:t>• 3 punti </a:t>
            </a:r>
            <a:r>
              <a:rPr lang="it-IT">
                <a:solidFill>
                  <a:schemeClr val="tx1"/>
                </a:solidFill>
              </a:rPr>
              <a:t>per chi si laurea nella</a:t>
            </a:r>
            <a:r>
              <a:rPr lang="it-IT" b="1">
                <a:solidFill>
                  <a:schemeClr val="tx1"/>
                </a:solidFill>
              </a:rPr>
              <a:t> sessione estiva del terzo anno</a:t>
            </a:r>
          </a:p>
          <a:p>
            <a:pPr marL="0" indent="0" algn="l">
              <a:buNone/>
            </a:pPr>
            <a:r>
              <a:rPr lang="it-IT" b="1">
                <a:solidFill>
                  <a:schemeClr val="tx1"/>
                </a:solidFill>
              </a:rPr>
              <a:t>• 2 punti </a:t>
            </a:r>
            <a:r>
              <a:rPr lang="it-IT">
                <a:solidFill>
                  <a:schemeClr val="tx1"/>
                </a:solidFill>
              </a:rPr>
              <a:t>per chi si laurea nella</a:t>
            </a:r>
            <a:r>
              <a:rPr lang="it-IT" b="1">
                <a:solidFill>
                  <a:schemeClr val="tx1"/>
                </a:solidFill>
              </a:rPr>
              <a:t> sessione autunnale del terzo anno</a:t>
            </a:r>
          </a:p>
          <a:p>
            <a:pPr marL="0" indent="0" algn="l">
              <a:buNone/>
            </a:pPr>
            <a:r>
              <a:rPr lang="it-IT" b="1">
                <a:solidFill>
                  <a:schemeClr val="tx1"/>
                </a:solidFill>
              </a:rPr>
              <a:t>• 1 punto </a:t>
            </a:r>
            <a:r>
              <a:rPr lang="it-IT">
                <a:solidFill>
                  <a:schemeClr val="tx1"/>
                </a:solidFill>
              </a:rPr>
              <a:t>per chi si laurea nella </a:t>
            </a:r>
            <a:r>
              <a:rPr lang="it-IT" b="1">
                <a:solidFill>
                  <a:schemeClr val="tx1"/>
                </a:solidFill>
              </a:rPr>
              <a:t>sessione invernale del terzo anno</a:t>
            </a:r>
            <a:endParaRPr lang="it-IT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79835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0" y="0"/>
            <a:ext cx="9144000" cy="1433777"/>
          </a:xfrm>
        </p:spPr>
        <p:txBody>
          <a:bodyPr>
            <a:normAutofit/>
          </a:bodyPr>
          <a:lstStyle/>
          <a:p>
            <a:pPr algn="l"/>
            <a:r>
              <a:rPr lang="it-IT" sz="4000" b="1" dirty="0"/>
              <a:t>Le opzioni al I anno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301933" y="1686757"/>
            <a:ext cx="11440129" cy="4802820"/>
          </a:xfrm>
          <a:noFill/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algn="l"/>
            <a:r>
              <a:rPr lang="it-IT" sz="4000" b="1">
                <a:solidFill>
                  <a:schemeClr val="tx1"/>
                </a:solidFill>
              </a:rPr>
              <a:t>L’utilizzo dei 12 cfu ‘a scelta’</a:t>
            </a:r>
            <a:endParaRPr lang="it-IT" sz="4000">
              <a:solidFill>
                <a:schemeClr val="tx1"/>
              </a:solidFill>
            </a:endParaRPr>
          </a:p>
          <a:p>
            <a:pPr algn="l"/>
            <a:r>
              <a:rPr lang="it-IT" sz="4000" b="1">
                <a:solidFill>
                  <a:schemeClr val="tx1"/>
                </a:solidFill>
              </a:rPr>
              <a:t>Consigliati a partire dal primo anno:</a:t>
            </a:r>
            <a:endParaRPr lang="it-IT" sz="4000">
              <a:solidFill>
                <a:schemeClr val="tx1"/>
              </a:solidFill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it-IT" sz="3400">
                <a:solidFill>
                  <a:schemeClr val="tx1"/>
                </a:solidFill>
              </a:rPr>
              <a:t>Lingua francese (6 cfu)</a:t>
            </a:r>
            <a:endParaRPr lang="it-IT" sz="3400">
              <a:solidFill>
                <a:schemeClr val="tx1"/>
              </a:solidFill>
              <a:cs typeface="Calibri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it-IT" sz="3400">
                <a:solidFill>
                  <a:schemeClr val="tx1"/>
                </a:solidFill>
              </a:rPr>
              <a:t>Lingua spagnola (6 cfu)</a:t>
            </a:r>
            <a:endParaRPr lang="it-IT" sz="3400">
              <a:solidFill>
                <a:schemeClr val="tx1"/>
              </a:solidFill>
              <a:cs typeface="Calibri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</a:pPr>
            <a:r>
              <a:rPr lang="it-IT" sz="3400">
                <a:solidFill>
                  <a:schemeClr val="tx1"/>
                </a:solidFill>
              </a:rPr>
              <a:t>Lingua tedesca (6 cfu)</a:t>
            </a:r>
            <a:endParaRPr lang="it-IT" sz="3400">
              <a:solidFill>
                <a:schemeClr val="tx1"/>
              </a:solidFill>
              <a:cs typeface="Calibri"/>
            </a:endParaRPr>
          </a:p>
          <a:p>
            <a:pPr algn="l"/>
            <a:endParaRPr lang="it-IT" sz="2600" b="1">
              <a:solidFill>
                <a:schemeClr val="tx1"/>
              </a:solidFill>
            </a:endParaRPr>
          </a:p>
          <a:p>
            <a:pPr algn="l"/>
            <a:r>
              <a:rPr lang="it-IT" sz="4000" b="1">
                <a:solidFill>
                  <a:schemeClr val="tx1"/>
                </a:solidFill>
              </a:rPr>
              <a:t>Dal secondo anno:</a:t>
            </a:r>
            <a:endParaRPr lang="it-IT" sz="4000" b="1">
              <a:solidFill>
                <a:schemeClr val="tx1"/>
              </a:solidFill>
              <a:cs typeface="Calibri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it-IT">
                <a:solidFill>
                  <a:schemeClr val="tx1"/>
                </a:solidFill>
              </a:rPr>
              <a:t>Esami sostenuti in mobilità internazionale che non hanno corrispondenza con altri insegnamenti dei </a:t>
            </a:r>
            <a:r>
              <a:rPr lang="it-IT" err="1">
                <a:solidFill>
                  <a:schemeClr val="tx1"/>
                </a:solidFill>
              </a:rPr>
              <a:t>CdS</a:t>
            </a:r>
            <a:r>
              <a:rPr lang="it-IT">
                <a:solidFill>
                  <a:schemeClr val="tx1"/>
                </a:solidFill>
              </a:rPr>
              <a:t> DIEC</a:t>
            </a:r>
            <a:endParaRPr lang="it-IT">
              <a:solidFill>
                <a:schemeClr val="tx1"/>
              </a:solidFill>
              <a:cs typeface="Calibri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it-IT">
                <a:solidFill>
                  <a:schemeClr val="tx1"/>
                </a:solidFill>
              </a:rPr>
              <a:t>Tirocinio di formazione e apprendimento (6 </a:t>
            </a:r>
            <a:r>
              <a:rPr lang="it-IT" err="1">
                <a:solidFill>
                  <a:schemeClr val="tx1"/>
                </a:solidFill>
              </a:rPr>
              <a:t>cfu</a:t>
            </a:r>
            <a:r>
              <a:rPr lang="it-IT">
                <a:solidFill>
                  <a:schemeClr val="tx1"/>
                </a:solidFill>
              </a:rPr>
              <a:t> o 9 </a:t>
            </a:r>
            <a:r>
              <a:rPr lang="it-IT" err="1">
                <a:solidFill>
                  <a:schemeClr val="tx1"/>
                </a:solidFill>
              </a:rPr>
              <a:t>cfu</a:t>
            </a:r>
            <a:r>
              <a:rPr lang="it-IT">
                <a:solidFill>
                  <a:schemeClr val="tx1"/>
                </a:solidFill>
              </a:rPr>
              <a:t>) </a:t>
            </a:r>
            <a:endParaRPr lang="it-IT">
              <a:solidFill>
                <a:schemeClr val="tx1"/>
              </a:solidFill>
              <a:cs typeface="Calibri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it-IT">
                <a:solidFill>
                  <a:schemeClr val="tx1"/>
                </a:solidFill>
              </a:rPr>
              <a:t>Tutti gli insegnamenti presenti nei piani di studio dei Corsi di laurea triennali del DIEC</a:t>
            </a:r>
            <a:endParaRPr lang="it-IT">
              <a:solidFill>
                <a:schemeClr val="tx1"/>
              </a:solidFill>
              <a:cs typeface="Calibri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it-IT">
                <a:solidFill>
                  <a:schemeClr val="tx1"/>
                </a:solidFill>
              </a:rPr>
              <a:t>Insegnamenti non curriculari previsti per il Corso di Laurea</a:t>
            </a:r>
            <a:endParaRPr lang="it-IT">
              <a:solidFill>
                <a:schemeClr val="tx1"/>
              </a:solidFill>
              <a:cs typeface="Calibri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it-IT">
                <a:solidFill>
                  <a:schemeClr val="tx1"/>
                </a:solidFill>
              </a:rPr>
              <a:t>Altre Attività Formative Laboratoriali: Attenzione: numero chiuso!</a:t>
            </a:r>
            <a:endParaRPr lang="it-IT" sz="2400" u="sng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endParaRPr lang="it-IT" sz="2400" u="sng">
              <a:solidFill>
                <a:schemeClr val="tx1"/>
              </a:solidFill>
            </a:endParaRPr>
          </a:p>
          <a:p>
            <a:pPr marL="457200" indent="-457200" algn="l">
              <a:buFont typeface="+mj-lt"/>
              <a:buAutoNum type="arabicPeriod"/>
            </a:pPr>
            <a:endParaRPr lang="it-IT" i="1"/>
          </a:p>
          <a:p>
            <a:pPr marL="457200" indent="-457200" algn="l">
              <a:buFont typeface="+mj-lt"/>
              <a:buAutoNum type="arabicPeriod"/>
            </a:pPr>
            <a:endParaRPr lang="it-IT"/>
          </a:p>
          <a:p>
            <a:pPr marL="457200" indent="-457200" algn="l">
              <a:buFont typeface="+mj-lt"/>
              <a:buAutoNum type="arabicPeriod"/>
            </a:pPr>
            <a:endParaRPr lang="it-IT" sz="2200"/>
          </a:p>
          <a:p>
            <a:pPr algn="l"/>
            <a:endParaRPr lang="it-IT"/>
          </a:p>
          <a:p>
            <a:pPr algn="l"/>
            <a:endParaRPr lang="it-IT">
              <a:solidFill>
                <a:schemeClr val="tx1"/>
              </a:solidFill>
            </a:endParaRPr>
          </a:p>
          <a:p>
            <a:pPr algn="l"/>
            <a:endParaRPr lang="it-IT"/>
          </a:p>
          <a:p>
            <a:pPr algn="l"/>
            <a:endParaRPr lang="it-IT">
              <a:solidFill>
                <a:schemeClr val="tx1"/>
              </a:solidFill>
            </a:endParaRPr>
          </a:p>
          <a:p>
            <a:pPr algn="l"/>
            <a:endParaRPr lang="it-IT"/>
          </a:p>
          <a:p>
            <a:pPr algn="l"/>
            <a:endParaRPr lang="it-IT" i="1"/>
          </a:p>
          <a:p>
            <a:pPr algn="l"/>
            <a:endParaRPr lang="it-IT"/>
          </a:p>
          <a:p>
            <a:pPr lvl="0" algn="l"/>
            <a:endParaRPr lang="it-IT"/>
          </a:p>
          <a:p>
            <a:pPr algn="l"/>
            <a:endParaRPr lang="it-IT" b="1"/>
          </a:p>
          <a:p>
            <a:endParaRPr lang="it-IT"/>
          </a:p>
          <a:p>
            <a:pPr algn="l"/>
            <a:endParaRPr lang="it-IT"/>
          </a:p>
          <a:p>
            <a:pPr algn="l"/>
            <a:endParaRPr lang="it-IT"/>
          </a:p>
          <a:p>
            <a:endParaRPr lang="it-IT"/>
          </a:p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35849232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86785" y="255501"/>
            <a:ext cx="9144000" cy="838959"/>
          </a:xfrm>
        </p:spPr>
        <p:txBody>
          <a:bodyPr>
            <a:normAutofit fontScale="90000"/>
          </a:bodyPr>
          <a:lstStyle/>
          <a:p>
            <a:pPr algn="l"/>
            <a:br>
              <a:rPr lang="it-IT" sz="4000">
                <a:solidFill>
                  <a:srgbClr val="FF0000"/>
                </a:solidFill>
              </a:rPr>
            </a:br>
            <a:r>
              <a:rPr lang="it-IT" sz="4000" b="1"/>
              <a:t>Erasmus+</a:t>
            </a:r>
            <a:br>
              <a:rPr lang="it-IT" sz="4000">
                <a:solidFill>
                  <a:srgbClr val="FF0000"/>
                </a:solidFill>
              </a:rPr>
            </a:br>
            <a:endParaRPr lang="it-IT" sz="4000" i="1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93485" y="1570010"/>
            <a:ext cx="11248571" cy="5032489"/>
          </a:xfrm>
          <a:noFill/>
        </p:spPr>
        <p:txBody>
          <a:bodyPr vert="horz" lIns="91440" tIns="45720" rIns="91440" bIns="45720" rtlCol="0" anchor="t">
            <a:normAutofit lnSpcReduction="10000"/>
          </a:bodyPr>
          <a:lstStyle/>
          <a:p>
            <a:pPr algn="l"/>
            <a:r>
              <a:rPr lang="it-IT" b="1" dirty="0">
                <a:solidFill>
                  <a:schemeClr val="tx1"/>
                </a:solidFill>
              </a:rPr>
              <a:t>Cosa fare al primo anno</a:t>
            </a:r>
            <a:r>
              <a:rPr lang="it-IT" dirty="0">
                <a:solidFill>
                  <a:schemeClr val="tx1"/>
                </a:solidFill>
              </a:rPr>
              <a:t>:</a:t>
            </a:r>
          </a:p>
          <a:p>
            <a:pPr marL="457200" indent="-457200" algn="l"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Acquisire la certificazione di lingua</a:t>
            </a:r>
          </a:p>
          <a:p>
            <a:pPr marL="457200" indent="-457200" algn="l">
              <a:buFontTx/>
              <a:buChar char="-"/>
            </a:pPr>
            <a:endParaRPr lang="it-IT" dirty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Maturare i CFU e la media necessari</a:t>
            </a:r>
          </a:p>
          <a:p>
            <a:pPr marL="457200" indent="-457200" algn="l">
              <a:buFontTx/>
              <a:buChar char="-"/>
            </a:pPr>
            <a:endParaRPr lang="it-IT" dirty="0">
              <a:solidFill>
                <a:schemeClr val="tx1"/>
              </a:solidFill>
            </a:endParaRPr>
          </a:p>
          <a:p>
            <a:pPr marL="457200" indent="-457200" algn="l">
              <a:buFontTx/>
              <a:buChar char="-"/>
            </a:pPr>
            <a:r>
              <a:rPr lang="it-IT" dirty="0">
                <a:solidFill>
                  <a:schemeClr val="tx1"/>
                </a:solidFill>
              </a:rPr>
              <a:t>Prepararsi alla compilazione della domanda nel mese di febbraio per partire al 2° anno</a:t>
            </a:r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r>
              <a:rPr lang="it-IT" dirty="0">
                <a:solidFill>
                  <a:schemeClr val="tx1"/>
                </a:solidFill>
                <a:cs typeface="Calibri"/>
              </a:rPr>
              <a:t>Per saperne di più: </a:t>
            </a:r>
            <a:r>
              <a:rPr lang="it-IT" dirty="0">
                <a:solidFill>
                  <a:schemeClr val="tx1"/>
                </a:solidFill>
                <a:cs typeface="Calibri"/>
                <a:hlinkClick r:id="rId2"/>
              </a:rPr>
              <a:t>Regolamento ERASMUS +</a:t>
            </a:r>
            <a:endParaRPr lang="it-IT" dirty="0">
              <a:solidFill>
                <a:schemeClr val="tx1"/>
              </a:solidFill>
              <a:cs typeface="Calibri"/>
            </a:endParaRPr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i="1" dirty="0"/>
          </a:p>
          <a:p>
            <a:pPr algn="l"/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75438" y="1643332"/>
            <a:ext cx="3476445" cy="17856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4395921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5275" y="47573"/>
            <a:ext cx="10261177" cy="1109128"/>
          </a:xfrm>
        </p:spPr>
        <p:txBody>
          <a:bodyPr>
            <a:normAutofit fontScale="90000"/>
          </a:bodyPr>
          <a:lstStyle/>
          <a:p>
            <a:pPr algn="l"/>
            <a:br>
              <a:rPr lang="it-IT" sz="4000" dirty="0">
                <a:solidFill>
                  <a:srgbClr val="FF0000"/>
                </a:solidFill>
              </a:rPr>
            </a:br>
            <a:r>
              <a:rPr lang="it-IT" sz="4000" b="1" dirty="0"/>
              <a:t>Double Degree con HOCHSCHULE AUGSBURG</a:t>
            </a:r>
            <a:br>
              <a:rPr lang="it-IT" sz="4000" b="1" dirty="0"/>
            </a:br>
            <a:r>
              <a:rPr lang="it-IT" sz="4000" b="1" dirty="0"/>
              <a:t> </a:t>
            </a:r>
            <a:r>
              <a:rPr lang="en-US" sz="4000" b="1" dirty="0"/>
              <a:t>(University of applied sciences Augsburg)</a:t>
            </a:r>
            <a:br>
              <a:rPr lang="en-US" sz="4000" dirty="0"/>
            </a:br>
            <a:endParaRPr lang="it-IT" sz="40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93485" y="1621766"/>
            <a:ext cx="11248571" cy="4459857"/>
          </a:xfrm>
          <a:noFill/>
        </p:spPr>
        <p:txBody>
          <a:bodyPr>
            <a:normAutofit fontScale="70000" lnSpcReduction="20000"/>
          </a:bodyPr>
          <a:lstStyle/>
          <a:p>
            <a:pPr algn="l"/>
            <a:r>
              <a:rPr lang="it-IT">
                <a:solidFill>
                  <a:schemeClr val="tx1"/>
                </a:solidFill>
              </a:rPr>
              <a:t>«</a:t>
            </a:r>
            <a:r>
              <a:rPr lang="it-IT" err="1">
                <a:solidFill>
                  <a:schemeClr val="tx1"/>
                </a:solidFill>
              </a:rPr>
              <a:t>Bachelor</a:t>
            </a:r>
            <a:r>
              <a:rPr lang="it-IT">
                <a:solidFill>
                  <a:schemeClr val="tx1"/>
                </a:solidFill>
              </a:rPr>
              <a:t> of </a:t>
            </a:r>
            <a:r>
              <a:rPr lang="it-IT" err="1">
                <a:solidFill>
                  <a:schemeClr val="tx1"/>
                </a:solidFill>
              </a:rPr>
              <a:t>Arts</a:t>
            </a:r>
            <a:r>
              <a:rPr lang="it-IT">
                <a:solidFill>
                  <a:schemeClr val="tx1"/>
                </a:solidFill>
              </a:rPr>
              <a:t> in International Management»</a:t>
            </a:r>
          </a:p>
          <a:p>
            <a:pPr algn="l"/>
            <a:endParaRPr lang="it-IT">
              <a:solidFill>
                <a:schemeClr val="tx1"/>
              </a:solidFill>
            </a:endParaRPr>
          </a:p>
          <a:p>
            <a:pPr algn="l"/>
            <a:r>
              <a:rPr lang="it-IT">
                <a:solidFill>
                  <a:schemeClr val="tx1"/>
                </a:solidFill>
              </a:rPr>
              <a:t>Riservato a 2 studenti </a:t>
            </a:r>
            <a:r>
              <a:rPr lang="it-IT" b="1">
                <a:solidFill>
                  <a:schemeClr val="tx1"/>
                </a:solidFill>
              </a:rPr>
              <a:t>CLEA o CLEAMLT </a:t>
            </a:r>
            <a:endParaRPr lang="it-IT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>
                <a:solidFill>
                  <a:schemeClr val="tx1"/>
                </a:solidFill>
              </a:rPr>
              <a:t>Selezione al 2° anno (mese di febbraio)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>
                <a:solidFill>
                  <a:schemeClr val="tx1"/>
                </a:solidFill>
              </a:rPr>
              <a:t>Partenza all’inizio del 3° anno</a:t>
            </a:r>
          </a:p>
          <a:p>
            <a:pPr algn="l"/>
            <a:endParaRPr lang="it-IT">
              <a:solidFill>
                <a:schemeClr val="tx1"/>
              </a:solidFill>
            </a:endParaRPr>
          </a:p>
          <a:p>
            <a:pPr algn="l"/>
            <a:r>
              <a:rPr lang="it-IT" sz="3100">
                <a:solidFill>
                  <a:schemeClr val="tx1"/>
                </a:solidFill>
              </a:rPr>
              <a:t>Criteri di selezione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it-IT">
                <a:solidFill>
                  <a:schemeClr val="tx1"/>
                </a:solidFill>
              </a:rPr>
              <a:t>Media minima 23/30 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it-IT">
                <a:solidFill>
                  <a:schemeClr val="tx1"/>
                </a:solidFill>
              </a:rPr>
              <a:t>Conseguimento del 40% dei CFU in piano di studi al momento di presentazione della domanda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it-IT">
                <a:solidFill>
                  <a:schemeClr val="tx1"/>
                </a:solidFill>
              </a:rPr>
              <a:t>Colloquio per la verifica delle motivazioni personali</a:t>
            </a:r>
          </a:p>
          <a:p>
            <a:pPr marL="457200" lvl="0" indent="-457200" algn="just">
              <a:buFont typeface="Arial" panose="020B0604020202020204" pitchFamily="34" charset="0"/>
              <a:buChar char="•"/>
            </a:pPr>
            <a:r>
              <a:rPr lang="it-IT">
                <a:solidFill>
                  <a:schemeClr val="tx1"/>
                </a:solidFill>
              </a:rPr>
              <a:t>Conoscenza linguistica: Inglese B2 </a:t>
            </a:r>
            <a:r>
              <a:rPr lang="it-IT" b="1">
                <a:solidFill>
                  <a:schemeClr val="tx1"/>
                </a:solidFill>
              </a:rPr>
              <a:t>e</a:t>
            </a:r>
            <a:r>
              <a:rPr lang="it-IT">
                <a:solidFill>
                  <a:schemeClr val="tx1"/>
                </a:solidFill>
              </a:rPr>
              <a:t> Tedesco B2</a:t>
            </a:r>
            <a:endParaRPr lang="it-IT"/>
          </a:p>
          <a:p>
            <a:pPr lvl="0" algn="l"/>
            <a:endParaRPr lang="it-IT"/>
          </a:p>
          <a:p>
            <a:pPr algn="l"/>
            <a:endParaRPr lang="it-IT" b="1"/>
          </a:p>
          <a:p>
            <a:endParaRPr lang="it-IT"/>
          </a:p>
          <a:p>
            <a:pPr algn="l"/>
            <a:endParaRPr lang="it-IT"/>
          </a:p>
          <a:p>
            <a:pPr algn="l"/>
            <a:endParaRPr lang="it-IT"/>
          </a:p>
          <a:p>
            <a:endParaRPr lang="it-IT"/>
          </a:p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170170529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23007B66-ECB8-46BE-B1C3-E2F393D1C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60230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/>
              <a:t>Premialità per Esami sostenuti in Mobilità Internazionale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A2BB1F18-9601-4818-9806-72C35293E8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636782"/>
            <a:ext cx="109728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it-IT" dirty="0"/>
              <a:t>In sede di laurea viene riconosciuto un bonus (punti aggiuntivi) pari a:</a:t>
            </a:r>
          </a:p>
          <a:p>
            <a:pPr marL="0" indent="0">
              <a:spcBef>
                <a:spcPts val="600"/>
              </a:spcBef>
              <a:buNone/>
            </a:pPr>
            <a:endParaRPr lang="it-IT" dirty="0"/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dirty="0"/>
              <a:t>Da 3 a 11 CFU: 	</a:t>
            </a:r>
            <a:r>
              <a:rPr lang="it-IT" b="1" dirty="0"/>
              <a:t>1 punto</a:t>
            </a:r>
            <a:r>
              <a:rPr lang="it-IT" dirty="0"/>
              <a:t> </a:t>
            </a:r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dirty="0"/>
              <a:t>Da 12 a 18 CFU:	</a:t>
            </a:r>
            <a:r>
              <a:rPr lang="it-IT" b="1" dirty="0"/>
              <a:t>2 punti</a:t>
            </a:r>
            <a:endParaRPr lang="it-IT" dirty="0"/>
          </a:p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it-IT" dirty="0"/>
              <a:t>Oltre 18 CFU: 		</a:t>
            </a:r>
            <a:r>
              <a:rPr lang="it-IT" b="1" dirty="0"/>
              <a:t>3 punti</a:t>
            </a:r>
          </a:p>
        </p:txBody>
      </p:sp>
    </p:spTree>
    <p:extLst>
      <p:ext uri="{BB962C8B-B14F-4D97-AF65-F5344CB8AC3E}">
        <p14:creationId xmlns:p14="http://schemas.microsoft.com/office/powerpoint/2010/main" val="19935485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355275" y="47573"/>
            <a:ext cx="10261177" cy="1109128"/>
          </a:xfrm>
        </p:spPr>
        <p:txBody>
          <a:bodyPr>
            <a:normAutofit fontScale="90000"/>
          </a:bodyPr>
          <a:lstStyle/>
          <a:p>
            <a:pPr algn="l"/>
            <a:br>
              <a:rPr lang="it-IT" sz="4000"/>
            </a:br>
            <a:r>
              <a:rPr lang="it-IT" sz="4000" b="1"/>
              <a:t>Tirocinio curriculare</a:t>
            </a:r>
            <a:br>
              <a:rPr lang="en-US" sz="4000"/>
            </a:br>
            <a:endParaRPr lang="it-IT" sz="400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93485" y="1621766"/>
            <a:ext cx="11248571" cy="4459857"/>
          </a:xfrm>
          <a:noFill/>
        </p:spPr>
        <p:txBody>
          <a:bodyPr>
            <a:normAutofit/>
          </a:bodyPr>
          <a:lstStyle/>
          <a:p>
            <a:pPr lvl="0" algn="l"/>
            <a:endParaRPr lang="it-IT"/>
          </a:p>
          <a:p>
            <a:pPr algn="l"/>
            <a:endParaRPr lang="it-IT" b="1"/>
          </a:p>
          <a:p>
            <a:endParaRPr lang="it-IT"/>
          </a:p>
          <a:p>
            <a:pPr algn="l"/>
            <a:endParaRPr lang="it-IT"/>
          </a:p>
          <a:p>
            <a:pPr algn="l"/>
            <a:endParaRPr lang="it-IT"/>
          </a:p>
          <a:p>
            <a:endParaRPr lang="it-IT"/>
          </a:p>
          <a:p>
            <a:endParaRPr lang="it-IT"/>
          </a:p>
        </p:txBody>
      </p:sp>
      <p:sp>
        <p:nvSpPr>
          <p:cNvPr id="4" name="Sottotitolo 2">
            <a:extLst>
              <a:ext uri="{FF2B5EF4-FFF2-40B4-BE49-F238E27FC236}">
                <a16:creationId xmlns:a16="http://schemas.microsoft.com/office/drawing/2014/main" id="{F1A0D810-CC6F-4191-9E0D-0CD8C3C7CCA7}"/>
              </a:ext>
            </a:extLst>
          </p:cNvPr>
          <p:cNvSpPr txBox="1">
            <a:spLocks/>
          </p:cNvSpPr>
          <p:nvPr/>
        </p:nvSpPr>
        <p:spPr>
          <a:xfrm>
            <a:off x="449945" y="1774166"/>
            <a:ext cx="11444512" cy="4772522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Percorso di </a:t>
            </a:r>
            <a:r>
              <a:rPr lang="it-IT" b="1" dirty="0">
                <a:solidFill>
                  <a:schemeClr val="tx1"/>
                </a:solidFill>
              </a:rPr>
              <a:t>apprendimento pratico-applicativo </a:t>
            </a:r>
            <a:r>
              <a:rPr lang="it-IT" dirty="0">
                <a:solidFill>
                  <a:schemeClr val="tx1"/>
                </a:solidFill>
              </a:rPr>
              <a:t>presso soggetti (imprese, centri di ricerca, liberi professionisti, PA, ecc.) </a:t>
            </a:r>
            <a:r>
              <a:rPr lang="it-IT" b="1" dirty="0">
                <a:solidFill>
                  <a:schemeClr val="tx1"/>
                </a:solidFill>
              </a:rPr>
              <a:t>convenzionati </a:t>
            </a:r>
            <a:r>
              <a:rPr lang="it-IT" dirty="0">
                <a:solidFill>
                  <a:schemeClr val="tx1"/>
                </a:solidFill>
              </a:rPr>
              <a:t>con DIEC o con l’Ateneo.</a:t>
            </a:r>
            <a:endParaRPr lang="it-IT" dirty="0">
              <a:solidFill>
                <a:schemeClr val="tx1"/>
              </a:solidFill>
              <a:ea typeface="Calibri"/>
              <a:cs typeface="Calibri"/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Fondamentale per migliorare le proprie competenze e il proprio CV.</a:t>
            </a:r>
            <a:endParaRPr lang="it-IT" dirty="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Disponibili: Tirocinio da </a:t>
            </a:r>
            <a:r>
              <a:rPr lang="it-IT" b="1" dirty="0">
                <a:solidFill>
                  <a:schemeClr val="tx1"/>
                </a:solidFill>
              </a:rPr>
              <a:t>6 cfu </a:t>
            </a:r>
            <a:r>
              <a:rPr lang="it-IT" dirty="0">
                <a:solidFill>
                  <a:schemeClr val="tx1"/>
                </a:solidFill>
              </a:rPr>
              <a:t>(</a:t>
            </a:r>
            <a:r>
              <a:rPr lang="it-IT" b="1" dirty="0">
                <a:solidFill>
                  <a:schemeClr val="tx1"/>
                </a:solidFill>
              </a:rPr>
              <a:t>150 ore </a:t>
            </a:r>
            <a:r>
              <a:rPr lang="it-IT" dirty="0">
                <a:solidFill>
                  <a:schemeClr val="tx1"/>
                </a:solidFill>
              </a:rPr>
              <a:t>di attività); Tirocinio da </a:t>
            </a:r>
            <a:r>
              <a:rPr lang="it-IT" b="1" dirty="0">
                <a:solidFill>
                  <a:schemeClr val="tx1"/>
                </a:solidFill>
              </a:rPr>
              <a:t>9 cfu </a:t>
            </a:r>
            <a:r>
              <a:rPr lang="it-IT" dirty="0">
                <a:solidFill>
                  <a:schemeClr val="tx1"/>
                </a:solidFill>
              </a:rPr>
              <a:t>(da </a:t>
            </a:r>
            <a:r>
              <a:rPr lang="it-IT" b="1" dirty="0">
                <a:solidFill>
                  <a:schemeClr val="tx1"/>
                </a:solidFill>
              </a:rPr>
              <a:t>225 ore </a:t>
            </a:r>
            <a:r>
              <a:rPr lang="it-IT" dirty="0">
                <a:solidFill>
                  <a:schemeClr val="tx1"/>
                </a:solidFill>
              </a:rPr>
              <a:t>in su); NB: lo studente che inizia un tirocinio da 150 ore e in seguito può proseguire fino a 225 ore, può chiedere la modifica di codice in piano di studi e il riconoscimento di 9 cfu</a:t>
            </a:r>
            <a:endParaRPr lang="it-IT" dirty="0">
              <a:solidFill>
                <a:schemeClr val="tx1"/>
              </a:solidFill>
              <a:ea typeface="Calibri"/>
              <a:cs typeface="Calibri"/>
            </a:endParaRPr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r>
              <a:rPr lang="it-IT" dirty="0">
                <a:solidFill>
                  <a:schemeClr val="tx1"/>
                </a:solidFill>
              </a:rPr>
              <a:t>Requisiti per ottenere il riconoscimento di CFU:</a:t>
            </a:r>
            <a:endParaRPr lang="it-IT" dirty="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avere acquisito almeno 90 CFU prima dell’inizio del tirocinio</a:t>
            </a:r>
            <a:endParaRPr lang="it-IT" dirty="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inserire il tirocinio nel piano di studi 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iniziare e concludere il tirocinio durante il periodo di iscrizione al corso di laurea</a:t>
            </a:r>
            <a:endParaRPr lang="it-IT" dirty="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Svolgere almeno 150 ore di attività per 6 CFU e almeno 225 ore per 9 CFU</a:t>
            </a:r>
            <a:endParaRPr lang="it-IT" dirty="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algn="l"/>
            <a:r>
              <a:rPr lang="it-IT" dirty="0">
                <a:solidFill>
                  <a:schemeClr val="tx1"/>
                </a:solidFill>
              </a:rPr>
              <a:t>Per maggiori info consulta il sito DIEC </a:t>
            </a:r>
            <a:r>
              <a:rPr lang="it-IT" dirty="0">
                <a:solidFill>
                  <a:schemeClr val="tx1"/>
                </a:solidFill>
                <a:hlinkClick r:id="rId2"/>
              </a:rPr>
              <a:t>https://economia.unige.it/tirocini-home</a:t>
            </a:r>
            <a:endParaRPr lang="it-IT" dirty="0">
              <a:solidFill>
                <a:schemeClr val="tx1"/>
              </a:solidFill>
              <a:ea typeface="Calibri"/>
              <a:cs typeface="Calibri"/>
            </a:endParaRPr>
          </a:p>
          <a:p>
            <a:pPr algn="just"/>
            <a:endParaRPr lang="it-IT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706208464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5">
            <a:extLst>
              <a:ext uri="{FF2B5EF4-FFF2-40B4-BE49-F238E27FC236}">
                <a16:creationId xmlns:a16="http://schemas.microsoft.com/office/drawing/2014/main" id="{23007B66-ECB8-46BE-B1C3-E2F393D1C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74638"/>
            <a:ext cx="7602302" cy="1143000"/>
          </a:xfrm>
        </p:spPr>
        <p:txBody>
          <a:bodyPr>
            <a:normAutofit fontScale="90000"/>
          </a:bodyPr>
          <a:lstStyle/>
          <a:p>
            <a:pPr algn="l"/>
            <a:r>
              <a:rPr lang="it-IT" b="1"/>
              <a:t>Premialità per svolgimento del Tirocinio </a:t>
            </a:r>
          </a:p>
        </p:txBody>
      </p:sp>
      <p:sp>
        <p:nvSpPr>
          <p:cNvPr id="7" name="Segnaposto contenuto 6">
            <a:extLst>
              <a:ext uri="{FF2B5EF4-FFF2-40B4-BE49-F238E27FC236}">
                <a16:creationId xmlns:a16="http://schemas.microsoft.com/office/drawing/2014/main" id="{A2BB1F18-9601-4818-9806-72C35293E8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it-IT"/>
          </a:p>
          <a:p>
            <a:pPr marL="0" indent="0">
              <a:buNone/>
            </a:pPr>
            <a:r>
              <a:rPr lang="it-IT"/>
              <a:t>In sede di laurea viene riconosciuto un bonus (punti aggiuntivi) pari a:</a:t>
            </a:r>
          </a:p>
          <a:p>
            <a:endParaRPr lang="it-IT"/>
          </a:p>
          <a:p>
            <a:r>
              <a:rPr lang="it-IT" b="1"/>
              <a:t>1 punto </a:t>
            </a:r>
            <a:r>
              <a:rPr lang="it-IT"/>
              <a:t>indipendentemente dal numero di CFU acquisiti</a:t>
            </a:r>
          </a:p>
        </p:txBody>
      </p:sp>
    </p:spTree>
    <p:extLst>
      <p:ext uri="{BB962C8B-B14F-4D97-AF65-F5344CB8AC3E}">
        <p14:creationId xmlns:p14="http://schemas.microsoft.com/office/powerpoint/2010/main" val="13229095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 txBox="1">
            <a:spLocks/>
          </p:cNvSpPr>
          <p:nvPr/>
        </p:nvSpPr>
        <p:spPr>
          <a:xfrm>
            <a:off x="550187" y="427033"/>
            <a:ext cx="10075657" cy="615777"/>
          </a:xfrm>
          <a:prstGeom prst="rect">
            <a:avLst/>
          </a:prstGeom>
        </p:spPr>
        <p:txBody>
          <a:bodyPr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it-IT" sz="4000" b="1">
                <a:latin typeface="+mn-lt"/>
              </a:rPr>
              <a:t>Iscrizione alla Laurea Magistrale</a:t>
            </a:r>
          </a:p>
        </p:txBody>
      </p:sp>
      <p:sp>
        <p:nvSpPr>
          <p:cNvPr id="3" name="Rettangolo 2"/>
          <p:cNvSpPr/>
          <p:nvPr/>
        </p:nvSpPr>
        <p:spPr>
          <a:xfrm>
            <a:off x="550187" y="1429485"/>
            <a:ext cx="10639429" cy="4693593"/>
          </a:xfrm>
          <a:prstGeom prst="rect">
            <a:avLst/>
          </a:prstGeom>
          <a:noFill/>
          <a:ln w="28575">
            <a:noFill/>
          </a:ln>
        </p:spPr>
        <p:txBody>
          <a:bodyPr wrap="square" lIns="91440" tIns="45720" rIns="91440" bIns="45720" rtlCol="0" anchor="t">
            <a:spAutoFit/>
          </a:bodyPr>
          <a:lstStyle/>
          <a:p>
            <a:pPr marL="545465" lvl="1" algn="just">
              <a:buClr>
                <a:schemeClr val="accent2">
                  <a:lumMod val="50000"/>
                </a:schemeClr>
              </a:buClr>
            </a:pPr>
            <a:endParaRPr lang="it-IT" sz="1400" b="1" dirty="0">
              <a:effectLst>
                <a:outerShdw blurRad="38100" dist="38100" dir="2700000" algn="tl">
                  <a:srgbClr val="DDDDDD"/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1002665" lvl="1" indent="-457200" algn="just">
              <a:spcBef>
                <a:spcPts val="600"/>
              </a:spcBef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sz="2800" dirty="0">
                <a:effectLst>
                  <a:outerShdw blurRad="38100" dist="38100" dir="2700000" algn="tl">
                    <a:srgbClr val="DDDDDD"/>
                  </a:outerShdw>
                </a:effectLst>
                <a:ea typeface="Verdana" panose="020B0604030504040204" pitchFamily="34" charset="0"/>
                <a:cs typeface="Verdana" panose="020B0604030504040204" pitchFamily="34" charset="0"/>
              </a:rPr>
              <a:t>I laureati triennali del Dipartimento di Economia, possono accedere «in continuità» ai corsi magistrali del Dipartimento secondo il seguente schema:</a:t>
            </a:r>
            <a:endParaRPr lang="it-IT" sz="2800" dirty="0">
              <a:solidFill>
                <a:srgbClr val="FF0000"/>
              </a:solidFill>
              <a:effectLst>
                <a:outerShdw blurRad="38100" dist="38100" dir="2700000" algn="tl">
                  <a:srgbClr val="DDDDDD"/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ctr"/>
            <a:r>
              <a:rPr lang="it-IT" b="1" dirty="0"/>
              <a:t>	</a:t>
            </a:r>
            <a:r>
              <a:rPr lang="it-IT" b="1" dirty="0"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/>
              </a:rPr>
              <a:t> </a:t>
            </a:r>
            <a:r>
              <a:rPr lang="it-IT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/>
              </a:rPr>
              <a:t>CLEA</a:t>
            </a:r>
            <a:r>
              <a:rPr lang="it-IT" b="1" dirty="0">
                <a:solidFill>
                  <a:schemeClr val="accent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/>
              </a:rPr>
              <a:t> </a:t>
            </a:r>
            <a:r>
              <a:rPr lang="it-IT" b="1" dirty="0">
                <a:solidFill>
                  <a:schemeClr val="accent6"/>
                </a:solidFill>
              </a:rPr>
              <a:t>	</a:t>
            </a:r>
            <a:r>
              <a:rPr lang="it-IT" sz="2800" b="1" dirty="0">
                <a:solidFill>
                  <a:schemeClr val="accent6"/>
                </a:solidFill>
                <a:latin typeface="Calibri"/>
                <a:cs typeface="Calibri"/>
              </a:rPr>
              <a:t> → </a:t>
            </a:r>
            <a:r>
              <a:rPr lang="it-IT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/>
              </a:rPr>
              <a:t>AFC</a:t>
            </a:r>
            <a:r>
              <a:rPr lang="it-IT" sz="2800" b="1" dirty="0"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/>
              </a:rPr>
              <a:t>                         </a:t>
            </a:r>
            <a:r>
              <a:rPr lang="it-IT" sz="2800" b="1" dirty="0">
                <a:solidFill>
                  <a:srgbClr val="0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/>
              </a:rPr>
              <a:t>                 	</a:t>
            </a:r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/>
              </a:rPr>
              <a:t>SEF</a:t>
            </a:r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Calibri"/>
                <a:ea typeface="Verdana"/>
                <a:cs typeface="Calibri"/>
              </a:rPr>
              <a:t> </a:t>
            </a:r>
            <a:r>
              <a:rPr lang="it-IT" sz="2800" b="1" dirty="0">
                <a:solidFill>
                  <a:srgbClr val="00B050"/>
                </a:solidFill>
                <a:latin typeface="Calibri"/>
                <a:cs typeface="Calibri"/>
              </a:rPr>
              <a:t>→</a:t>
            </a:r>
            <a:r>
              <a:rPr lang="it-IT" sz="2800" b="1" dirty="0">
                <a:solidFill>
                  <a:srgbClr val="00B05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/>
              </a:rPr>
              <a:t> EDS</a:t>
            </a:r>
            <a:endParaRPr lang="it-IT" sz="2800" b="1" dirty="0">
              <a:solidFill>
                <a:srgbClr val="00B050"/>
              </a:solidFill>
              <a:effectLst>
                <a:outerShdw blurRad="38100" dist="38100" dir="2700000" algn="tl">
                  <a:srgbClr val="DDDDDD"/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ctr"/>
            <a:endParaRPr lang="it-IT" sz="2800" b="1" dirty="0">
              <a:effectLst>
                <a:outerShdw blurRad="38100" dist="38100" dir="2700000" algn="tl">
                  <a:srgbClr val="DDDDDD"/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fontAlgn="ctr"/>
            <a:r>
              <a:rPr lang="it-IT" sz="2800" b="1" dirty="0"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	</a:t>
            </a:r>
            <a:r>
              <a:rPr lang="it-IT" sz="2800" b="1" dirty="0">
                <a:solidFill>
                  <a:srgbClr val="C0000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CLEA e CLEAMLT  → MAN e MEET	</a:t>
            </a:r>
            <a:r>
              <a:rPr lang="it-IT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CLEAMLT </a:t>
            </a:r>
            <a:r>
              <a:rPr lang="it-IT" sz="2800" b="1" dirty="0">
                <a:solidFill>
                  <a:srgbClr val="00B0F0"/>
                </a:solidFill>
                <a:latin typeface="Calibri"/>
                <a:cs typeface="Calibri"/>
              </a:rPr>
              <a:t>→</a:t>
            </a:r>
            <a:r>
              <a:rPr lang="it-IT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</a:rPr>
              <a:t>  </a:t>
            </a:r>
            <a:r>
              <a:rPr lang="it-IT" sz="2800" b="1" dirty="0">
                <a:solidFill>
                  <a:srgbClr val="00B0F0"/>
                </a:solidFill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 EMMP</a:t>
            </a:r>
          </a:p>
          <a:p>
            <a:pPr marL="2686050" fontAlgn="ctr"/>
            <a:endParaRPr lang="it-IT" sz="2800" b="1" dirty="0">
              <a:effectLst>
                <a:outerShdw blurRad="38100" dist="38100" dir="2700000" algn="tl">
                  <a:srgbClr val="DDDDDD"/>
                </a:outerShdw>
              </a:effectLst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993775" lvl="1" indent="-457200">
              <a:spcAft>
                <a:spcPts val="800"/>
              </a:spcAft>
              <a:buClr>
                <a:schemeClr val="accent2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it-IT" sz="2800" dirty="0"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Controllate sui siti dei Corsi di Laurea magistrali quali sono i </a:t>
            </a:r>
            <a:r>
              <a:rPr lang="it-IT" sz="2800" dirty="0" err="1"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pre</a:t>
            </a:r>
            <a:r>
              <a:rPr lang="it-IT" sz="2800" dirty="0">
                <a:effectLst>
                  <a:outerShdw blurRad="38100" dist="38100" dir="2700000" algn="tl">
                    <a:srgbClr val="DDDDDD"/>
                  </a:outerShdw>
                </a:effectLst>
                <a:ea typeface="Verdana"/>
                <a:cs typeface="Verdana" panose="020B0604030504040204" pitchFamily="34" charset="0"/>
              </a:rPr>
              <a:t>-requisiti (importanti soprattutto per la compilazione del piano al 2° e 3° anno)</a:t>
            </a:r>
          </a:p>
        </p:txBody>
      </p:sp>
      <p:sp>
        <p:nvSpPr>
          <p:cNvPr id="8" name="Segnaposto numero diapositiva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755333-266B-4DC9-BE2A-BBD85042AEC3}" type="slidenum">
              <a:rPr lang="it-IT" smtClean="0"/>
              <a:t>12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85052708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93485" y="1721202"/>
            <a:ext cx="11248571" cy="4315614"/>
          </a:xfrm>
          <a:noFill/>
        </p:spPr>
        <p:txBody>
          <a:bodyPr>
            <a:noAutofit/>
          </a:bodyPr>
          <a:lstStyle/>
          <a:p>
            <a:pPr algn="l"/>
            <a:endParaRPr lang="it-IT" sz="2400">
              <a:solidFill>
                <a:schemeClr val="tx1"/>
              </a:solidFill>
            </a:endParaRPr>
          </a:p>
          <a:p>
            <a:pPr algn="l"/>
            <a:r>
              <a:rPr lang="it-IT" sz="2400">
                <a:solidFill>
                  <a:schemeClr val="tx1"/>
                </a:solidFill>
              </a:rPr>
              <a:t>Lo studente che non può dedicarsi a tempo pieno allo studio può scegliere di iscriversi a tempo parziale, con una </a:t>
            </a:r>
            <a:r>
              <a:rPr lang="it-IT" sz="2400" b="1">
                <a:solidFill>
                  <a:schemeClr val="tx1"/>
                </a:solidFill>
              </a:rPr>
              <a:t>diminuzione dell’importo della seconda e terza rata</a:t>
            </a:r>
            <a:r>
              <a:rPr lang="it-IT" sz="2400">
                <a:solidFill>
                  <a:schemeClr val="tx1"/>
                </a:solidFill>
              </a:rPr>
              <a:t>, pari alla categoria di parzialità che sceglie fra:</a:t>
            </a:r>
          </a:p>
          <a:p>
            <a:r>
              <a:rPr lang="it-IT" sz="2400">
                <a:solidFill>
                  <a:schemeClr val="tx1"/>
                </a:solidFill>
              </a:rPr>
              <a:t>1^ categoria – fino a 15 crediti versa un contributo pari al 25% dell’importo dovuto</a:t>
            </a:r>
          </a:p>
          <a:p>
            <a:r>
              <a:rPr lang="it-IT" sz="2400">
                <a:solidFill>
                  <a:schemeClr val="tx1"/>
                </a:solidFill>
              </a:rPr>
              <a:t>2^ categoria – fino a 30 crediti versa un contributo pari al 50% dell’importo dovuto</a:t>
            </a:r>
          </a:p>
          <a:p>
            <a:pPr lvl="0" algn="l"/>
            <a:endParaRPr lang="it-IT" sz="2400">
              <a:solidFill>
                <a:schemeClr val="tx1"/>
              </a:solidFill>
            </a:endParaRPr>
          </a:p>
          <a:p>
            <a:pPr lvl="0" algn="l"/>
            <a:r>
              <a:rPr lang="it-IT" sz="2400">
                <a:solidFill>
                  <a:schemeClr val="tx1"/>
                </a:solidFill>
              </a:rPr>
              <a:t>Ogni anno, con la compilazione del piano di studi, lo studente può modificare la categoria, oppure decidere di tornare a tempo pieno.</a:t>
            </a:r>
            <a:r>
              <a:rPr lang="it-IT" sz="2400" i="1">
                <a:solidFill>
                  <a:schemeClr val="tx1"/>
                </a:solidFill>
              </a:rPr>
              <a:t>		</a:t>
            </a:r>
          </a:p>
          <a:p>
            <a:pPr algn="l"/>
            <a:endParaRPr lang="it-IT" sz="2400">
              <a:solidFill>
                <a:schemeClr val="tx1"/>
              </a:solidFill>
            </a:endParaRPr>
          </a:p>
          <a:p>
            <a:pPr algn="l"/>
            <a:endParaRPr lang="it-IT" sz="2400">
              <a:solidFill>
                <a:schemeClr val="tx1"/>
              </a:solidFill>
            </a:endParaRPr>
          </a:p>
          <a:p>
            <a:pPr algn="l"/>
            <a:endParaRPr lang="it-IT" sz="2400">
              <a:solidFill>
                <a:schemeClr val="tx1"/>
              </a:solidFill>
            </a:endParaRPr>
          </a:p>
          <a:p>
            <a:pPr algn="l"/>
            <a:endParaRPr lang="it-IT" sz="2400">
              <a:solidFill>
                <a:schemeClr val="tx1"/>
              </a:solidFill>
            </a:endParaRPr>
          </a:p>
          <a:p>
            <a:pPr algn="l"/>
            <a:endParaRPr lang="it-IT" sz="2400">
              <a:solidFill>
                <a:schemeClr val="tx1"/>
              </a:solidFill>
            </a:endParaRPr>
          </a:p>
          <a:p>
            <a:pPr algn="l"/>
            <a:endParaRPr lang="it-IT" sz="2400" i="1">
              <a:solidFill>
                <a:schemeClr val="tx1"/>
              </a:solidFill>
            </a:endParaRPr>
          </a:p>
          <a:p>
            <a:pPr algn="l"/>
            <a:endParaRPr lang="it-IT" sz="2400">
              <a:solidFill>
                <a:schemeClr val="tx1"/>
              </a:solidFill>
            </a:endParaRPr>
          </a:p>
          <a:p>
            <a:pPr lvl="0" algn="l"/>
            <a:endParaRPr lang="it-IT" sz="2400">
              <a:solidFill>
                <a:schemeClr val="tx1"/>
              </a:solidFill>
            </a:endParaRPr>
          </a:p>
          <a:p>
            <a:pPr algn="l"/>
            <a:endParaRPr lang="it-IT" sz="2400">
              <a:solidFill>
                <a:schemeClr val="tx1"/>
              </a:solidFill>
            </a:endParaRPr>
          </a:p>
          <a:p>
            <a:endParaRPr lang="it-IT" sz="2400">
              <a:solidFill>
                <a:schemeClr val="tx1"/>
              </a:solidFill>
            </a:endParaRPr>
          </a:p>
          <a:p>
            <a:pPr algn="l"/>
            <a:endParaRPr lang="it-IT" sz="2400">
              <a:solidFill>
                <a:schemeClr val="tx1"/>
              </a:solidFill>
            </a:endParaRPr>
          </a:p>
          <a:p>
            <a:pPr algn="l"/>
            <a:endParaRPr lang="it-IT" sz="2400">
              <a:solidFill>
                <a:schemeClr val="tx1"/>
              </a:solidFill>
            </a:endParaRPr>
          </a:p>
          <a:p>
            <a:endParaRPr lang="it-IT" sz="2400">
              <a:solidFill>
                <a:schemeClr val="tx1"/>
              </a:solidFill>
            </a:endParaRPr>
          </a:p>
          <a:p>
            <a:endParaRPr lang="it-IT" sz="2400">
              <a:solidFill>
                <a:schemeClr val="tx1"/>
              </a:solidFill>
            </a:endParaRPr>
          </a:p>
        </p:txBody>
      </p:sp>
      <p:sp>
        <p:nvSpPr>
          <p:cNvPr id="5" name="Titolo 1"/>
          <p:cNvSpPr txBox="1">
            <a:spLocks/>
          </p:cNvSpPr>
          <p:nvPr/>
        </p:nvSpPr>
        <p:spPr>
          <a:xfrm>
            <a:off x="470280" y="300850"/>
            <a:ext cx="8673737" cy="940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1" i="0" u="none" strike="noStrike" kern="1200" cap="none" spc="0" normalizeH="0" noProof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L’iscrizione a tempo parziale</a:t>
            </a:r>
          </a:p>
        </p:txBody>
      </p:sp>
    </p:spTree>
    <p:extLst>
      <p:ext uri="{BB962C8B-B14F-4D97-AF65-F5344CB8AC3E}">
        <p14:creationId xmlns:p14="http://schemas.microsoft.com/office/powerpoint/2010/main" val="4204455413"/>
      </p:ext>
    </p:extLst>
  </p:cSld>
  <p:clrMapOvr>
    <a:masterClrMapping/>
  </p:clrMapOvr>
  <p:transition spd="slow">
    <p:push dir="u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1"/>
          <p:cNvSpPr>
            <a:spLocks noGrp="1"/>
          </p:cNvSpPr>
          <p:nvPr>
            <p:ph type="ctrTitle"/>
          </p:nvPr>
        </p:nvSpPr>
        <p:spPr>
          <a:xfrm>
            <a:off x="424885" y="609601"/>
            <a:ext cx="8673737" cy="500742"/>
          </a:xfrm>
        </p:spPr>
        <p:txBody>
          <a:bodyPr>
            <a:normAutofit fontScale="90000"/>
          </a:bodyPr>
          <a:lstStyle/>
          <a:p>
            <a:pPr algn="l"/>
            <a:r>
              <a:rPr lang="it-IT" sz="4000" b="1" dirty="0"/>
              <a:t>L’approvazione del piano di studi</a:t>
            </a:r>
            <a:endParaRPr lang="it-IT" sz="4000" b="1" dirty="0">
              <a:solidFill>
                <a:srgbClr val="000000"/>
              </a:solidFill>
              <a:cs typeface="Calibri"/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424885" y="1579898"/>
            <a:ext cx="39841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sz="3000" b="1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2" name="CasellaDiTesto 1">
            <a:extLst>
              <a:ext uri="{FF2B5EF4-FFF2-40B4-BE49-F238E27FC236}">
                <a16:creationId xmlns:a16="http://schemas.microsoft.com/office/drawing/2014/main" id="{04158E07-DAC3-6C0E-DC63-69324CAC707C}"/>
              </a:ext>
            </a:extLst>
          </p:cNvPr>
          <p:cNvSpPr txBox="1"/>
          <p:nvPr/>
        </p:nvSpPr>
        <p:spPr>
          <a:xfrm>
            <a:off x="934065" y="2133896"/>
            <a:ext cx="9783096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Se il piano è </a:t>
            </a:r>
            <a:r>
              <a:rPr lang="it-IT" sz="3200" b="1" dirty="0"/>
              <a:t>conforme</a:t>
            </a:r>
            <a:r>
              <a:rPr lang="it-IT" sz="3200" dirty="0"/>
              <a:t> al Manifesto degli studi, cioè aderente a quanto sin qui proposto, è automaticamente approvato.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it-IT" sz="3200" dirty="0"/>
              <a:t>Se si inseriscono insegnamenti o attività diversi da </a:t>
            </a:r>
            <a:r>
              <a:rPr lang="it-IT" sz="3200"/>
              <a:t>quelli indicati a Manifesto </a:t>
            </a:r>
            <a:r>
              <a:rPr lang="it-IT" sz="3200" dirty="0"/>
              <a:t>occorre </a:t>
            </a:r>
            <a:r>
              <a:rPr lang="it-IT" sz="3200" b="1" dirty="0"/>
              <a:t>MOTIVARE LA SCELTA</a:t>
            </a:r>
            <a:r>
              <a:rPr lang="it-IT" sz="3200" dirty="0"/>
              <a:t>, che è soggetta a valutazione da parte del Coordinatore del </a:t>
            </a:r>
            <a:r>
              <a:rPr lang="it-IT" sz="3200" dirty="0" err="1"/>
              <a:t>CdS</a:t>
            </a:r>
            <a:endParaRPr lang="it-IT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3200" dirty="0"/>
          </a:p>
          <a:p>
            <a:pPr marL="457200" indent="-457200">
              <a:buFont typeface="Arial" panose="020B0604020202020204" pitchFamily="34" charset="0"/>
              <a:buChar char="•"/>
            </a:pPr>
            <a:endParaRPr lang="it-IT" sz="3200" dirty="0"/>
          </a:p>
        </p:txBody>
      </p:sp>
    </p:spTree>
    <p:extLst>
      <p:ext uri="{BB962C8B-B14F-4D97-AF65-F5344CB8AC3E}">
        <p14:creationId xmlns:p14="http://schemas.microsoft.com/office/powerpoint/2010/main" val="3613620890"/>
      </p:ext>
    </p:extLst>
  </p:cSld>
  <p:clrMapOvr>
    <a:masterClrMapping/>
  </p:clrMapOvr>
  <p:transition spd="slow">
    <p:push dir="u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1"/>
          <p:cNvSpPr txBox="1">
            <a:spLocks/>
          </p:cNvSpPr>
          <p:nvPr/>
        </p:nvSpPr>
        <p:spPr>
          <a:xfrm>
            <a:off x="470280" y="300850"/>
            <a:ext cx="8673737" cy="940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Quando compilare il Piano di Studi</a:t>
            </a:r>
          </a:p>
        </p:txBody>
      </p:sp>
      <p:sp>
        <p:nvSpPr>
          <p:cNvPr id="6" name="Sottotitolo 2"/>
          <p:cNvSpPr>
            <a:spLocks noGrp="1"/>
          </p:cNvSpPr>
          <p:nvPr>
            <p:ph type="subTitle" idx="1"/>
          </p:nvPr>
        </p:nvSpPr>
        <p:spPr>
          <a:xfrm>
            <a:off x="285681" y="1717221"/>
            <a:ext cx="11753935" cy="4629150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marL="457200" indent="-457200"/>
            <a:r>
              <a:rPr lang="it-IT" sz="3600" b="1" dirty="0">
                <a:solidFill>
                  <a:schemeClr val="tx1"/>
                </a:solidFill>
              </a:rPr>
              <a:t>Dal 1 settembre al 30 ottobre</a:t>
            </a:r>
            <a:endParaRPr lang="it-IT" sz="3600" b="1" dirty="0">
              <a:solidFill>
                <a:schemeClr val="tx1"/>
              </a:solidFill>
              <a:ea typeface="Calibri"/>
              <a:cs typeface="Calibri"/>
            </a:endParaRPr>
          </a:p>
          <a:p>
            <a:pPr marL="457200" indent="-457200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r>
              <a:rPr lang="it-IT" sz="2400" dirty="0">
                <a:solidFill>
                  <a:schemeClr val="tx1"/>
                </a:solidFill>
              </a:rPr>
              <a:t>Attenzione!  Per gli studenti in fase di:</a:t>
            </a:r>
            <a:endParaRPr lang="it-IT" sz="2400" dirty="0">
              <a:solidFill>
                <a:schemeClr val="tx1"/>
              </a:solidFill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/>
                </a:solidFill>
              </a:rPr>
              <a:t>passaggio da un altro Dipartimento </a:t>
            </a:r>
            <a:r>
              <a:rPr lang="it-IT" sz="2400" dirty="0" err="1">
                <a:solidFill>
                  <a:schemeClr val="tx1"/>
                </a:solidFill>
              </a:rPr>
              <a:t>UniGe</a:t>
            </a:r>
            <a:endParaRPr lang="it-IT" sz="2400" dirty="0">
              <a:solidFill>
                <a:schemeClr val="tx1"/>
              </a:solidFill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/>
                </a:solidFill>
              </a:rPr>
              <a:t>trasferimento da un altro Ateneo</a:t>
            </a:r>
            <a:endParaRPr lang="it-IT" sz="2400" dirty="0">
              <a:solidFill>
                <a:schemeClr val="tx1"/>
              </a:solidFill>
              <a:cs typeface="Calibri"/>
            </a:endParaRP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it-IT" sz="2400" dirty="0">
                <a:solidFill>
                  <a:schemeClr val="tx1"/>
                </a:solidFill>
              </a:rPr>
              <a:t>riconoscimento della carriera precedente (relativa a </a:t>
            </a:r>
            <a:r>
              <a:rPr lang="it-IT" sz="2400" dirty="0" err="1">
                <a:solidFill>
                  <a:schemeClr val="tx1"/>
                </a:solidFill>
              </a:rPr>
              <a:t>CdS</a:t>
            </a:r>
            <a:r>
              <a:rPr lang="it-IT" sz="2400" dirty="0">
                <a:solidFill>
                  <a:schemeClr val="tx1"/>
                </a:solidFill>
              </a:rPr>
              <a:t> non DIEC)</a:t>
            </a:r>
            <a:endParaRPr lang="it-IT" sz="2400" dirty="0">
              <a:solidFill>
                <a:schemeClr val="tx1"/>
              </a:solidFill>
              <a:cs typeface="Calibri"/>
            </a:endParaRPr>
          </a:p>
          <a:p>
            <a:pPr marL="342900" indent="-342900" algn="l">
              <a:buChar char="•"/>
            </a:pPr>
            <a:endParaRPr lang="it-IT" sz="2400" dirty="0">
              <a:solidFill>
                <a:schemeClr val="tx1"/>
              </a:solidFill>
            </a:endParaRPr>
          </a:p>
          <a:p>
            <a:pPr algn="l"/>
            <a:r>
              <a:rPr lang="it-IT" sz="2400" dirty="0">
                <a:solidFill>
                  <a:srgbClr val="FF0000"/>
                </a:solidFill>
              </a:rPr>
              <a:t>La compilazione del piano di studi sarà possibile </a:t>
            </a:r>
            <a:r>
              <a:rPr lang="it-IT" sz="2400" b="1" dirty="0">
                <a:solidFill>
                  <a:srgbClr val="FF0000"/>
                </a:solidFill>
              </a:rPr>
              <a:t>solo</a:t>
            </a:r>
            <a:r>
              <a:rPr lang="it-IT" sz="2400" dirty="0">
                <a:solidFill>
                  <a:srgbClr val="FF0000"/>
                </a:solidFill>
              </a:rPr>
              <a:t> dopo l'accettazione della delibera del Consiglio di Corso di Studi</a:t>
            </a:r>
            <a:endParaRPr lang="it-IT" sz="2400" dirty="0">
              <a:solidFill>
                <a:srgbClr val="FF0000"/>
              </a:solidFill>
              <a:cs typeface="Calibri"/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i="1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lvl="0"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pPr algn="l"/>
            <a:endParaRPr lang="it-IT" sz="2400" dirty="0">
              <a:solidFill>
                <a:schemeClr val="tx1"/>
              </a:solidFill>
            </a:endParaRPr>
          </a:p>
          <a:p>
            <a:endParaRPr lang="it-IT" sz="2400" dirty="0">
              <a:solidFill>
                <a:schemeClr val="tx1"/>
              </a:solidFill>
            </a:endParaRPr>
          </a:p>
          <a:p>
            <a:endParaRPr lang="it-IT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3260531"/>
      </p:ext>
    </p:extLst>
  </p:cSld>
  <p:clrMapOvr>
    <a:masterClrMapping/>
  </p:clrMapOvr>
  <p:transition spd="slow">
    <p:push dir="u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>
            <a:extLst>
              <a:ext uri="{FF2B5EF4-FFF2-40B4-BE49-F238E27FC236}">
                <a16:creationId xmlns:a16="http://schemas.microsoft.com/office/drawing/2014/main" id="{895787C2-A9C3-1640-AFE4-E60C9E996649}"/>
              </a:ext>
            </a:extLst>
          </p:cNvPr>
          <p:cNvSpPr txBox="1">
            <a:spLocks/>
          </p:cNvSpPr>
          <p:nvPr/>
        </p:nvSpPr>
        <p:spPr>
          <a:xfrm>
            <a:off x="470280" y="312649"/>
            <a:ext cx="8673737" cy="940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La modifica del piano di studi</a:t>
            </a:r>
          </a:p>
        </p:txBody>
      </p:sp>
      <p:sp>
        <p:nvSpPr>
          <p:cNvPr id="7" name="Sottotitolo 2">
            <a:extLst>
              <a:ext uri="{FF2B5EF4-FFF2-40B4-BE49-F238E27FC236}">
                <a16:creationId xmlns:a16="http://schemas.microsoft.com/office/drawing/2014/main" id="{97B68ED4-2960-82F4-C40B-E5D34CBBE44B}"/>
              </a:ext>
            </a:extLst>
          </p:cNvPr>
          <p:cNvSpPr txBox="1">
            <a:spLocks/>
          </p:cNvSpPr>
          <p:nvPr/>
        </p:nvSpPr>
        <p:spPr>
          <a:xfrm>
            <a:off x="285681" y="1717221"/>
            <a:ext cx="11753935" cy="4629150"/>
          </a:xfrm>
          <a:prstGeom prst="rect">
            <a:avLst/>
          </a:prstGeom>
          <a:noFill/>
          <a:ln>
            <a:solidFill>
              <a:srgbClr val="92D050"/>
            </a:solidFill>
          </a:ln>
        </p:spPr>
        <p:txBody>
          <a:bodyPr vert="horz" lIns="91440" tIns="45720" rIns="91440" bIns="45720" rtlCol="0" anchor="t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/>
            <a:r>
              <a:rPr lang="it-IT" sz="2400" dirty="0"/>
              <a:t> </a:t>
            </a:r>
            <a:r>
              <a:rPr lang="it-IT" sz="2800" b="1" dirty="0"/>
              <a:t>Eventuali modifiche al piano di studi sono possibili:</a:t>
            </a:r>
          </a:p>
          <a:p>
            <a:pPr marL="457200" indent="-457200" fontAlgn="base"/>
            <a:r>
              <a:rPr lang="it-IT" sz="2800" dirty="0"/>
              <a:t>fino al 30 ottobre;</a:t>
            </a:r>
          </a:p>
          <a:p>
            <a:pPr marL="457200" indent="-457200" fontAlgn="base"/>
            <a:r>
              <a:rPr lang="it-IT" sz="2800" b="1" dirty="0"/>
              <a:t>dal 22 febbraio al 16 marzo</a:t>
            </a:r>
            <a:r>
              <a:rPr lang="it-IT" sz="2800" dirty="0"/>
              <a:t>, in concomitanza con l’inizio del secondo semestre.</a:t>
            </a:r>
          </a:p>
          <a:p>
            <a:pPr fontAlgn="base"/>
            <a:r>
              <a:rPr lang="it-IT" sz="2800" dirty="0"/>
              <a:t>Al di fuori di queste finestre:</a:t>
            </a:r>
          </a:p>
          <a:p>
            <a:pPr marL="1314450" lvl="2" indent="-514350" fontAlgn="base">
              <a:buFont typeface="Arial" pitchFamily="34" charset="0"/>
              <a:buAutoNum type="arabicParenR"/>
            </a:pPr>
            <a:r>
              <a:rPr lang="it-IT" sz="2800" dirty="0"/>
              <a:t>lo studente deve presentare una richiesta </a:t>
            </a:r>
            <a:r>
              <a:rPr lang="it-IT" sz="2800" b="1" dirty="0"/>
              <a:t>motivata</a:t>
            </a:r>
            <a:r>
              <a:rPr lang="it-IT" sz="2800" dirty="0"/>
              <a:t> allo Sportello dello Studente;</a:t>
            </a:r>
          </a:p>
          <a:p>
            <a:pPr marL="1314450" lvl="2" indent="-514350" fontAlgn="base">
              <a:buFont typeface="Arial" pitchFamily="34" charset="0"/>
              <a:buAutoNum type="arabicParenR"/>
            </a:pPr>
            <a:r>
              <a:rPr lang="it-IT" sz="2800" dirty="0"/>
              <a:t>la richiesta </a:t>
            </a:r>
            <a:r>
              <a:rPr lang="it-IT" sz="2800" b="1" dirty="0"/>
              <a:t>deve essere approvata </a:t>
            </a:r>
            <a:r>
              <a:rPr lang="it-IT" sz="2800" dirty="0"/>
              <a:t>dal Coordinatore del </a:t>
            </a:r>
            <a:r>
              <a:rPr lang="it-IT" sz="2800" dirty="0" err="1"/>
              <a:t>CdS</a:t>
            </a:r>
            <a:r>
              <a:rPr lang="it-IT" sz="2800" dirty="0"/>
              <a:t>.</a:t>
            </a:r>
          </a:p>
          <a:p>
            <a:pPr marL="457200" indent="-457200" fontAlgn="base"/>
            <a:endParaRPr lang="it-IT" sz="2800" dirty="0"/>
          </a:p>
          <a:p>
            <a:pPr fontAlgn="base"/>
            <a:r>
              <a:rPr lang="it-IT" sz="2800" dirty="0"/>
              <a:t>In ogni caso, </a:t>
            </a:r>
            <a:r>
              <a:rPr lang="it-IT" sz="2800" b="1" dirty="0"/>
              <a:t>non sono ammesse</a:t>
            </a:r>
            <a:r>
              <a:rPr lang="it-IT" sz="2800" dirty="0"/>
              <a:t> variazioni del piano di studi durante le sessioni d’esame.</a:t>
            </a:r>
          </a:p>
          <a:p>
            <a:endParaRPr lang="it-IT" sz="2400" dirty="0"/>
          </a:p>
        </p:txBody>
      </p:sp>
    </p:spTree>
    <p:extLst>
      <p:ext uri="{BB962C8B-B14F-4D97-AF65-F5344CB8AC3E}">
        <p14:creationId xmlns:p14="http://schemas.microsoft.com/office/powerpoint/2010/main" val="1404942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493485" y="1570010"/>
            <a:ext cx="11248571" cy="4511615"/>
          </a:xfrm>
          <a:noFill/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it-IT" dirty="0">
                <a:solidFill>
                  <a:schemeClr val="tx1"/>
                </a:solidFill>
              </a:rPr>
              <a:t>	</a:t>
            </a:r>
          </a:p>
          <a:p>
            <a:pPr algn="l"/>
            <a:r>
              <a:rPr lang="it-IT" dirty="0">
                <a:solidFill>
                  <a:schemeClr val="tx1"/>
                </a:solidFill>
              </a:rPr>
              <a:t>Potrai compilare autonomamente il tuo piano utilizzando: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 le informazioni che trovi in questo documento</a:t>
            </a:r>
            <a:endParaRPr lang="it-IT" sz="2400" dirty="0">
              <a:solidFill>
                <a:schemeClr val="tx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il supporto dei tutor</a:t>
            </a:r>
          </a:p>
          <a:p>
            <a:pPr algn="l"/>
            <a:endParaRPr lang="it-IT" dirty="0"/>
          </a:p>
          <a:p>
            <a:pPr algn="l"/>
            <a:endParaRPr lang="it-IT" dirty="0">
              <a:solidFill>
                <a:schemeClr val="tx1"/>
              </a:solidFill>
            </a:endParaRPr>
          </a:p>
          <a:p>
            <a:pPr algn="l"/>
            <a:endParaRPr lang="it-IT" dirty="0"/>
          </a:p>
          <a:p>
            <a:pPr algn="l"/>
            <a:endParaRPr lang="it-IT" i="1" dirty="0"/>
          </a:p>
          <a:p>
            <a:pPr algn="l"/>
            <a:endParaRPr lang="it-IT" dirty="0"/>
          </a:p>
          <a:p>
            <a:pPr lvl="0" algn="l"/>
            <a:endParaRPr lang="it-IT" dirty="0"/>
          </a:p>
          <a:p>
            <a:pPr algn="l"/>
            <a:endParaRPr lang="it-IT" b="1" dirty="0"/>
          </a:p>
          <a:p>
            <a:endParaRPr lang="it-IT" dirty="0"/>
          </a:p>
          <a:p>
            <a:pPr algn="l"/>
            <a:endParaRPr lang="it-IT" dirty="0"/>
          </a:p>
          <a:p>
            <a:pPr algn="l"/>
            <a:endParaRPr lang="it-IT" dirty="0"/>
          </a:p>
          <a:p>
            <a:endParaRPr lang="it-IT" dirty="0"/>
          </a:p>
          <a:p>
            <a:endParaRPr lang="it-IT" dirty="0"/>
          </a:p>
        </p:txBody>
      </p:sp>
      <p:sp>
        <p:nvSpPr>
          <p:cNvPr id="4" name="Titolo 1"/>
          <p:cNvSpPr txBox="1">
            <a:spLocks/>
          </p:cNvSpPr>
          <p:nvPr/>
        </p:nvSpPr>
        <p:spPr>
          <a:xfrm>
            <a:off x="470280" y="300850"/>
            <a:ext cx="8673737" cy="9405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8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ea typeface="+mj-ea"/>
                <a:cs typeface="+mj-cs"/>
              </a:rPr>
              <a:t>La compilazione del Piano di studi</a:t>
            </a:r>
          </a:p>
        </p:txBody>
      </p:sp>
    </p:spTree>
    <p:extLst>
      <p:ext uri="{BB962C8B-B14F-4D97-AF65-F5344CB8AC3E}">
        <p14:creationId xmlns:p14="http://schemas.microsoft.com/office/powerpoint/2010/main" val="3605776001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base presentazioni LT - Copi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cco">
  <a:themeElements>
    <a:clrScheme name="Pacco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cc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cco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Pacco">
  <a:themeElements>
    <a:clrScheme name="Pacco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cco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cco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65DE6E9F23A6E4D93DBFABF00C203C1" ma:contentTypeVersion="15" ma:contentTypeDescription="Creare un nuovo documento." ma:contentTypeScope="" ma:versionID="35f8e9a28f7c034e3ca8013100eb733c">
  <xsd:schema xmlns:xsd="http://www.w3.org/2001/XMLSchema" xmlns:xs="http://www.w3.org/2001/XMLSchema" xmlns:p="http://schemas.microsoft.com/office/2006/metadata/properties" xmlns:ns2="1519c2c1-e7c9-4262-a047-ff06aecc3fc0" xmlns:ns3="a9f966e7-da99-48b8-a956-62b310f5e6e5" targetNamespace="http://schemas.microsoft.com/office/2006/metadata/properties" ma:root="true" ma:fieldsID="205a97e316b036c5303a4dcceb8196d4" ns2:_="" ns3:_="">
    <xsd:import namespace="1519c2c1-e7c9-4262-a047-ff06aecc3fc0"/>
    <xsd:import namespace="a9f966e7-da99-48b8-a956-62b310f5e6e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519c2c1-e7c9-4262-a047-ff06aecc3fc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6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Tag immagine" ma:readOnly="false" ma:fieldId="{5cf76f15-5ced-4ddc-b409-7134ff3c332f}" ma:taxonomyMulti="true" ma:sspId="b3f316dc-fb4b-4146-8b22-f4ef2efe4b0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f966e7-da99-48b8-a956-62b310f5e6e5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aade4547-30e4-4780-96ef-3ea4746a9dab}" ma:internalName="TaxCatchAll" ma:showField="CatchAllData" ma:web="a9f966e7-da99-48b8-a956-62b310f5e6e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9f966e7-da99-48b8-a956-62b310f5e6e5" xsi:nil="true"/>
    <lcf76f155ced4ddcb4097134ff3c332f xmlns="1519c2c1-e7c9-4262-a047-ff06aecc3fc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1E8E5126-FAC8-4F2B-BB34-76724D4C08B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7266657-1534-4C70-8F8F-653767885C0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519c2c1-e7c9-4262-a047-ff06aecc3fc0"/>
    <ds:schemaRef ds:uri="a9f966e7-da99-48b8-a956-62b310f5e6e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211E150-1651-4296-BB3F-71984C0E014F}">
  <ds:schemaRefs>
    <ds:schemaRef ds:uri="http://purl.org/dc/dcmitype/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openxmlformats.org/package/2006/metadata/core-properties"/>
    <ds:schemaRef ds:uri="http://schemas.microsoft.com/office/infopath/2007/PartnerControls"/>
    <ds:schemaRef ds:uri="a9f966e7-da99-48b8-a956-62b310f5e6e5"/>
    <ds:schemaRef ds:uri="1519c2c1-e7c9-4262-a047-ff06aecc3fc0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7389</TotalTime>
  <Words>1056</Words>
  <Application>Microsoft Office PowerPoint</Application>
  <PresentationFormat>Widescreen</PresentationFormat>
  <Paragraphs>218</Paragraphs>
  <Slides>17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4</vt:i4>
      </vt:variant>
      <vt:variant>
        <vt:lpstr>Titoli diapositive</vt:lpstr>
      </vt:variant>
      <vt:variant>
        <vt:i4>17</vt:i4>
      </vt:variant>
    </vt:vector>
  </HeadingPairs>
  <TitlesOfParts>
    <vt:vector size="26" baseType="lpstr">
      <vt:lpstr>Arial</vt:lpstr>
      <vt:lpstr>Calibri</vt:lpstr>
      <vt:lpstr>Calibri Light</vt:lpstr>
      <vt:lpstr>Gill Sans MT</vt:lpstr>
      <vt:lpstr>Verdana</vt:lpstr>
      <vt:lpstr>base presentazioni LT - Copia</vt:lpstr>
      <vt:lpstr>Pacco</vt:lpstr>
      <vt:lpstr>Tema di Office</vt:lpstr>
      <vt:lpstr>Pacco</vt:lpstr>
      <vt:lpstr>Presentazione standard di PowerPoint</vt:lpstr>
      <vt:lpstr>Il Piano di studi</vt:lpstr>
      <vt:lpstr>Presentazione standard di PowerPoint</vt:lpstr>
      <vt:lpstr>I criteri  per costruire un buon Piano di Studi</vt:lpstr>
      <vt:lpstr>Premialità temporale decrescente</vt:lpstr>
      <vt:lpstr>Le opzioni al I anno</vt:lpstr>
      <vt:lpstr> Erasmus+ </vt:lpstr>
      <vt:lpstr> Double Degree con HOCHSCHULE AUGSBURG  (University of applied sciences Augsburg) </vt:lpstr>
      <vt:lpstr>Premialità per Esami sostenuti in Mobilità Internazionale</vt:lpstr>
      <vt:lpstr> Tirocinio curriculare </vt:lpstr>
      <vt:lpstr>Premialità per svolgimento del Tirocinio </vt:lpstr>
      <vt:lpstr>Presentazione standard di PowerPoint</vt:lpstr>
      <vt:lpstr>Presentazione standard di PowerPoint</vt:lpstr>
      <vt:lpstr>L’approvazione del piano di studi</vt:lpstr>
      <vt:lpstr>Presentazione standard di PowerPoint</vt:lpstr>
      <vt:lpstr>Presentazione standard di PowerPoint</vt:lpstr>
      <vt:lpstr>Presentazione standard di PowerPoint</vt:lpstr>
    </vt:vector>
  </TitlesOfParts>
  <Company>Università di Genova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Il Piano di studi</dc:title>
  <dc:creator>Anna Tanasini</dc:creator>
  <cp:lastModifiedBy>Corrado Lagazio</cp:lastModifiedBy>
  <cp:revision>48</cp:revision>
  <cp:lastPrinted>2025-09-29T14:39:57Z</cp:lastPrinted>
  <dcterms:created xsi:type="dcterms:W3CDTF">2015-09-25T11:27:47Z</dcterms:created>
  <dcterms:modified xsi:type="dcterms:W3CDTF">2026-10-02T11:03:01Z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0x010100065DE6E9F23A6E4D93DBFABF00C203C1</vt:lpwstr>
  </property>
  <property fmtid="{D5CDD505-2E9C-101B-9397-08002B2CF9AE}" pid="3" name="MediaServiceImageTags">
    <vt:lpwstr/>
  </property>
</Properties>
</file>