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9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14257338" cy="10693400"/>
  <p:notesSz cx="7556500" cy="10693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40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690" y="72"/>
      </p:cViewPr>
      <p:guideLst>
        <p:guide orient="horz" pos="2880"/>
        <p:guide pos="40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2BD2DF-E9E9-49DE-866A-C6DE9513D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2167" y="1750055"/>
            <a:ext cx="10693004" cy="3722887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CBBB5C6-6F0A-4221-9219-4770D8729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2167" y="5616511"/>
            <a:ext cx="10693004" cy="2581762"/>
          </a:xfrm>
        </p:spPr>
        <p:txBody>
          <a:bodyPr/>
          <a:lstStyle>
            <a:lvl1pPr marL="0" indent="0" algn="ctr">
              <a:buNone/>
              <a:defRPr sz="2807"/>
            </a:lvl1pPr>
            <a:lvl2pPr marL="534650" indent="0" algn="ctr">
              <a:buNone/>
              <a:defRPr sz="2339"/>
            </a:lvl2pPr>
            <a:lvl3pPr marL="1069299" indent="0" algn="ctr">
              <a:buNone/>
              <a:defRPr sz="2105"/>
            </a:lvl3pPr>
            <a:lvl4pPr marL="1603949" indent="0" algn="ctr">
              <a:buNone/>
              <a:defRPr sz="1871"/>
            </a:lvl4pPr>
            <a:lvl5pPr marL="2138599" indent="0" algn="ctr">
              <a:buNone/>
              <a:defRPr sz="1871"/>
            </a:lvl5pPr>
            <a:lvl6pPr marL="2673248" indent="0" algn="ctr">
              <a:buNone/>
              <a:defRPr sz="1871"/>
            </a:lvl6pPr>
            <a:lvl7pPr marL="3207898" indent="0" algn="ctr">
              <a:buNone/>
              <a:defRPr sz="1871"/>
            </a:lvl7pPr>
            <a:lvl8pPr marL="3742548" indent="0" algn="ctr">
              <a:buNone/>
              <a:defRPr sz="1871"/>
            </a:lvl8pPr>
            <a:lvl9pPr marL="4277197" indent="0" algn="ctr">
              <a:buNone/>
              <a:defRPr sz="1871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024DC4-3F5D-4D63-8EC8-54873A89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E3EAEC-447E-4DFB-9B0A-B7253E3B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AA2F44-D936-496E-A5F3-0FB8983FB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25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CEB471-33B9-4952-9E0C-74256DEF4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2A28F8-02CF-4A43-880E-14F731EAC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04B21B-604A-4427-AFBB-ADC78A95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8BED90-A265-428C-BB11-95BB47A8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2D54D0-BC68-434F-A0F0-64C282DFC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364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330EF74-18CC-4CF6-8955-02EAA03918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02907" y="569325"/>
            <a:ext cx="3074239" cy="906216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F2242A-254D-441C-977A-046B81E88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80192" y="569325"/>
            <a:ext cx="9044499" cy="906216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2D1D12-22D0-40A2-A533-9FCA3BE50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D96476-2266-44F4-AC94-5E671CDD8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F0FB8C-C9B8-4073-9BEF-3CBAAA95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497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82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D135B8-1EC7-4903-9558-5D115FD7D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2AB48E-305B-4E18-BCE0-6C225A1DF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B71A62-80D3-4B7A-BD31-803864862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9EA4D6-065F-403E-8716-3DA4487B7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6CB48C-D906-416E-84C7-AEAA0EE81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21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E005F7-479B-43F0-A0D1-2E337F397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766" y="2665925"/>
            <a:ext cx="12296954" cy="4448157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32E05A7-EB9D-4AF4-80E3-F070B65FA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2766" y="7156164"/>
            <a:ext cx="12296954" cy="2339180"/>
          </a:xfrm>
        </p:spPr>
        <p:txBody>
          <a:bodyPr/>
          <a:lstStyle>
            <a:lvl1pPr marL="0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1pPr>
            <a:lvl2pPr marL="534650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99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949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599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24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89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54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7197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80BFA8-9A47-4DBF-BDDB-CA16656F8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9003F2-04CB-49D0-8433-CBB11098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CEB3AC-F954-4102-80F3-294B0554C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38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697993-083F-4721-B766-89E87192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D12C15-3613-40B7-8A79-5C757494B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0192" y="2846623"/>
            <a:ext cx="6059369" cy="678486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35269F-E9AB-431E-9AC6-90A6779CF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17777" y="2846623"/>
            <a:ext cx="6059369" cy="678486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EA85DCA-13FB-402B-819E-23E7DB218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99A7F1-6BC5-49AA-B224-20E143E5F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EEA96B5-E5FC-41B8-A6ED-EA2F2520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157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84649A-1450-4B9C-949B-59A2349A5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049" y="569326"/>
            <a:ext cx="12296954" cy="206689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293FEB7-B7F4-44C6-B6EA-4504A3A8D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049" y="2621369"/>
            <a:ext cx="6031522" cy="1284692"/>
          </a:xfrm>
        </p:spPr>
        <p:txBody>
          <a:bodyPr anchor="b"/>
          <a:lstStyle>
            <a:lvl1pPr marL="0" indent="0">
              <a:buNone/>
              <a:defRPr sz="2807" b="1"/>
            </a:lvl1pPr>
            <a:lvl2pPr marL="534650" indent="0">
              <a:buNone/>
              <a:defRPr sz="2339" b="1"/>
            </a:lvl2pPr>
            <a:lvl3pPr marL="1069299" indent="0">
              <a:buNone/>
              <a:defRPr sz="2105" b="1"/>
            </a:lvl3pPr>
            <a:lvl4pPr marL="1603949" indent="0">
              <a:buNone/>
              <a:defRPr sz="1871" b="1"/>
            </a:lvl4pPr>
            <a:lvl5pPr marL="2138599" indent="0">
              <a:buNone/>
              <a:defRPr sz="1871" b="1"/>
            </a:lvl5pPr>
            <a:lvl6pPr marL="2673248" indent="0">
              <a:buNone/>
              <a:defRPr sz="1871" b="1"/>
            </a:lvl6pPr>
            <a:lvl7pPr marL="3207898" indent="0">
              <a:buNone/>
              <a:defRPr sz="1871" b="1"/>
            </a:lvl7pPr>
            <a:lvl8pPr marL="3742548" indent="0">
              <a:buNone/>
              <a:defRPr sz="1871" b="1"/>
            </a:lvl8pPr>
            <a:lvl9pPr marL="4277197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947C64-553F-4481-9F6B-7C37D4834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2049" y="3906061"/>
            <a:ext cx="6031522" cy="574522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121220E-ED80-407C-8A57-70F16980C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17777" y="2621369"/>
            <a:ext cx="6061226" cy="1284692"/>
          </a:xfrm>
        </p:spPr>
        <p:txBody>
          <a:bodyPr anchor="b"/>
          <a:lstStyle>
            <a:lvl1pPr marL="0" indent="0">
              <a:buNone/>
              <a:defRPr sz="2807" b="1"/>
            </a:lvl1pPr>
            <a:lvl2pPr marL="534650" indent="0">
              <a:buNone/>
              <a:defRPr sz="2339" b="1"/>
            </a:lvl2pPr>
            <a:lvl3pPr marL="1069299" indent="0">
              <a:buNone/>
              <a:defRPr sz="2105" b="1"/>
            </a:lvl3pPr>
            <a:lvl4pPr marL="1603949" indent="0">
              <a:buNone/>
              <a:defRPr sz="1871" b="1"/>
            </a:lvl4pPr>
            <a:lvl5pPr marL="2138599" indent="0">
              <a:buNone/>
              <a:defRPr sz="1871" b="1"/>
            </a:lvl5pPr>
            <a:lvl6pPr marL="2673248" indent="0">
              <a:buNone/>
              <a:defRPr sz="1871" b="1"/>
            </a:lvl6pPr>
            <a:lvl7pPr marL="3207898" indent="0">
              <a:buNone/>
              <a:defRPr sz="1871" b="1"/>
            </a:lvl7pPr>
            <a:lvl8pPr marL="3742548" indent="0">
              <a:buNone/>
              <a:defRPr sz="1871" b="1"/>
            </a:lvl8pPr>
            <a:lvl9pPr marL="4277197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3B3CD99-EA5F-4104-AC04-817035B34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17777" y="3906061"/>
            <a:ext cx="6061226" cy="574522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40A7BFC-93F9-40AE-B67C-55E168A54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79AAD6C-1382-42DE-9A95-B27918C7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94E4D74-5F8C-499C-9723-A4268A572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24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E2D1F7-675B-42A2-B92C-23EAFBC0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71497DD-2910-4FCD-B912-3D8D997D3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5C0D682-9416-4F10-B47F-98733D12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A0B56C-C4F0-43CD-A7B7-9B547672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85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3F984D0-546B-4543-9B97-5CE2E01F2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47DBE9A-B325-4073-B8D6-F6CF577F6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571332D-060E-4D3F-AB1A-41B896F59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96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87BC59-1102-48B7-BA49-4799EB76C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050" y="712893"/>
            <a:ext cx="4598362" cy="2495127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D050E6-EDA4-4BFA-953D-A2C22318A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1226" y="1539652"/>
            <a:ext cx="7217777" cy="7599245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7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98B75A1-3A33-4CBE-BC87-8ADEA96CB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2050" y="3208020"/>
            <a:ext cx="4598362" cy="5943254"/>
          </a:xfrm>
        </p:spPr>
        <p:txBody>
          <a:bodyPr/>
          <a:lstStyle>
            <a:lvl1pPr marL="0" indent="0">
              <a:buNone/>
              <a:defRPr sz="1871"/>
            </a:lvl1pPr>
            <a:lvl2pPr marL="534650" indent="0">
              <a:buNone/>
              <a:defRPr sz="1637"/>
            </a:lvl2pPr>
            <a:lvl3pPr marL="1069299" indent="0">
              <a:buNone/>
              <a:defRPr sz="1403"/>
            </a:lvl3pPr>
            <a:lvl4pPr marL="1603949" indent="0">
              <a:buNone/>
              <a:defRPr sz="1169"/>
            </a:lvl4pPr>
            <a:lvl5pPr marL="2138599" indent="0">
              <a:buNone/>
              <a:defRPr sz="1169"/>
            </a:lvl5pPr>
            <a:lvl6pPr marL="2673248" indent="0">
              <a:buNone/>
              <a:defRPr sz="1169"/>
            </a:lvl6pPr>
            <a:lvl7pPr marL="3207898" indent="0">
              <a:buNone/>
              <a:defRPr sz="1169"/>
            </a:lvl7pPr>
            <a:lvl8pPr marL="3742548" indent="0">
              <a:buNone/>
              <a:defRPr sz="1169"/>
            </a:lvl8pPr>
            <a:lvl9pPr marL="4277197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C7C288-F256-4418-8F83-DE05CF25C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05C5B4-26D1-4D6E-9DE7-2F1DD46C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4CB1CA-8907-43B6-AA64-80079A49D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05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36F225-F162-4B2A-A598-D4C181E56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050" y="712893"/>
            <a:ext cx="4598362" cy="2495127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7D1A5AE-E7FF-4CD5-A419-68AB562957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61226" y="1539652"/>
            <a:ext cx="7217777" cy="7599245"/>
          </a:xfrm>
        </p:spPr>
        <p:txBody>
          <a:bodyPr/>
          <a:lstStyle>
            <a:lvl1pPr marL="0" indent="0">
              <a:buNone/>
              <a:defRPr sz="3742"/>
            </a:lvl1pPr>
            <a:lvl2pPr marL="534650" indent="0">
              <a:buNone/>
              <a:defRPr sz="3274"/>
            </a:lvl2pPr>
            <a:lvl3pPr marL="1069299" indent="0">
              <a:buNone/>
              <a:defRPr sz="2807"/>
            </a:lvl3pPr>
            <a:lvl4pPr marL="1603949" indent="0">
              <a:buNone/>
              <a:defRPr sz="2339"/>
            </a:lvl4pPr>
            <a:lvl5pPr marL="2138599" indent="0">
              <a:buNone/>
              <a:defRPr sz="2339"/>
            </a:lvl5pPr>
            <a:lvl6pPr marL="2673248" indent="0">
              <a:buNone/>
              <a:defRPr sz="2339"/>
            </a:lvl6pPr>
            <a:lvl7pPr marL="3207898" indent="0">
              <a:buNone/>
              <a:defRPr sz="2339"/>
            </a:lvl7pPr>
            <a:lvl8pPr marL="3742548" indent="0">
              <a:buNone/>
              <a:defRPr sz="2339"/>
            </a:lvl8pPr>
            <a:lvl9pPr marL="4277197" indent="0">
              <a:buNone/>
              <a:defRPr sz="2339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A2410FF-0F5E-4C6F-A3BA-9AD3E5932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2050" y="3208020"/>
            <a:ext cx="4598362" cy="5943254"/>
          </a:xfrm>
        </p:spPr>
        <p:txBody>
          <a:bodyPr/>
          <a:lstStyle>
            <a:lvl1pPr marL="0" indent="0">
              <a:buNone/>
              <a:defRPr sz="1871"/>
            </a:lvl1pPr>
            <a:lvl2pPr marL="534650" indent="0">
              <a:buNone/>
              <a:defRPr sz="1637"/>
            </a:lvl2pPr>
            <a:lvl3pPr marL="1069299" indent="0">
              <a:buNone/>
              <a:defRPr sz="1403"/>
            </a:lvl3pPr>
            <a:lvl4pPr marL="1603949" indent="0">
              <a:buNone/>
              <a:defRPr sz="1169"/>
            </a:lvl4pPr>
            <a:lvl5pPr marL="2138599" indent="0">
              <a:buNone/>
              <a:defRPr sz="1169"/>
            </a:lvl5pPr>
            <a:lvl6pPr marL="2673248" indent="0">
              <a:buNone/>
              <a:defRPr sz="1169"/>
            </a:lvl6pPr>
            <a:lvl7pPr marL="3207898" indent="0">
              <a:buNone/>
              <a:defRPr sz="1169"/>
            </a:lvl7pPr>
            <a:lvl8pPr marL="3742548" indent="0">
              <a:buNone/>
              <a:defRPr sz="1169"/>
            </a:lvl8pPr>
            <a:lvl9pPr marL="4277197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5B37967-759C-40A6-8193-4167D2B9A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B7B083D-EC84-48AB-AFCB-1F7AFF1FB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78D776-9434-443F-8533-6D082DC71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77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4">
                <a:alpha val="0"/>
                <a:lumMod val="5000"/>
                <a:lumOff val="95000"/>
              </a:schemeClr>
            </a:gs>
            <a:gs pos="85000">
              <a:srgbClr val="F4DA4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4203363-502F-4928-BE7C-9FA6E36BF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192" y="569326"/>
            <a:ext cx="12296954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66D037-2BA5-4002-B7A3-7F89C724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0192" y="2846623"/>
            <a:ext cx="12296954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2BB053-ED9E-472B-A08B-5B46DF7401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0192" y="9911198"/>
            <a:ext cx="3207901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935622-49A4-4E32-AA0B-8CE5BC76F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22743" y="9911198"/>
            <a:ext cx="4811852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FCEAC9-F387-4F6E-AEF8-18C9E31D6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69245" y="9911198"/>
            <a:ext cx="3207901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25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9" r:id="rId1"/>
    <p:sldLayoutId id="2147484940" r:id="rId2"/>
    <p:sldLayoutId id="2147484941" r:id="rId3"/>
    <p:sldLayoutId id="2147484942" r:id="rId4"/>
    <p:sldLayoutId id="2147484943" r:id="rId5"/>
    <p:sldLayoutId id="2147484944" r:id="rId6"/>
    <p:sldLayoutId id="2147484945" r:id="rId7"/>
    <p:sldLayoutId id="2147484946" r:id="rId8"/>
    <p:sldLayoutId id="2147484947" r:id="rId9"/>
    <p:sldLayoutId id="2147484948" r:id="rId10"/>
    <p:sldLayoutId id="2147484949" r:id="rId11"/>
    <p:sldLayoutId id="214748495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069299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25" indent="-267325" algn="l" defTabSz="1069299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75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336624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274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924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573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5223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873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522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069299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50" algn="l" defTabSz="1069299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99" algn="l" defTabSz="1069299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949" algn="l" defTabSz="1069299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599" algn="l" defTabSz="1069299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248" algn="l" defTabSz="1069299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898" algn="l" defTabSz="1069299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548" algn="l" defTabSz="1069299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7197" algn="l" defTabSz="1069299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onomia.unige.it/" TargetMode="Externa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hec.it/eventi)" TargetMode="External"/><Relationship Id="rId2" Type="http://schemas.openxmlformats.org/officeDocument/2006/relationships/hyperlink" Target="http://www.aphec.unige.it/autonomia-regiona-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hyperlink" Target="http://www.aphec.unige.it/la-nuova-governance-far-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onomia.unige.it/docenti-afferenti)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4519" y="1541702"/>
            <a:ext cx="190881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7718" y="2170703"/>
            <a:ext cx="70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240" dirty="0">
                <a:latin typeface="Calibri"/>
                <a:cs typeface="Calibri"/>
              </a:rPr>
              <a:t>I</a:t>
            </a:r>
            <a:r>
              <a:rPr b="1" spc="130" dirty="0">
                <a:latin typeface="Calibri"/>
                <a:cs typeface="Calibri"/>
              </a:rPr>
              <a:t>n</a:t>
            </a:r>
            <a:r>
              <a:rPr b="1" spc="145" dirty="0">
                <a:latin typeface="Calibri"/>
                <a:cs typeface="Calibri"/>
              </a:rPr>
              <a:t>d</a:t>
            </a:r>
            <a:r>
              <a:rPr b="1" spc="75" dirty="0">
                <a:latin typeface="Calibri"/>
                <a:cs typeface="Calibri"/>
              </a:rPr>
              <a:t>i</a:t>
            </a:r>
            <a:r>
              <a:rPr b="1" spc="170" dirty="0">
                <a:latin typeface="Calibri"/>
                <a:cs typeface="Calibri"/>
              </a:rPr>
              <a:t>c</a:t>
            </a:r>
            <a:r>
              <a:rPr b="1" spc="35" dirty="0">
                <a:latin typeface="Calibri"/>
                <a:cs typeface="Calibri"/>
              </a:rPr>
              <a:t>e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7169" y="3405963"/>
            <a:ext cx="35210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70" dirty="0">
                <a:latin typeface="Calibri"/>
                <a:cs typeface="Calibri"/>
              </a:rPr>
              <a:t>Presentazione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spc="-55" dirty="0">
                <a:latin typeface="Book Antiqua"/>
                <a:cs typeface="Book Antiqua"/>
              </a:rPr>
              <a:t>..............................................................................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25720" y="3954603"/>
            <a:ext cx="7334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120" dirty="0">
                <a:latin typeface="Calibri"/>
                <a:cs typeface="Calibri"/>
              </a:rPr>
              <a:t>Chi</a:t>
            </a:r>
            <a:r>
              <a:rPr sz="1200" b="1" spc="-85" dirty="0">
                <a:latin typeface="Calibri"/>
                <a:cs typeface="Calibri"/>
              </a:rPr>
              <a:t> </a:t>
            </a:r>
            <a:r>
              <a:rPr sz="1200" b="1" spc="75" dirty="0">
                <a:latin typeface="Calibri"/>
                <a:cs typeface="Calibri"/>
              </a:rPr>
              <a:t>siamo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7169" y="3918637"/>
            <a:ext cx="3548379" cy="6819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spcBef>
                <a:spcPts val="380"/>
              </a:spcBef>
            </a:pPr>
            <a:r>
              <a:rPr sz="1200" spc="90" dirty="0">
                <a:latin typeface="Calibri"/>
                <a:cs typeface="Calibri"/>
              </a:rPr>
              <a:t>Profilo </a:t>
            </a:r>
            <a:r>
              <a:rPr sz="1200" spc="50" dirty="0">
                <a:latin typeface="Calibri"/>
                <a:cs typeface="Calibri"/>
              </a:rPr>
              <a:t>del </a:t>
            </a:r>
            <a:r>
              <a:rPr sz="1200" spc="85" dirty="0">
                <a:latin typeface="Calibri"/>
                <a:cs typeface="Calibri"/>
              </a:rPr>
              <a:t>Dipartimento </a:t>
            </a:r>
            <a:r>
              <a:rPr sz="1200" spc="-55" dirty="0">
                <a:latin typeface="Book Antiqua"/>
                <a:cs typeface="Book Antiqua"/>
              </a:rPr>
              <a:t>...................................................</a:t>
            </a:r>
            <a:r>
              <a:rPr sz="1200" spc="95" dirty="0">
                <a:latin typeface="Book Antiqua"/>
                <a:cs typeface="Book Antiqua"/>
              </a:rPr>
              <a:t> </a:t>
            </a:r>
            <a:r>
              <a:rPr sz="1200" spc="5" dirty="0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19700"/>
              </a:lnSpc>
            </a:pPr>
            <a:r>
              <a:rPr sz="1200" spc="80" dirty="0">
                <a:latin typeface="Calibri"/>
                <a:cs typeface="Calibri"/>
              </a:rPr>
              <a:t>Organi, </a:t>
            </a:r>
            <a:r>
              <a:rPr sz="1200" spc="95" dirty="0">
                <a:latin typeface="Calibri"/>
                <a:cs typeface="Calibri"/>
              </a:rPr>
              <a:t>Commisioni </a:t>
            </a:r>
            <a:r>
              <a:rPr sz="1200" spc="15" dirty="0">
                <a:latin typeface="Calibri"/>
                <a:cs typeface="Calibri"/>
              </a:rPr>
              <a:t>e </a:t>
            </a:r>
            <a:r>
              <a:rPr sz="1200" spc="45" dirty="0">
                <a:latin typeface="Calibri"/>
                <a:cs typeface="Calibri"/>
              </a:rPr>
              <a:t>“Progetti” </a:t>
            </a:r>
            <a:r>
              <a:rPr sz="1200" spc="155" dirty="0">
                <a:latin typeface="Calibri"/>
                <a:cs typeface="Calibri"/>
              </a:rPr>
              <a:t>DIEC </a:t>
            </a:r>
            <a:r>
              <a:rPr sz="1200" spc="-55" dirty="0">
                <a:latin typeface="Book Antiqua"/>
                <a:cs typeface="Book Antiqua"/>
              </a:rPr>
              <a:t>......................</a:t>
            </a:r>
            <a:r>
              <a:rPr sz="1200" spc="-185" dirty="0">
                <a:latin typeface="Book Antiqua"/>
                <a:cs typeface="Book Antiqua"/>
              </a:rPr>
              <a:t> </a:t>
            </a:r>
            <a:r>
              <a:rPr sz="1200" spc="25" dirty="0">
                <a:latin typeface="Calibri"/>
                <a:cs typeface="Calibri"/>
              </a:rPr>
              <a:t>6  </a:t>
            </a:r>
            <a:r>
              <a:rPr sz="1200" spc="80" dirty="0">
                <a:latin typeface="Calibri"/>
                <a:cs typeface="Calibri"/>
              </a:rPr>
              <a:t>Obiettivi </a:t>
            </a:r>
            <a:r>
              <a:rPr sz="1200" spc="85" dirty="0">
                <a:latin typeface="Calibri"/>
                <a:cs typeface="Calibri"/>
              </a:rPr>
              <a:t>di </a:t>
            </a:r>
            <a:r>
              <a:rPr sz="1200" spc="80" dirty="0">
                <a:latin typeface="Calibri"/>
                <a:cs typeface="Calibri"/>
              </a:rPr>
              <a:t>mandato </a:t>
            </a:r>
            <a:r>
              <a:rPr sz="1200" spc="-55" dirty="0">
                <a:latin typeface="Book Antiqua"/>
                <a:cs typeface="Book Antiqua"/>
              </a:rPr>
              <a:t>..........................................................</a:t>
            </a:r>
            <a:r>
              <a:rPr sz="1200" spc="15" dirty="0">
                <a:latin typeface="Book Antiqua"/>
                <a:cs typeface="Book Antiqua"/>
              </a:rPr>
              <a:t> </a:t>
            </a:r>
            <a:r>
              <a:rPr sz="1200" spc="-80" dirty="0"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25720" y="4940936"/>
            <a:ext cx="10636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95" dirty="0">
                <a:latin typeface="Calibri"/>
                <a:cs typeface="Calibri"/>
              </a:rPr>
              <a:t>Cosa</a:t>
            </a:r>
            <a:r>
              <a:rPr sz="1200" b="1" spc="-90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facciamo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67168" y="4904970"/>
            <a:ext cx="3550920" cy="901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sz="1200" spc="95" dirty="0">
                <a:latin typeface="Calibri"/>
                <a:cs typeface="Calibri"/>
              </a:rPr>
              <a:t>Attività </a:t>
            </a:r>
            <a:r>
              <a:rPr sz="1200" spc="85" dirty="0">
                <a:latin typeface="Calibri"/>
                <a:cs typeface="Calibri"/>
              </a:rPr>
              <a:t>di </a:t>
            </a:r>
            <a:r>
              <a:rPr sz="1200" spc="65" dirty="0">
                <a:latin typeface="Calibri"/>
                <a:cs typeface="Calibri"/>
              </a:rPr>
              <a:t>orientamento </a:t>
            </a:r>
            <a:r>
              <a:rPr sz="1200" spc="-55" dirty="0">
                <a:latin typeface="Book Antiqua"/>
                <a:cs typeface="Book Antiqua"/>
              </a:rPr>
              <a:t>.................................................. </a:t>
            </a:r>
            <a:r>
              <a:rPr sz="1200" spc="-140" dirty="0">
                <a:latin typeface="Calibri"/>
                <a:cs typeface="Calibri"/>
              </a:rPr>
              <a:t>17  </a:t>
            </a:r>
            <a:r>
              <a:rPr sz="1200" spc="85" dirty="0">
                <a:latin typeface="Calibri"/>
                <a:cs typeface="Calibri"/>
              </a:rPr>
              <a:t>Didattica </a:t>
            </a:r>
            <a:r>
              <a:rPr sz="1200" spc="-55" dirty="0">
                <a:latin typeface="Book Antiqua"/>
                <a:cs typeface="Book Antiqua"/>
              </a:rPr>
              <a:t>.....................................................................................</a:t>
            </a:r>
            <a:r>
              <a:rPr sz="1200" spc="-40" dirty="0">
                <a:latin typeface="Book Antiqua"/>
                <a:cs typeface="Book Antiqua"/>
              </a:rPr>
              <a:t> </a:t>
            </a:r>
            <a:r>
              <a:rPr sz="1200" spc="-85" dirty="0"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  <a:p>
            <a:pPr marL="12700">
              <a:spcBef>
                <a:spcPts val="280"/>
              </a:spcBef>
            </a:pPr>
            <a:r>
              <a:rPr sz="1200" spc="80" dirty="0">
                <a:latin typeface="Calibri"/>
                <a:cs typeface="Calibri"/>
              </a:rPr>
              <a:t>Ricerca </a:t>
            </a:r>
            <a:r>
              <a:rPr sz="1200" spc="-55" dirty="0">
                <a:latin typeface="Book Antiqua"/>
                <a:cs typeface="Book Antiqua"/>
              </a:rPr>
              <a:t>.........................................................................................</a:t>
            </a:r>
            <a:r>
              <a:rPr sz="1200" spc="-10" dirty="0">
                <a:latin typeface="Book Antiqua"/>
                <a:cs typeface="Book Antiqua"/>
              </a:rPr>
              <a:t> </a:t>
            </a:r>
            <a:r>
              <a:rPr sz="1200" spc="-75" dirty="0">
                <a:latin typeface="Calibri"/>
                <a:cs typeface="Calibri"/>
              </a:rPr>
              <a:t>41</a:t>
            </a:r>
            <a:endParaRPr sz="1200">
              <a:latin typeface="Calibri"/>
              <a:cs typeface="Calibri"/>
            </a:endParaRPr>
          </a:p>
          <a:p>
            <a:pPr marL="12700">
              <a:spcBef>
                <a:spcPts val="285"/>
              </a:spcBef>
            </a:pPr>
            <a:r>
              <a:rPr sz="1200" spc="80" dirty="0">
                <a:latin typeface="Calibri"/>
                <a:cs typeface="Calibri"/>
              </a:rPr>
              <a:t>Terza </a:t>
            </a:r>
            <a:r>
              <a:rPr sz="1200" spc="70" dirty="0">
                <a:latin typeface="Calibri"/>
                <a:cs typeface="Calibri"/>
              </a:rPr>
              <a:t>Missione </a:t>
            </a:r>
            <a:r>
              <a:rPr sz="1200" spc="-55" dirty="0">
                <a:latin typeface="Book Antiqua"/>
                <a:cs typeface="Book Antiqua"/>
              </a:rPr>
              <a:t>.......................................................................</a:t>
            </a:r>
            <a:r>
              <a:rPr sz="1200" spc="-15" dirty="0">
                <a:latin typeface="Book Antiqua"/>
                <a:cs typeface="Book Antiqua"/>
              </a:rPr>
              <a:t> </a:t>
            </a:r>
            <a:r>
              <a:rPr sz="1200" dirty="0">
                <a:latin typeface="Calibri"/>
                <a:cs typeface="Calibri"/>
              </a:rPr>
              <a:t>49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38416" y="3709328"/>
            <a:ext cx="5400040" cy="108585"/>
          </a:xfrm>
          <a:custGeom>
            <a:avLst/>
            <a:gdLst/>
            <a:ahLst/>
            <a:cxnLst/>
            <a:rect l="l" t="t" r="r" b="b"/>
            <a:pathLst>
              <a:path w="5400040" h="108585">
                <a:moveTo>
                  <a:pt x="5400001" y="0"/>
                </a:moveTo>
                <a:lnTo>
                  <a:pt x="0" y="0"/>
                </a:lnTo>
                <a:lnTo>
                  <a:pt x="0" y="108000"/>
                </a:lnTo>
                <a:lnTo>
                  <a:pt x="5400001" y="108000"/>
                </a:lnTo>
                <a:lnTo>
                  <a:pt x="5400001" y="0"/>
                </a:lnTo>
                <a:close/>
              </a:path>
            </a:pathLst>
          </a:custGeom>
          <a:solidFill>
            <a:srgbClr val="FBC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38416" y="4699331"/>
            <a:ext cx="5400040" cy="108585"/>
          </a:xfrm>
          <a:custGeom>
            <a:avLst/>
            <a:gdLst/>
            <a:ahLst/>
            <a:cxnLst/>
            <a:rect l="l" t="t" r="r" b="b"/>
            <a:pathLst>
              <a:path w="5400040" h="108585">
                <a:moveTo>
                  <a:pt x="5400001" y="0"/>
                </a:moveTo>
                <a:lnTo>
                  <a:pt x="0" y="0"/>
                </a:lnTo>
                <a:lnTo>
                  <a:pt x="0" y="108000"/>
                </a:lnTo>
                <a:lnTo>
                  <a:pt x="5400001" y="108000"/>
                </a:lnTo>
                <a:lnTo>
                  <a:pt x="5400001" y="0"/>
                </a:lnTo>
                <a:close/>
              </a:path>
            </a:pathLst>
          </a:custGeom>
          <a:solidFill>
            <a:srgbClr val="FBC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38416" y="5986323"/>
            <a:ext cx="5400040" cy="108585"/>
          </a:xfrm>
          <a:custGeom>
            <a:avLst/>
            <a:gdLst/>
            <a:ahLst/>
            <a:cxnLst/>
            <a:rect l="l" t="t" r="r" b="b"/>
            <a:pathLst>
              <a:path w="5400040" h="108585">
                <a:moveTo>
                  <a:pt x="5400001" y="0"/>
                </a:moveTo>
                <a:lnTo>
                  <a:pt x="0" y="0"/>
                </a:lnTo>
                <a:lnTo>
                  <a:pt x="0" y="108000"/>
                </a:lnTo>
                <a:lnTo>
                  <a:pt x="5400001" y="108000"/>
                </a:lnTo>
                <a:lnTo>
                  <a:pt x="5400001" y="0"/>
                </a:lnTo>
                <a:close/>
              </a:path>
            </a:pathLst>
          </a:custGeom>
          <a:solidFill>
            <a:srgbClr val="FBC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67719" y="8821103"/>
            <a:ext cx="257810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" spc="55" dirty="0">
                <a:latin typeface="Calibri"/>
                <a:cs typeface="Calibri"/>
              </a:rPr>
              <a:t>Grafica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25" dirty="0">
                <a:latin typeface="Calibri"/>
                <a:cs typeface="Calibri"/>
              </a:rPr>
              <a:t>ed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impaginazione: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Ufficio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grafica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di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40" dirty="0">
                <a:latin typeface="Calibri"/>
                <a:cs typeface="Calibri"/>
              </a:rPr>
              <a:t>Ateneo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40" dirty="0">
                <a:latin typeface="Calibri"/>
                <a:cs typeface="Calibri"/>
              </a:rPr>
              <a:t>(grafica@unige.it)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9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19" y="1541702"/>
            <a:ext cx="24752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-15" dirty="0">
                <a:solidFill>
                  <a:srgbClr val="3D3C3D"/>
                </a:solidFill>
                <a:latin typeface="Book Antiqua"/>
                <a:cs typeface="Book Antiqua"/>
              </a:rPr>
              <a:t>Chi</a:t>
            </a:r>
            <a:r>
              <a:rPr sz="800" b="1" spc="-3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b="1" spc="10" dirty="0">
                <a:solidFill>
                  <a:srgbClr val="3D3C3D"/>
                </a:solidFill>
                <a:latin typeface="Book Antiqua"/>
                <a:cs typeface="Book Antiqua"/>
              </a:rPr>
              <a:t>siamo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244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41684" y="8962411"/>
            <a:ext cx="11874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5" dirty="0">
                <a:latin typeface="Georgia"/>
                <a:cs typeface="Georgia"/>
              </a:rPr>
              <a:t>10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5718" y="2479299"/>
            <a:ext cx="2677795" cy="4667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>
              <a:spcBef>
                <a:spcPts val="100"/>
              </a:spcBef>
            </a:pPr>
            <a:r>
              <a:rPr sz="900" b="1" spc="70" dirty="0">
                <a:latin typeface="Calibri"/>
                <a:cs typeface="Calibri"/>
              </a:rPr>
              <a:t>Progetto </a:t>
            </a:r>
            <a:r>
              <a:rPr sz="900" b="1" spc="65" dirty="0">
                <a:latin typeface="Calibri"/>
                <a:cs typeface="Calibri"/>
              </a:rPr>
              <a:t>creazione</a:t>
            </a:r>
            <a:r>
              <a:rPr sz="900" b="1" spc="-125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d’impresa</a:t>
            </a:r>
            <a:endParaRPr sz="900">
              <a:latin typeface="Calibri"/>
              <a:cs typeface="Calibri"/>
            </a:endParaRPr>
          </a:p>
          <a:p>
            <a:pPr marL="138430" indent="-126364">
              <a:spcBef>
                <a:spcPts val="20"/>
              </a:spcBef>
              <a:buChar char="–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Nicoletta</a:t>
            </a:r>
            <a:r>
              <a:rPr sz="1000" spc="-12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Buratti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25" dirty="0">
                <a:latin typeface="Garamond"/>
                <a:cs typeface="Garamond"/>
              </a:rPr>
              <a:t>tfrancesca</a:t>
            </a:r>
            <a:r>
              <a:rPr sz="1000" spc="-11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Querci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Giovanni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Satta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5"/>
              </a:spcBef>
              <a:buFont typeface="Garamond"/>
              <a:buChar char="–"/>
            </a:pPr>
            <a:endParaRPr sz="1150">
              <a:latin typeface="Garamond"/>
              <a:cs typeface="Garamond"/>
            </a:endParaRPr>
          </a:p>
          <a:p>
            <a:pPr marL="138430"/>
            <a:r>
              <a:rPr sz="900" b="1" spc="70" dirty="0">
                <a:latin typeface="Calibri"/>
                <a:cs typeface="Calibri"/>
              </a:rPr>
              <a:t>Progetto didattica</a:t>
            </a:r>
            <a:r>
              <a:rPr sz="900" b="1" spc="-125" dirty="0">
                <a:latin typeface="Calibri"/>
                <a:cs typeface="Calibri"/>
              </a:rPr>
              <a:t> </a:t>
            </a:r>
            <a:r>
              <a:rPr sz="900" b="1" spc="80" dirty="0">
                <a:latin typeface="Calibri"/>
                <a:cs typeface="Calibri"/>
              </a:rPr>
              <a:t>innovativa</a:t>
            </a:r>
            <a:endParaRPr sz="900">
              <a:latin typeface="Calibri"/>
              <a:cs typeface="Calibri"/>
            </a:endParaRPr>
          </a:p>
          <a:p>
            <a:pPr marL="138430" indent="-126364">
              <a:spcBef>
                <a:spcPts val="20"/>
              </a:spcBef>
              <a:buChar char="–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Silvia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Bruzzi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Angelo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Gasparre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5"/>
              </a:spcBef>
              <a:buFont typeface="Garamond"/>
              <a:buChar char="–"/>
            </a:pPr>
            <a:endParaRPr sz="1150">
              <a:latin typeface="Garamond"/>
              <a:cs typeface="Garamond"/>
            </a:endParaRPr>
          </a:p>
          <a:p>
            <a:pPr marL="138430"/>
            <a:r>
              <a:rPr sz="900" b="1" spc="70" dirty="0">
                <a:latin typeface="Calibri"/>
                <a:cs typeface="Calibri"/>
              </a:rPr>
              <a:t>Progetto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e-learning</a:t>
            </a:r>
            <a:endParaRPr sz="900">
              <a:latin typeface="Calibri"/>
              <a:cs typeface="Calibri"/>
            </a:endParaRPr>
          </a:p>
          <a:p>
            <a:pPr marL="138430" indent="-126364">
              <a:spcBef>
                <a:spcPts val="20"/>
              </a:spcBef>
              <a:buChar char="–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Giulia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Leoni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Elisa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Roncagliolo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5"/>
              </a:spcBef>
              <a:buFont typeface="Garamond"/>
              <a:buChar char="–"/>
            </a:pPr>
            <a:endParaRPr sz="1150">
              <a:latin typeface="Garamond"/>
              <a:cs typeface="Garamond"/>
            </a:endParaRPr>
          </a:p>
          <a:p>
            <a:pPr marL="138430"/>
            <a:r>
              <a:rPr sz="900" b="1" spc="70" dirty="0">
                <a:latin typeface="Calibri"/>
                <a:cs typeface="Calibri"/>
              </a:rPr>
              <a:t>Progetto </a:t>
            </a:r>
            <a:r>
              <a:rPr sz="900" b="1" spc="75" dirty="0">
                <a:latin typeface="Calibri"/>
                <a:cs typeface="Calibri"/>
              </a:rPr>
              <a:t>internazionalizzazione</a:t>
            </a:r>
            <a:r>
              <a:rPr sz="900" b="1" spc="-130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didattica</a:t>
            </a:r>
            <a:endParaRPr sz="900">
              <a:latin typeface="Calibri"/>
              <a:cs typeface="Calibri"/>
            </a:endParaRPr>
          </a:p>
          <a:p>
            <a:pPr marL="138430" indent="-126364">
              <a:spcBef>
                <a:spcPts val="20"/>
              </a:spcBef>
              <a:buChar char="–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Riccardo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Spinelli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10"/>
              </a:spcBef>
              <a:buFont typeface="Garamond"/>
              <a:buChar char="–"/>
            </a:pPr>
            <a:endParaRPr sz="1150">
              <a:latin typeface="Garamond"/>
              <a:cs typeface="Garamond"/>
            </a:endParaRPr>
          </a:p>
          <a:p>
            <a:pPr marL="138430"/>
            <a:r>
              <a:rPr sz="900" b="1" spc="70" dirty="0">
                <a:latin typeface="Calibri"/>
                <a:cs typeface="Calibri"/>
              </a:rPr>
              <a:t>Progetto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monitoraggio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studenti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15" dirty="0">
                <a:latin typeface="Calibri"/>
                <a:cs typeface="Calibri"/>
              </a:rPr>
              <a:t>e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laureati</a:t>
            </a:r>
            <a:endParaRPr sz="900">
              <a:latin typeface="Calibri"/>
              <a:cs typeface="Calibri"/>
            </a:endParaRPr>
          </a:p>
          <a:p>
            <a:pPr marL="138430" indent="-126364">
              <a:spcBef>
                <a:spcPts val="20"/>
              </a:spcBef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Luca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Persico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5"/>
              </a:spcBef>
              <a:buFont typeface="Garamond"/>
              <a:buChar char="–"/>
            </a:pPr>
            <a:endParaRPr sz="1150">
              <a:latin typeface="Garamond"/>
              <a:cs typeface="Garamond"/>
            </a:endParaRPr>
          </a:p>
          <a:p>
            <a:pPr marL="138430"/>
            <a:r>
              <a:rPr sz="900" b="1" spc="70" dirty="0">
                <a:latin typeface="Calibri"/>
                <a:cs typeface="Calibri"/>
              </a:rPr>
              <a:t>Progetto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piano</a:t>
            </a:r>
            <a:r>
              <a:rPr sz="900" b="1" spc="-35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orientamento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15" dirty="0">
                <a:latin typeface="Calibri"/>
                <a:cs typeface="Calibri"/>
              </a:rPr>
              <a:t>e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tutorato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90" dirty="0">
                <a:latin typeface="Calibri"/>
                <a:cs typeface="Calibri"/>
              </a:rPr>
              <a:t>(POT)</a:t>
            </a:r>
            <a:endParaRPr sz="900">
              <a:latin typeface="Calibri"/>
              <a:cs typeface="Calibri"/>
            </a:endParaRPr>
          </a:p>
          <a:p>
            <a:pPr marL="138430" indent="-126364">
              <a:spcBef>
                <a:spcPts val="20"/>
              </a:spcBef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Paola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Ramassa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5"/>
              </a:spcBef>
              <a:buFont typeface="Garamond"/>
              <a:buChar char="–"/>
            </a:pPr>
            <a:endParaRPr sz="1150">
              <a:latin typeface="Garamond"/>
              <a:cs typeface="Garamond"/>
            </a:endParaRPr>
          </a:p>
          <a:p>
            <a:pPr marL="138430"/>
            <a:r>
              <a:rPr sz="900" b="1" spc="70" dirty="0">
                <a:latin typeface="Calibri"/>
                <a:cs typeface="Calibri"/>
              </a:rPr>
              <a:t>Progetto</a:t>
            </a:r>
            <a:r>
              <a:rPr sz="900" b="1" spc="-95" dirty="0">
                <a:latin typeface="Calibri"/>
                <a:cs typeface="Calibri"/>
              </a:rPr>
              <a:t> </a:t>
            </a:r>
            <a:r>
              <a:rPr sz="900" b="1" spc="75" dirty="0">
                <a:latin typeface="Calibri"/>
                <a:cs typeface="Calibri"/>
              </a:rPr>
              <a:t>ricerca</a:t>
            </a:r>
            <a:endParaRPr sz="900">
              <a:latin typeface="Calibri"/>
              <a:cs typeface="Calibri"/>
            </a:endParaRPr>
          </a:p>
          <a:p>
            <a:pPr marL="138430" indent="-126364">
              <a:spcBef>
                <a:spcPts val="20"/>
              </a:spcBef>
              <a:buChar char="–"/>
              <a:tabLst>
                <a:tab pos="139065" algn="l"/>
              </a:tabLst>
            </a:pPr>
            <a:r>
              <a:rPr sz="1000" spc="10" dirty="0">
                <a:latin typeface="Garamond"/>
                <a:cs typeface="Garamond"/>
              </a:rPr>
              <a:t>Claudio</a:t>
            </a:r>
            <a:r>
              <a:rPr sz="1000" spc="-12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tferrari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5"/>
              </a:spcBef>
              <a:buFont typeface="Garamond"/>
              <a:buChar char="–"/>
            </a:pPr>
            <a:endParaRPr sz="1150">
              <a:latin typeface="Garamond"/>
              <a:cs typeface="Garamond"/>
            </a:endParaRPr>
          </a:p>
          <a:p>
            <a:pPr marL="138430"/>
            <a:r>
              <a:rPr sz="900" b="1" spc="70" dirty="0">
                <a:latin typeface="Calibri"/>
                <a:cs typeface="Calibri"/>
              </a:rPr>
              <a:t>Progetto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tavolo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tecnico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dottorato</a:t>
            </a:r>
            <a:endParaRPr sz="900">
              <a:latin typeface="Calibri"/>
              <a:cs typeface="Calibri"/>
            </a:endParaRPr>
          </a:p>
          <a:p>
            <a:pPr marL="138430" indent="-126364">
              <a:spcBef>
                <a:spcPts val="20"/>
              </a:spcBef>
              <a:buChar char="–"/>
              <a:tabLst>
                <a:tab pos="139065" algn="l"/>
              </a:tabLst>
            </a:pPr>
            <a:r>
              <a:rPr sz="1000" spc="10" dirty="0">
                <a:latin typeface="Garamond"/>
                <a:cs typeface="Garamond"/>
              </a:rPr>
              <a:t>Anna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Bottasso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10" dirty="0">
                <a:latin typeface="Garamond"/>
                <a:cs typeface="Garamond"/>
              </a:rPr>
              <a:t>Claudio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tferrari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Paola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Ramassa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Terry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Torre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5698" y="4426619"/>
            <a:ext cx="2215991" cy="4496435"/>
          </a:xfrm>
          <a:prstGeom prst="rect">
            <a:avLst/>
          </a:prstGeom>
        </p:spPr>
        <p:txBody>
          <a:bodyPr vert="vert270" wrap="square" lIns="0" tIns="25400" rIns="0" bIns="0" rtlCol="0">
            <a:spAutoFit/>
          </a:bodyPr>
          <a:lstStyle/>
          <a:p>
            <a:pPr marL="12700">
              <a:spcBef>
                <a:spcPts val="200"/>
              </a:spcBef>
            </a:pPr>
            <a:r>
              <a:rPr sz="7200" b="1" spc="225" dirty="0">
                <a:solidFill>
                  <a:srgbClr val="FBC700"/>
                </a:solidFill>
                <a:latin typeface="Tahoma"/>
                <a:cs typeface="Tahoma"/>
              </a:rPr>
              <a:t>chi</a:t>
            </a:r>
            <a:r>
              <a:rPr sz="7200" b="1" spc="-145" dirty="0">
                <a:solidFill>
                  <a:srgbClr val="FBC700"/>
                </a:solidFill>
                <a:latin typeface="Tahoma"/>
                <a:cs typeface="Tahoma"/>
              </a:rPr>
              <a:t> </a:t>
            </a:r>
            <a:r>
              <a:rPr sz="7200" b="1" spc="75" dirty="0">
                <a:solidFill>
                  <a:srgbClr val="FBC700"/>
                </a:solidFill>
                <a:latin typeface="Tahoma"/>
                <a:cs typeface="Tahoma"/>
              </a:rPr>
              <a:t>siamo</a:t>
            </a:r>
            <a:endParaRPr sz="72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4519" y="1541702"/>
            <a:ext cx="24752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-15" dirty="0">
                <a:solidFill>
                  <a:srgbClr val="3D3C3D"/>
                </a:solidFill>
                <a:latin typeface="Book Antiqua"/>
                <a:cs typeface="Book Antiqua"/>
              </a:rPr>
              <a:t>Chi</a:t>
            </a:r>
            <a:r>
              <a:rPr sz="800" b="1" spc="-3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b="1" spc="10" dirty="0">
                <a:solidFill>
                  <a:srgbClr val="3D3C3D"/>
                </a:solidFill>
                <a:latin typeface="Book Antiqua"/>
                <a:cs typeface="Book Antiqua"/>
              </a:rPr>
              <a:t>siamo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1593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0894" y="8962411"/>
            <a:ext cx="971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65" dirty="0">
                <a:latin typeface="Georgia"/>
                <a:cs typeface="Georgia"/>
              </a:rPr>
              <a:t>11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66419" y="3108007"/>
            <a:ext cx="5556250" cy="0"/>
          </a:xfrm>
          <a:custGeom>
            <a:avLst/>
            <a:gdLst/>
            <a:ahLst/>
            <a:cxnLst/>
            <a:rect l="l" t="t" r="r" b="b"/>
            <a:pathLst>
              <a:path w="5556250">
                <a:moveTo>
                  <a:pt x="0" y="0"/>
                </a:moveTo>
                <a:lnTo>
                  <a:pt x="555599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66419" y="6890480"/>
            <a:ext cx="5556250" cy="0"/>
          </a:xfrm>
          <a:custGeom>
            <a:avLst/>
            <a:gdLst/>
            <a:ahLst/>
            <a:cxnLst/>
            <a:rect l="l" t="t" r="r" b="b"/>
            <a:pathLst>
              <a:path w="5556250">
                <a:moveTo>
                  <a:pt x="0" y="0"/>
                </a:moveTo>
                <a:lnTo>
                  <a:pt x="555599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638416" y="2520011"/>
          <a:ext cx="5400040" cy="4715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7997">
                <a:tc>
                  <a:txBody>
                    <a:bodyPr/>
                    <a:lstStyle/>
                    <a:p>
                      <a:pPr marL="184150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2400" b="1" spc="-160" dirty="0">
                          <a:solidFill>
                            <a:srgbClr val="706F6F"/>
                          </a:solidFill>
                          <a:latin typeface="Tahoma"/>
                          <a:cs typeface="Tahoma"/>
                        </a:rPr>
                        <a:t>I </a:t>
                      </a:r>
                      <a:r>
                        <a:rPr sz="2400" b="1" spc="75" dirty="0">
                          <a:solidFill>
                            <a:srgbClr val="706F6F"/>
                          </a:solidFill>
                          <a:latin typeface="Tahoma"/>
                          <a:cs typeface="Tahoma"/>
                        </a:rPr>
                        <a:t>numeri</a:t>
                      </a:r>
                      <a:r>
                        <a:rPr sz="2400" spc="7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* </a:t>
                      </a:r>
                      <a:r>
                        <a:rPr sz="2400" b="1" spc="50" dirty="0">
                          <a:solidFill>
                            <a:srgbClr val="706F6F"/>
                          </a:solidFill>
                          <a:latin typeface="Tahoma"/>
                          <a:cs typeface="Tahoma"/>
                        </a:rPr>
                        <a:t>del</a:t>
                      </a:r>
                      <a:r>
                        <a:rPr sz="2400" b="1" spc="75" dirty="0">
                          <a:solidFill>
                            <a:srgbClr val="706F6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55" dirty="0">
                          <a:solidFill>
                            <a:srgbClr val="706F6F"/>
                          </a:solidFill>
                          <a:latin typeface="Tahoma"/>
                          <a:cs typeface="Tahoma"/>
                        </a:rPr>
                        <a:t>DIEC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75260" marB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C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2472">
                <a:tc>
                  <a:txBody>
                    <a:bodyPr/>
                    <a:lstStyle/>
                    <a:p>
                      <a:pPr marR="59499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104" baseline="-5208" dirty="0">
                          <a:solidFill>
                            <a:srgbClr val="706F6F"/>
                          </a:solidFill>
                          <a:latin typeface="Calibri"/>
                          <a:cs typeface="Calibri"/>
                        </a:rPr>
                        <a:t>�.���</a:t>
                      </a:r>
                      <a:r>
                        <a:rPr sz="2400" b="1" spc="330" baseline="-5208" dirty="0">
                          <a:solidFill>
                            <a:srgbClr val="70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Studenti (a.a.</a:t>
                      </a:r>
                      <a:r>
                        <a:rPr sz="1200" b="1" spc="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 2018/2019)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  <a:p>
                      <a:pPr marR="60388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2400" b="1" spc="135" baseline="-5208" dirty="0">
                          <a:solidFill>
                            <a:srgbClr val="706F6F"/>
                          </a:solidFill>
                          <a:latin typeface="Calibri"/>
                          <a:cs typeface="Calibri"/>
                        </a:rPr>
                        <a:t>��  </a:t>
                      </a:r>
                      <a:r>
                        <a:rPr sz="1200" b="1" spc="1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Docenti </a:t>
                      </a:r>
                      <a:r>
                        <a:rPr sz="1200" b="1" spc="2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e</a:t>
                      </a:r>
                      <a:r>
                        <a:rPr sz="1200" b="1" spc="-4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200" b="1" spc="3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ricercatori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  <a:p>
                      <a:pPr marL="159321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2400" b="1" spc="300" baseline="-5208" dirty="0">
                          <a:solidFill>
                            <a:srgbClr val="706F6F"/>
                          </a:solidFill>
                          <a:latin typeface="Calibri"/>
                          <a:cs typeface="Calibri"/>
                        </a:rPr>
                        <a:t>� </a:t>
                      </a:r>
                      <a:r>
                        <a:rPr sz="1200" b="1" spc="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Assegnisti </a:t>
                      </a:r>
                      <a:r>
                        <a:rPr sz="1200" b="1" spc="-2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di </a:t>
                      </a:r>
                      <a:r>
                        <a:rPr sz="1200" b="1" spc="3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ricerca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  <a:p>
                      <a:pPr marL="149288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400" b="1" spc="120" baseline="-5208" dirty="0">
                          <a:solidFill>
                            <a:srgbClr val="706F6F"/>
                          </a:solidFill>
                          <a:latin typeface="Calibri"/>
                          <a:cs typeface="Calibri"/>
                        </a:rPr>
                        <a:t>�� </a:t>
                      </a:r>
                      <a:r>
                        <a:rPr sz="1200" b="1" spc="-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Tecnici </a:t>
                      </a:r>
                      <a:r>
                        <a:rPr sz="1200" b="1" spc="2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e</a:t>
                      </a:r>
                      <a:r>
                        <a:rPr sz="1200" b="1" spc="1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200" b="1" spc="2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amministrativi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  <a:p>
                      <a:pPr marL="1835150" marR="90170" indent="-365760">
                        <a:lnSpc>
                          <a:spcPct val="94700"/>
                        </a:lnSpc>
                        <a:spcBef>
                          <a:spcPts val="940"/>
                        </a:spcBef>
                      </a:pPr>
                      <a:r>
                        <a:rPr sz="2400" b="1" spc="382" baseline="-29513" dirty="0">
                          <a:solidFill>
                            <a:srgbClr val="706F6F"/>
                          </a:solidFill>
                          <a:latin typeface="Calibri"/>
                          <a:cs typeface="Calibri"/>
                        </a:rPr>
                        <a:t>�� </a:t>
                      </a:r>
                      <a:r>
                        <a:rPr sz="1200" b="1" spc="1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Studenti </a:t>
                      </a:r>
                      <a:r>
                        <a:rPr sz="1200" b="1" spc="2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e neolaurati </a:t>
                      </a:r>
                      <a:r>
                        <a:rPr sz="1200" b="1" spc="-1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in </a:t>
                      </a:r>
                      <a:r>
                        <a:rPr sz="1200" b="1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mobilità </a:t>
                      </a:r>
                      <a:r>
                        <a:rPr sz="1200" b="1" spc="-7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internazionale  </a:t>
                      </a:r>
                      <a:r>
                        <a:rPr sz="1200" b="1" spc="-2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- </a:t>
                      </a:r>
                      <a:r>
                        <a:rPr sz="1200" b="1" spc="1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outgoing </a:t>
                      </a:r>
                      <a:r>
                        <a:rPr sz="1200" b="1" spc="1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(a.a.</a:t>
                      </a:r>
                      <a:r>
                        <a:rPr sz="1200" b="1" spc="-10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200" b="1" spc="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2018/2019)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  <a:p>
                      <a:pPr marL="1835150" marR="235585" indent="-538480">
                        <a:lnSpc>
                          <a:spcPct val="94700"/>
                        </a:lnSpc>
                        <a:spcBef>
                          <a:spcPts val="869"/>
                        </a:spcBef>
                      </a:pPr>
                      <a:r>
                        <a:rPr sz="2400" b="1" spc="352" baseline="-29513" dirty="0">
                          <a:solidFill>
                            <a:srgbClr val="706F6F"/>
                          </a:solidFill>
                          <a:latin typeface="Calibri"/>
                          <a:cs typeface="Calibri"/>
                        </a:rPr>
                        <a:t>��% </a:t>
                      </a:r>
                      <a:r>
                        <a:rPr sz="1200" b="1" spc="3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Laureati </a:t>
                      </a:r>
                      <a:r>
                        <a:rPr sz="1200" b="1" spc="1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magistrali </a:t>
                      </a:r>
                      <a:r>
                        <a:rPr sz="1200" b="1" spc="3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che </a:t>
                      </a:r>
                      <a:r>
                        <a:rPr sz="1200" b="1" spc="4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trovano </a:t>
                      </a:r>
                      <a:r>
                        <a:rPr sz="1200" b="1" spc="1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lavoro </a:t>
                      </a:r>
                      <a:r>
                        <a:rPr sz="1200" b="1" spc="5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a</a:t>
                      </a:r>
                      <a:r>
                        <a:rPr sz="1200" b="1" spc="-1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200" b="1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3</a:t>
                      </a:r>
                      <a:r>
                        <a:rPr sz="1200" b="1" spc="-4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200" b="1" spc="-43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anni </a:t>
                      </a:r>
                      <a:r>
                        <a:rPr sz="1200" b="1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200" b="1" spc="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dalla </a:t>
                      </a:r>
                      <a:r>
                        <a:rPr sz="1200" b="1" spc="2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laurea </a:t>
                      </a:r>
                      <a:r>
                        <a:rPr sz="1200" b="1" spc="1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(a.a.</a:t>
                      </a:r>
                      <a:r>
                        <a:rPr sz="1200" b="1" spc="-16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200" b="1" spc="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2018/2019)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  <a:p>
                      <a:pPr marL="1256665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r>
                        <a:rPr sz="2400" b="1" spc="-30" baseline="-5208" dirty="0">
                          <a:solidFill>
                            <a:srgbClr val="706F6F"/>
                          </a:solidFill>
                          <a:latin typeface="Calibri"/>
                          <a:cs typeface="Calibri"/>
                        </a:rPr>
                        <a:t>�.��� </a:t>
                      </a:r>
                      <a:r>
                        <a:rPr sz="1200" b="1" spc="3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Laurati </a:t>
                      </a:r>
                      <a:r>
                        <a:rPr sz="1200" b="1" spc="-5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LT </a:t>
                      </a:r>
                      <a:r>
                        <a:rPr sz="1200" b="1" spc="2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e </a:t>
                      </a:r>
                      <a:r>
                        <a:rPr sz="1200" b="1" spc="-2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LM </a:t>
                      </a:r>
                      <a:r>
                        <a:rPr sz="1200" b="1" spc="1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(a.a. </a:t>
                      </a:r>
                      <a:r>
                        <a:rPr sz="1200" b="1" spc="-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2017/2018 </a:t>
                      </a:r>
                      <a:r>
                        <a:rPr sz="1200" b="1" spc="2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e</a:t>
                      </a:r>
                      <a:r>
                        <a:rPr sz="1200" b="1" spc="-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200" b="1" spc="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2018/2019)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  <a:p>
                      <a:pPr marL="140716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400" b="1" spc="-60" baseline="-5208" dirty="0">
                          <a:solidFill>
                            <a:srgbClr val="706F6F"/>
                          </a:solidFill>
                          <a:latin typeface="Calibri"/>
                          <a:cs typeface="Calibri"/>
                        </a:rPr>
                        <a:t>��� </a:t>
                      </a:r>
                      <a:r>
                        <a:rPr sz="1200" b="1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Pubblicazioni </a:t>
                      </a:r>
                      <a:r>
                        <a:rPr sz="1200" b="1" spc="2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scientifiche </a:t>
                      </a:r>
                      <a:r>
                        <a:rPr sz="1200" b="1" spc="-1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(2018 </a:t>
                      </a:r>
                      <a:r>
                        <a:rPr sz="1200" b="1" spc="2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e</a:t>
                      </a:r>
                      <a:r>
                        <a:rPr sz="1200" b="1" spc="-17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2019)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  <a:p>
                      <a:pPr marL="1835150" marR="351790" indent="-1010919">
                        <a:lnSpc>
                          <a:spcPct val="94700"/>
                        </a:lnSpc>
                        <a:spcBef>
                          <a:spcPts val="940"/>
                        </a:spcBef>
                      </a:pPr>
                      <a:r>
                        <a:rPr sz="2400" b="1" spc="120" baseline="-29513" dirty="0">
                          <a:solidFill>
                            <a:srgbClr val="706F6F"/>
                          </a:solidFill>
                          <a:latin typeface="Calibri"/>
                          <a:cs typeface="Calibri"/>
                        </a:rPr>
                        <a:t>€ </a:t>
                      </a:r>
                      <a:r>
                        <a:rPr sz="2400" b="1" spc="195" baseline="-29513" dirty="0">
                          <a:solidFill>
                            <a:srgbClr val="706F6F"/>
                          </a:solidFill>
                          <a:latin typeface="Calibri"/>
                          <a:cs typeface="Calibri"/>
                        </a:rPr>
                        <a:t>���.���</a:t>
                      </a:r>
                      <a:r>
                        <a:rPr sz="2400" b="1" spc="412" baseline="-29513" dirty="0">
                          <a:solidFill>
                            <a:srgbClr val="706F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Risorse </a:t>
                      </a:r>
                      <a:r>
                        <a:rPr sz="1200" b="1" spc="1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finanziarie </a:t>
                      </a:r>
                      <a:r>
                        <a:rPr sz="1200" b="1" spc="2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da </a:t>
                      </a:r>
                      <a:r>
                        <a:rPr sz="1200" b="1" spc="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imprese, </a:t>
                      </a:r>
                      <a:r>
                        <a:rPr sz="1200" b="1" spc="2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enti  </a:t>
                      </a:r>
                      <a:r>
                        <a:rPr sz="1200" b="1" spc="-49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di</a:t>
                      </a:r>
                      <a:r>
                        <a:rPr sz="1200" b="1" spc="-5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ricerca </a:t>
                      </a:r>
                      <a:r>
                        <a:rPr sz="1200" b="1" spc="2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e </a:t>
                      </a:r>
                      <a:r>
                        <a:rPr sz="1200" b="1" spc="3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attività</a:t>
                      </a:r>
                      <a:r>
                        <a:rPr sz="1200" b="1" spc="-114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200" b="1" spc="15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commerciali</a:t>
                      </a:r>
                      <a:endParaRPr sz="1200">
                        <a:latin typeface="Book Antiqua"/>
                        <a:cs typeface="Book Antiqua"/>
                      </a:endParaRPr>
                    </a:p>
                  </a:txBody>
                  <a:tcPr marL="0" marR="0" marT="3873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C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243"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b="1" spc="3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*</a:t>
                      </a:r>
                      <a:r>
                        <a:rPr sz="1100" b="1" spc="-12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706F6F"/>
                          </a:solidFill>
                          <a:latin typeface="Book Antiqua"/>
                          <a:cs typeface="Book Antiqua"/>
                        </a:rPr>
                        <a:t>31.10.2019</a:t>
                      </a:r>
                      <a:endParaRPr sz="1100">
                        <a:latin typeface="Book Antiqua"/>
                        <a:cs typeface="Book Antiqua"/>
                      </a:endParaRPr>
                    </a:p>
                  </a:txBody>
                  <a:tcPr marL="0" marR="0" marT="73660" marB="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BC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5480418" y="3468004"/>
            <a:ext cx="3462020" cy="0"/>
          </a:xfrm>
          <a:custGeom>
            <a:avLst/>
            <a:gdLst/>
            <a:ahLst/>
            <a:cxnLst/>
            <a:rect l="l" t="t" r="r" b="b"/>
            <a:pathLst>
              <a:path w="3462020">
                <a:moveTo>
                  <a:pt x="0" y="0"/>
                </a:moveTo>
                <a:lnTo>
                  <a:pt x="346199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0418" y="3839652"/>
            <a:ext cx="3462020" cy="0"/>
          </a:xfrm>
          <a:custGeom>
            <a:avLst/>
            <a:gdLst/>
            <a:ahLst/>
            <a:cxnLst/>
            <a:rect l="l" t="t" r="r" b="b"/>
            <a:pathLst>
              <a:path w="3462020">
                <a:moveTo>
                  <a:pt x="0" y="0"/>
                </a:moveTo>
                <a:lnTo>
                  <a:pt x="346199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0418" y="4220298"/>
            <a:ext cx="3462020" cy="0"/>
          </a:xfrm>
          <a:custGeom>
            <a:avLst/>
            <a:gdLst/>
            <a:ahLst/>
            <a:cxnLst/>
            <a:rect l="l" t="t" r="r" b="b"/>
            <a:pathLst>
              <a:path w="3462020">
                <a:moveTo>
                  <a:pt x="0" y="0"/>
                </a:moveTo>
                <a:lnTo>
                  <a:pt x="346199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80418" y="4580829"/>
            <a:ext cx="3462020" cy="0"/>
          </a:xfrm>
          <a:custGeom>
            <a:avLst/>
            <a:gdLst/>
            <a:ahLst/>
            <a:cxnLst/>
            <a:rect l="l" t="t" r="r" b="b"/>
            <a:pathLst>
              <a:path w="3462020">
                <a:moveTo>
                  <a:pt x="0" y="0"/>
                </a:moveTo>
                <a:lnTo>
                  <a:pt x="346199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80418" y="5120826"/>
            <a:ext cx="3462020" cy="0"/>
          </a:xfrm>
          <a:custGeom>
            <a:avLst/>
            <a:gdLst/>
            <a:ahLst/>
            <a:cxnLst/>
            <a:rect l="l" t="t" r="r" b="b"/>
            <a:pathLst>
              <a:path w="3462020">
                <a:moveTo>
                  <a:pt x="0" y="0"/>
                </a:moveTo>
                <a:lnTo>
                  <a:pt x="346199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80418" y="5616176"/>
            <a:ext cx="3462020" cy="0"/>
          </a:xfrm>
          <a:custGeom>
            <a:avLst/>
            <a:gdLst/>
            <a:ahLst/>
            <a:cxnLst/>
            <a:rect l="l" t="t" r="r" b="b"/>
            <a:pathLst>
              <a:path w="3462020">
                <a:moveTo>
                  <a:pt x="0" y="0"/>
                </a:moveTo>
                <a:lnTo>
                  <a:pt x="346199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80418" y="6005827"/>
            <a:ext cx="3462020" cy="0"/>
          </a:xfrm>
          <a:custGeom>
            <a:avLst/>
            <a:gdLst/>
            <a:ahLst/>
            <a:cxnLst/>
            <a:rect l="l" t="t" r="r" b="b"/>
            <a:pathLst>
              <a:path w="3462020">
                <a:moveTo>
                  <a:pt x="0" y="0"/>
                </a:moveTo>
                <a:lnTo>
                  <a:pt x="346199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80418" y="6351176"/>
            <a:ext cx="3462020" cy="0"/>
          </a:xfrm>
          <a:custGeom>
            <a:avLst/>
            <a:gdLst/>
            <a:ahLst/>
            <a:cxnLst/>
            <a:rect l="l" t="t" r="r" b="b"/>
            <a:pathLst>
              <a:path w="3462020">
                <a:moveTo>
                  <a:pt x="0" y="0"/>
                </a:moveTo>
                <a:lnTo>
                  <a:pt x="346199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2425" y="2520003"/>
            <a:ext cx="5399989" cy="638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4519" y="1541702"/>
            <a:ext cx="24752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-15" dirty="0">
                <a:solidFill>
                  <a:srgbClr val="3D3C3D"/>
                </a:solidFill>
                <a:latin typeface="Book Antiqua"/>
                <a:cs typeface="Book Antiqua"/>
              </a:rPr>
              <a:t>Chi</a:t>
            </a:r>
            <a:r>
              <a:rPr sz="800" b="1" spc="-3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b="1" spc="10" dirty="0">
                <a:solidFill>
                  <a:srgbClr val="3D3C3D"/>
                </a:solidFill>
                <a:latin typeface="Book Antiqua"/>
                <a:cs typeface="Book Antiqua"/>
              </a:rPr>
              <a:t>siamo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1593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41861" y="2195789"/>
            <a:ext cx="3869054" cy="700191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38430">
              <a:spcBef>
                <a:spcPts val="500"/>
              </a:spcBef>
            </a:pPr>
            <a:r>
              <a:rPr sz="1200" b="1" spc="85" dirty="0">
                <a:latin typeface="Calibri"/>
                <a:cs typeface="Calibri"/>
              </a:rPr>
              <a:t>Obiettivi </a:t>
            </a:r>
            <a:r>
              <a:rPr sz="1200" b="1" spc="90" dirty="0">
                <a:latin typeface="Calibri"/>
                <a:cs typeface="Calibri"/>
              </a:rPr>
              <a:t>di</a:t>
            </a:r>
            <a:r>
              <a:rPr sz="1200" b="1" spc="-150" dirty="0">
                <a:latin typeface="Calibri"/>
                <a:cs typeface="Calibri"/>
              </a:rPr>
              <a:t> </a:t>
            </a:r>
            <a:r>
              <a:rPr sz="1200" b="1" spc="75" dirty="0">
                <a:latin typeface="Calibri"/>
                <a:cs typeface="Calibri"/>
              </a:rPr>
              <a:t>mandato</a:t>
            </a:r>
            <a:endParaRPr sz="1200">
              <a:latin typeface="Calibri"/>
              <a:cs typeface="Calibri"/>
            </a:endParaRPr>
          </a:p>
          <a:p>
            <a:pPr marL="138430" marR="172085">
              <a:spcBef>
                <a:spcPts val="335"/>
              </a:spcBef>
            </a:pPr>
            <a:r>
              <a:rPr sz="1000" spc="5" dirty="0">
                <a:latin typeface="Garamond"/>
                <a:cs typeface="Garamond"/>
              </a:rPr>
              <a:t>Gli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obiettivi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posti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dal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Direttore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suo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insediamento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5" dirty="0">
                <a:latin typeface="Garamond"/>
                <a:cs typeface="Garamond"/>
              </a:rPr>
              <a:t>all’inizio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dell’a.a.  </a:t>
            </a:r>
            <a:r>
              <a:rPr sz="1000" spc="-20" dirty="0">
                <a:latin typeface="Garamond"/>
                <a:cs typeface="Garamond"/>
              </a:rPr>
              <a:t>2018/2019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10" dirty="0">
                <a:latin typeface="Garamond"/>
                <a:cs typeface="Garamond"/>
              </a:rPr>
              <a:t>concordati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20" dirty="0">
                <a:latin typeface="Garamond"/>
                <a:cs typeface="Garamond"/>
              </a:rPr>
              <a:t>i </a:t>
            </a:r>
            <a:r>
              <a:rPr sz="1000" spc="-5" dirty="0">
                <a:latin typeface="Garamond"/>
                <a:cs typeface="Garamond"/>
              </a:rPr>
              <a:t>colleghi </a:t>
            </a:r>
            <a:r>
              <a:rPr sz="1000" spc="-30" dirty="0">
                <a:latin typeface="Garamond"/>
                <a:cs typeface="Garamond"/>
              </a:rPr>
              <a:t>sono </a:t>
            </a:r>
            <a:r>
              <a:rPr sz="1000" spc="5" dirty="0">
                <a:latin typeface="Garamond"/>
                <a:cs typeface="Garamond"/>
              </a:rPr>
              <a:t>definiti </a:t>
            </a:r>
            <a:r>
              <a:rPr sz="1000" spc="-15" dirty="0">
                <a:latin typeface="Garamond"/>
                <a:cs typeface="Garamond"/>
              </a:rPr>
              <a:t>sia per </a:t>
            </a:r>
            <a:r>
              <a:rPr sz="1000" spc="25" dirty="0">
                <a:latin typeface="Garamond"/>
                <a:cs typeface="Garamond"/>
              </a:rPr>
              <a:t>tutti </a:t>
            </a:r>
            <a:r>
              <a:rPr sz="1000" spc="15" dirty="0">
                <a:latin typeface="Garamond"/>
                <a:cs typeface="Garamond"/>
              </a:rPr>
              <a:t>gli </a:t>
            </a:r>
            <a:r>
              <a:rPr sz="1000" spc="5" dirty="0">
                <a:latin typeface="Garamond"/>
                <a:cs typeface="Garamond"/>
              </a:rPr>
              <a:t>ambiti 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10" dirty="0">
                <a:latin typeface="Garamond"/>
                <a:cs typeface="Garamond"/>
              </a:rPr>
              <a:t>attività </a:t>
            </a:r>
            <a:r>
              <a:rPr sz="1000" spc="-5" dirty="0">
                <a:latin typeface="Garamond"/>
                <a:cs typeface="Garamond"/>
              </a:rPr>
              <a:t>del </a:t>
            </a:r>
            <a:r>
              <a:rPr sz="1000" dirty="0">
                <a:latin typeface="Garamond"/>
                <a:cs typeface="Garamond"/>
              </a:rPr>
              <a:t>Dipartimento </a:t>
            </a:r>
            <a:r>
              <a:rPr sz="1000" spc="5" dirty="0">
                <a:latin typeface="Garamond"/>
                <a:cs typeface="Garamond"/>
              </a:rPr>
              <a:t>(didattica, </a:t>
            </a:r>
            <a:r>
              <a:rPr sz="1000" spc="-10" dirty="0">
                <a:latin typeface="Garamond"/>
                <a:cs typeface="Garamond"/>
              </a:rPr>
              <a:t>ricerca, </a:t>
            </a:r>
            <a:r>
              <a:rPr sz="1000" spc="-5" dirty="0">
                <a:latin typeface="Garamond"/>
                <a:cs typeface="Garamond"/>
              </a:rPr>
              <a:t>terza </a:t>
            </a:r>
            <a:r>
              <a:rPr sz="1000" spc="-15" dirty="0">
                <a:latin typeface="Garamond"/>
                <a:cs typeface="Garamond"/>
              </a:rPr>
              <a:t>missione) sia </a:t>
            </a:r>
            <a:r>
              <a:rPr sz="1000" spc="-20" dirty="0">
                <a:latin typeface="Garamond"/>
                <a:cs typeface="Garamond"/>
              </a:rPr>
              <a:t>con  </a:t>
            </a:r>
            <a:r>
              <a:rPr sz="1000" spc="-5" dirty="0">
                <a:latin typeface="Garamond"/>
                <a:cs typeface="Garamond"/>
              </a:rPr>
              <a:t>riferimento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alle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risorse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tecniche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umane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all’ambiente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lavoro.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20"/>
              </a:spcBef>
            </a:pPr>
            <a:endParaRPr sz="1050">
              <a:latin typeface="Garamond"/>
              <a:cs typeface="Garamond"/>
            </a:endParaRPr>
          </a:p>
          <a:p>
            <a:pPr marL="138430" marR="288290" algn="just"/>
            <a:r>
              <a:rPr sz="1000" spc="-25" dirty="0">
                <a:latin typeface="Garamond"/>
                <a:cs typeface="Garamond"/>
              </a:rPr>
              <a:t>Per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didattica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sono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stati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posti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come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obiettivi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strategici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lancio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corsi 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lingua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lo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sviluppo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percorsi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studio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innovazione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nei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metodi  </a:t>
            </a:r>
            <a:r>
              <a:rPr sz="1000" spc="10" dirty="0">
                <a:latin typeface="Garamond"/>
                <a:cs typeface="Garamond"/>
              </a:rPr>
              <a:t>didattici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ed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hanno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originato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specifici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progetti.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20"/>
              </a:spcBef>
            </a:pPr>
            <a:endParaRPr sz="1050">
              <a:latin typeface="Garamond"/>
              <a:cs typeface="Garamond"/>
            </a:endParaRPr>
          </a:p>
          <a:p>
            <a:pPr marL="138430" marR="200660"/>
            <a:r>
              <a:rPr sz="1000" spc="10" dirty="0">
                <a:latin typeface="Garamond"/>
                <a:cs typeface="Garamond"/>
              </a:rPr>
              <a:t>Il </a:t>
            </a:r>
            <a:r>
              <a:rPr sz="1000" spc="-5" dirty="0">
                <a:latin typeface="Garamond"/>
                <a:cs typeface="Garamond"/>
              </a:rPr>
              <a:t>primo </a:t>
            </a:r>
            <a:r>
              <a:rPr sz="1000" spc="-10" dirty="0">
                <a:latin typeface="Garamond"/>
                <a:cs typeface="Garamond"/>
              </a:rPr>
              <a:t>progetto (coordinato </a:t>
            </a:r>
            <a:r>
              <a:rPr sz="1000" dirty="0">
                <a:latin typeface="Garamond"/>
                <a:cs typeface="Garamond"/>
              </a:rPr>
              <a:t>prima </a:t>
            </a:r>
            <a:r>
              <a:rPr sz="1000" spc="-5" dirty="0">
                <a:latin typeface="Garamond"/>
                <a:cs typeface="Garamond"/>
              </a:rPr>
              <a:t>da </a:t>
            </a:r>
            <a:r>
              <a:rPr sz="1000" spc="-15" dirty="0">
                <a:latin typeface="Garamond"/>
                <a:cs typeface="Garamond"/>
              </a:rPr>
              <a:t>Enrico Musso </a:t>
            </a:r>
            <a:r>
              <a:rPr sz="1000" spc="-25" dirty="0">
                <a:latin typeface="Garamond"/>
                <a:cs typeface="Garamond"/>
              </a:rPr>
              <a:t>e adesso </a:t>
            </a:r>
            <a:r>
              <a:rPr sz="1000" spc="-5" dirty="0">
                <a:latin typeface="Garamond"/>
                <a:cs typeface="Garamond"/>
              </a:rPr>
              <a:t>da Ric-  </a:t>
            </a:r>
            <a:r>
              <a:rPr sz="1000" spc="-15" dirty="0">
                <a:latin typeface="Garamond"/>
                <a:cs typeface="Garamond"/>
              </a:rPr>
              <a:t>cardo </a:t>
            </a:r>
            <a:r>
              <a:rPr sz="1000" spc="5" dirty="0">
                <a:latin typeface="Garamond"/>
                <a:cs typeface="Garamond"/>
              </a:rPr>
              <a:t>Spinelli) riguarda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spc="-10" dirty="0">
                <a:latin typeface="Garamond"/>
                <a:cs typeface="Garamond"/>
              </a:rPr>
              <a:t>potenziamento </a:t>
            </a:r>
            <a:r>
              <a:rPr sz="1000" spc="-5" dirty="0">
                <a:latin typeface="Garamond"/>
                <a:cs typeface="Garamond"/>
              </a:rPr>
              <a:t>dell’offerta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15" dirty="0">
                <a:latin typeface="Garamond"/>
                <a:cs typeface="Garamond"/>
              </a:rPr>
              <a:t>lingua </a:t>
            </a:r>
            <a:r>
              <a:rPr sz="1000" spc="-5" dirty="0">
                <a:latin typeface="Garamond"/>
                <a:cs typeface="Garamond"/>
              </a:rPr>
              <a:t>inglese,  </a:t>
            </a:r>
            <a:r>
              <a:rPr sz="1000" dirty="0">
                <a:latin typeface="Garamond"/>
                <a:cs typeface="Garamond"/>
              </a:rPr>
              <a:t>strumentale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un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incremento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dell’attrattività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verso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Erasmus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in-  ternazionali,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una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prima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fase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(2020-2021)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dove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prevede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varo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un  </a:t>
            </a:r>
            <a:r>
              <a:rPr sz="1000" spc="-10" dirty="0">
                <a:latin typeface="Garamond"/>
                <a:cs typeface="Garamond"/>
              </a:rPr>
              <a:t>package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dirty="0">
                <a:latin typeface="Garamond"/>
                <a:cs typeface="Garamond"/>
              </a:rPr>
              <a:t>insegnamenti </a:t>
            </a:r>
            <a:r>
              <a:rPr sz="1000" spc="-5" dirty="0">
                <a:latin typeface="Garamond"/>
                <a:cs typeface="Garamond"/>
              </a:rPr>
              <a:t>delle lauree </a:t>
            </a:r>
            <a:r>
              <a:rPr sz="1000" spc="15" dirty="0">
                <a:latin typeface="Garamond"/>
                <a:cs typeface="Garamond"/>
              </a:rPr>
              <a:t>triennali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15" dirty="0">
                <a:latin typeface="Garamond"/>
                <a:cs typeface="Garamond"/>
              </a:rPr>
              <a:t>lingua </a:t>
            </a:r>
            <a:r>
              <a:rPr sz="1000" spc="-20" dirty="0">
                <a:latin typeface="Garamond"/>
                <a:cs typeface="Garamond"/>
              </a:rPr>
              <a:t>che </a:t>
            </a:r>
            <a:r>
              <a:rPr sz="1000" spc="-15" dirty="0">
                <a:latin typeface="Garamond"/>
                <a:cs typeface="Garamond"/>
              </a:rPr>
              <a:t>coinvolgano  </a:t>
            </a:r>
            <a:r>
              <a:rPr sz="1000" spc="15" dirty="0">
                <a:latin typeface="Garamond"/>
                <a:cs typeface="Garamond"/>
              </a:rPr>
              <a:t>tutte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aree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disciplinari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DIEC.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In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seguito,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funzione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della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risposta  studentesca, </a:t>
            </a:r>
            <a:r>
              <a:rPr sz="1000" spc="-15" dirty="0">
                <a:latin typeface="Garamond"/>
                <a:cs typeface="Garamond"/>
              </a:rPr>
              <a:t>si </a:t>
            </a:r>
            <a:r>
              <a:rPr sz="1000" spc="-10" dirty="0">
                <a:latin typeface="Garamond"/>
                <a:cs typeface="Garamond"/>
              </a:rPr>
              <a:t>valuterà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spc="-5" dirty="0">
                <a:latin typeface="Garamond"/>
                <a:cs typeface="Garamond"/>
              </a:rPr>
              <a:t>lancio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15" dirty="0">
                <a:latin typeface="Garamond"/>
                <a:cs typeface="Garamond"/>
              </a:rPr>
              <a:t>un </a:t>
            </a:r>
            <a:r>
              <a:rPr sz="1000" spc="-5" dirty="0">
                <a:latin typeface="Garamond"/>
                <a:cs typeface="Garamond"/>
              </a:rPr>
              <a:t>intero Corso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laurea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10" dirty="0">
                <a:latin typeface="Garamond"/>
                <a:cs typeface="Garamond"/>
              </a:rPr>
              <a:t>lingua. Il  </a:t>
            </a:r>
            <a:r>
              <a:rPr sz="1000" spc="-10" dirty="0">
                <a:latin typeface="Garamond"/>
                <a:cs typeface="Garamond"/>
              </a:rPr>
              <a:t>consolidamento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10" dirty="0">
                <a:latin typeface="Garamond"/>
                <a:cs typeface="Garamond"/>
              </a:rPr>
              <a:t>potenziamento </a:t>
            </a:r>
            <a:r>
              <a:rPr sz="1000" spc="-5" dirty="0">
                <a:latin typeface="Garamond"/>
                <a:cs typeface="Garamond"/>
              </a:rPr>
              <a:t>delle relazioni </a:t>
            </a:r>
            <a:r>
              <a:rPr sz="1000" spc="5" dirty="0">
                <a:latin typeface="Garamond"/>
                <a:cs typeface="Garamond"/>
              </a:rPr>
              <a:t>internazionali nell’am-  </a:t>
            </a:r>
            <a:r>
              <a:rPr sz="1000" spc="-10" dirty="0">
                <a:latin typeface="Garamond"/>
                <a:cs typeface="Garamond"/>
              </a:rPr>
              <a:t>bito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della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didattica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(studenti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i="1" spc="60" dirty="0">
                <a:latin typeface="Garamond"/>
                <a:cs typeface="Garamond"/>
              </a:rPr>
              <a:t>incoming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outgoing</a:t>
            </a:r>
            <a:r>
              <a:rPr sz="1000" spc="50" dirty="0">
                <a:latin typeface="Garamond"/>
                <a:cs typeface="Garamond"/>
              </a:rPr>
              <a:t>)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è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considerato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uno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degli  </a:t>
            </a:r>
            <a:r>
              <a:rPr sz="1000" dirty="0">
                <a:latin typeface="Garamond"/>
                <a:cs typeface="Garamond"/>
              </a:rPr>
              <a:t>obiettivi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prioritari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sfidanti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Dipartimento.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15"/>
              </a:spcBef>
            </a:pPr>
            <a:endParaRPr sz="1050">
              <a:latin typeface="Garamond"/>
              <a:cs typeface="Garamond"/>
            </a:endParaRPr>
          </a:p>
          <a:p>
            <a:pPr marL="138430" marR="381635" algn="just">
              <a:spcBef>
                <a:spcPts val="5"/>
              </a:spcBef>
            </a:pPr>
            <a:r>
              <a:rPr sz="1000" spc="10" dirty="0">
                <a:latin typeface="Garamond"/>
                <a:cs typeface="Garamond"/>
              </a:rPr>
              <a:t>Il </a:t>
            </a:r>
            <a:r>
              <a:rPr sz="1000" spc="-25" dirty="0">
                <a:latin typeface="Garamond"/>
                <a:cs typeface="Garamond"/>
              </a:rPr>
              <a:t>secondo </a:t>
            </a:r>
            <a:r>
              <a:rPr sz="1000" spc="-10" dirty="0">
                <a:latin typeface="Garamond"/>
                <a:cs typeface="Garamond"/>
              </a:rPr>
              <a:t>progetto (coordinato </a:t>
            </a:r>
            <a:r>
              <a:rPr sz="1000" spc="-5" dirty="0">
                <a:latin typeface="Garamond"/>
                <a:cs typeface="Garamond"/>
              </a:rPr>
              <a:t>da </a:t>
            </a:r>
            <a:r>
              <a:rPr sz="1000" spc="5" dirty="0">
                <a:latin typeface="Garamond"/>
                <a:cs typeface="Garamond"/>
              </a:rPr>
              <a:t>Silvia </a:t>
            </a:r>
            <a:r>
              <a:rPr sz="1000" spc="-5" dirty="0">
                <a:latin typeface="Garamond"/>
                <a:cs typeface="Garamond"/>
              </a:rPr>
              <a:t>Bruzzi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10" dirty="0">
                <a:latin typeface="Garamond"/>
                <a:cs typeface="Garamond"/>
              </a:rPr>
              <a:t>Angelo </a:t>
            </a:r>
            <a:r>
              <a:rPr sz="1000" spc="-15" dirty="0">
                <a:latin typeface="Garamond"/>
                <a:cs typeface="Garamond"/>
              </a:rPr>
              <a:t>Gasparre)  </a:t>
            </a:r>
            <a:r>
              <a:rPr sz="1000" spc="5" dirty="0">
                <a:latin typeface="Garamond"/>
                <a:cs typeface="Garamond"/>
              </a:rPr>
              <a:t>mira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una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graduale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introduzione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forme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didattica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maggiormente</a:t>
            </a:r>
            <a:endParaRPr sz="1000">
              <a:latin typeface="Garamond"/>
              <a:cs typeface="Garamond"/>
            </a:endParaRPr>
          </a:p>
          <a:p>
            <a:pPr marL="138430" marR="177165" algn="just"/>
            <a:r>
              <a:rPr sz="1000" dirty="0">
                <a:latin typeface="Garamond"/>
                <a:cs typeface="Garamond"/>
              </a:rPr>
              <a:t>partecipata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-10" dirty="0">
                <a:latin typeface="Garamond"/>
                <a:cs typeface="Garamond"/>
              </a:rPr>
              <a:t>supporti tecnologici </a:t>
            </a:r>
            <a:r>
              <a:rPr sz="1000" spc="-5" dirty="0">
                <a:latin typeface="Garamond"/>
                <a:cs typeface="Garamond"/>
              </a:rPr>
              <a:t>avanzati, </a:t>
            </a:r>
            <a:r>
              <a:rPr sz="1000" spc="-10" dirty="0">
                <a:latin typeface="Garamond"/>
                <a:cs typeface="Garamond"/>
              </a:rPr>
              <a:t>anche </a:t>
            </a:r>
            <a:r>
              <a:rPr sz="1000" spc="5" dirty="0">
                <a:latin typeface="Garamond"/>
                <a:cs typeface="Garamond"/>
              </a:rPr>
              <a:t>nella </a:t>
            </a:r>
            <a:r>
              <a:rPr sz="1000" spc="-10" dirty="0">
                <a:latin typeface="Garamond"/>
                <a:cs typeface="Garamond"/>
              </a:rPr>
              <a:t>prospettiva </a:t>
            </a:r>
            <a:r>
              <a:rPr sz="1000" spc="20" dirty="0">
                <a:latin typeface="Garamond"/>
                <a:cs typeface="Garamond"/>
              </a:rPr>
              <a:t>di  </a:t>
            </a:r>
            <a:r>
              <a:rPr sz="1000" spc="-10" dirty="0">
                <a:latin typeface="Garamond"/>
                <a:cs typeface="Garamond"/>
              </a:rPr>
              <a:t>potenziare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forme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e-learning</a:t>
            </a:r>
            <a:r>
              <a:rPr sz="1000" spc="45" dirty="0">
                <a:latin typeface="Garamond"/>
                <a:cs typeface="Garamond"/>
              </a:rPr>
              <a:t>.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In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questo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senso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stiamo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adesso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valutando  </a:t>
            </a:r>
            <a:r>
              <a:rPr sz="1000" spc="10" dirty="0">
                <a:latin typeface="Garamond"/>
                <a:cs typeface="Garamond"/>
              </a:rPr>
              <a:t>l’ipotesi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un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nuovo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Corso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laurea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triennale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online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centrato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sulle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attivi-  </a:t>
            </a:r>
            <a:r>
              <a:rPr sz="1000" spc="10" dirty="0">
                <a:latin typeface="Garamond"/>
                <a:cs typeface="Garamond"/>
              </a:rPr>
              <a:t>tà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trasporto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ed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partnership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operatori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settore,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oltre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potenzia-  </a:t>
            </a:r>
            <a:r>
              <a:rPr sz="1000" spc="-15" dirty="0">
                <a:latin typeface="Garamond"/>
                <a:cs typeface="Garamond"/>
              </a:rPr>
              <a:t>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presenza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video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presentazioni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casi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ed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esercitazioni.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15"/>
              </a:spcBef>
            </a:pPr>
            <a:endParaRPr sz="1050">
              <a:latin typeface="Garamond"/>
              <a:cs typeface="Garamond"/>
            </a:endParaRPr>
          </a:p>
          <a:p>
            <a:pPr marL="138430" marR="164465"/>
            <a:r>
              <a:rPr sz="1000" spc="-5" dirty="0">
                <a:latin typeface="Garamond"/>
                <a:cs typeface="Garamond"/>
              </a:rPr>
              <a:t>La </a:t>
            </a:r>
            <a:r>
              <a:rPr sz="1000" spc="10" dirty="0">
                <a:latin typeface="Garamond"/>
                <a:cs typeface="Garamond"/>
              </a:rPr>
              <a:t>qualità </a:t>
            </a:r>
            <a:r>
              <a:rPr sz="1000" spc="5" dirty="0">
                <a:latin typeface="Garamond"/>
                <a:cs typeface="Garamond"/>
              </a:rPr>
              <a:t>della </a:t>
            </a:r>
            <a:r>
              <a:rPr sz="1000" spc="10" dirty="0">
                <a:latin typeface="Garamond"/>
                <a:cs typeface="Garamond"/>
              </a:rPr>
              <a:t>didattica </a:t>
            </a:r>
            <a:r>
              <a:rPr sz="1000" spc="-20" dirty="0">
                <a:latin typeface="Garamond"/>
                <a:cs typeface="Garamond"/>
              </a:rPr>
              <a:t>verrà </a:t>
            </a:r>
            <a:r>
              <a:rPr sz="1000" spc="-5" dirty="0">
                <a:latin typeface="Garamond"/>
                <a:cs typeface="Garamond"/>
              </a:rPr>
              <a:t>perseguita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5" dirty="0">
                <a:latin typeface="Garamond"/>
                <a:cs typeface="Garamond"/>
              </a:rPr>
              <a:t>una </a:t>
            </a:r>
            <a:r>
              <a:rPr sz="1000" spc="-20" dirty="0">
                <a:latin typeface="Garamond"/>
                <a:cs typeface="Garamond"/>
              </a:rPr>
              <a:t>scrupolosa </a:t>
            </a:r>
            <a:r>
              <a:rPr sz="1000" spc="-5" dirty="0">
                <a:latin typeface="Garamond"/>
                <a:cs typeface="Garamond"/>
              </a:rPr>
              <a:t>attenzione  </a:t>
            </a:r>
            <a:r>
              <a:rPr sz="1000" spc="10" dirty="0">
                <a:latin typeface="Garamond"/>
                <a:cs typeface="Garamond"/>
              </a:rPr>
              <a:t>alle </a:t>
            </a:r>
            <a:r>
              <a:rPr sz="1000" spc="-5" dirty="0">
                <a:latin typeface="Garamond"/>
                <a:cs typeface="Garamond"/>
              </a:rPr>
              <a:t>valutazioni </a:t>
            </a:r>
            <a:r>
              <a:rPr sz="1000" dirty="0">
                <a:latin typeface="Garamond"/>
                <a:cs typeface="Garamond"/>
              </a:rPr>
              <a:t>degli studenti, </a:t>
            </a:r>
            <a:r>
              <a:rPr sz="1000" spc="-15" dirty="0">
                <a:latin typeface="Garamond"/>
                <a:cs typeface="Garamond"/>
              </a:rPr>
              <a:t>per </a:t>
            </a:r>
            <a:r>
              <a:rPr sz="1000" spc="-10" dirty="0">
                <a:latin typeface="Garamond"/>
                <a:cs typeface="Garamond"/>
              </a:rPr>
              <a:t>le </a:t>
            </a:r>
            <a:r>
              <a:rPr sz="1000" spc="15" dirty="0">
                <a:latin typeface="Garamond"/>
                <a:cs typeface="Garamond"/>
              </a:rPr>
              <a:t>quali </a:t>
            </a:r>
            <a:r>
              <a:rPr sz="1000" spc="-15" dirty="0">
                <a:latin typeface="Garamond"/>
                <a:cs typeface="Garamond"/>
              </a:rPr>
              <a:t>si </a:t>
            </a:r>
            <a:r>
              <a:rPr sz="1000" spc="-25" dirty="0">
                <a:latin typeface="Garamond"/>
                <a:cs typeface="Garamond"/>
              </a:rPr>
              <a:t>è </a:t>
            </a:r>
            <a:r>
              <a:rPr sz="1000" spc="-15" dirty="0">
                <a:latin typeface="Garamond"/>
                <a:cs typeface="Garamond"/>
              </a:rPr>
              <a:t>deciso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dirty="0">
                <a:latin typeface="Garamond"/>
                <a:cs typeface="Garamond"/>
              </a:rPr>
              <a:t>stabilire </a:t>
            </a:r>
            <a:r>
              <a:rPr sz="1000" spc="-10" dirty="0">
                <a:latin typeface="Garamond"/>
                <a:cs typeface="Garamond"/>
              </a:rPr>
              <a:t>soglie  </a:t>
            </a:r>
            <a:r>
              <a:rPr sz="1000" spc="10" dirty="0">
                <a:latin typeface="Garamond"/>
                <a:cs typeface="Garamond"/>
              </a:rPr>
              <a:t>minime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risposte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positive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sulla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soddisfazione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complessiva.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In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presenza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  </a:t>
            </a:r>
            <a:r>
              <a:rPr sz="1000" dirty="0">
                <a:latin typeface="Garamond"/>
                <a:cs typeface="Garamond"/>
              </a:rPr>
              <a:t>insegnamenti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“sotto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soglia”,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Coordinatore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Corso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studi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triennale</a:t>
            </a:r>
            <a:endParaRPr sz="1000">
              <a:latin typeface="Garamond"/>
              <a:cs typeface="Garamond"/>
            </a:endParaRPr>
          </a:p>
          <a:p>
            <a:pPr marL="138430" marR="213995"/>
            <a:r>
              <a:rPr sz="1000" spc="-30" dirty="0">
                <a:latin typeface="Garamond"/>
                <a:cs typeface="Garamond"/>
              </a:rPr>
              <a:t>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magistrale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contatterà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docente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valutare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assieme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possibili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interventi  </a:t>
            </a:r>
            <a:r>
              <a:rPr sz="1000" spc="5" dirty="0">
                <a:latin typeface="Garamond"/>
                <a:cs typeface="Garamond"/>
              </a:rPr>
              <a:t>migliorativi.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20"/>
              </a:spcBef>
            </a:pPr>
            <a:endParaRPr sz="1050">
              <a:latin typeface="Garamond"/>
              <a:cs typeface="Garamond"/>
            </a:endParaRPr>
          </a:p>
          <a:p>
            <a:pPr marL="138430"/>
            <a:r>
              <a:rPr sz="1000" spc="-25" dirty="0">
                <a:latin typeface="Garamond"/>
                <a:cs typeface="Garamond"/>
              </a:rPr>
              <a:t>Per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ricerca,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mandato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questo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triennio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consiste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soprattutto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5" dirty="0">
                <a:latin typeface="Garamond"/>
                <a:cs typeface="Garamond"/>
              </a:rPr>
              <a:t>in:</a:t>
            </a:r>
            <a:endParaRPr sz="1000">
              <a:latin typeface="Garamond"/>
              <a:cs typeface="Garamond"/>
            </a:endParaRPr>
          </a:p>
          <a:p>
            <a:pPr marL="138430" marR="172085" indent="-126364">
              <a:buChar char="–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potenziamento </a:t>
            </a:r>
            <a:r>
              <a:rPr sz="1000" spc="-5" dirty="0">
                <a:latin typeface="Garamond"/>
                <a:cs typeface="Garamond"/>
              </a:rPr>
              <a:t>delle </a:t>
            </a:r>
            <a:r>
              <a:rPr sz="1000" spc="10" dirty="0">
                <a:latin typeface="Garamond"/>
                <a:cs typeface="Garamond"/>
              </a:rPr>
              <a:t>attività </a:t>
            </a:r>
            <a:r>
              <a:rPr sz="1000" spc="-5" dirty="0">
                <a:latin typeface="Garamond"/>
                <a:cs typeface="Garamond"/>
              </a:rPr>
              <a:t>del dottorato </a:t>
            </a:r>
            <a:r>
              <a:rPr sz="1000" spc="-15" dirty="0">
                <a:latin typeface="Garamond"/>
                <a:cs typeface="Garamond"/>
              </a:rPr>
              <a:t>varando </a:t>
            </a:r>
            <a:r>
              <a:rPr sz="1000" spc="15" dirty="0">
                <a:latin typeface="Garamond"/>
                <a:cs typeface="Garamond"/>
              </a:rPr>
              <a:t>un </a:t>
            </a:r>
            <a:r>
              <a:rPr sz="1000" spc="-25" dirty="0">
                <a:latin typeface="Garamond"/>
                <a:cs typeface="Garamond"/>
              </a:rPr>
              <a:t>secondo </a:t>
            </a:r>
            <a:r>
              <a:rPr sz="1000" dirty="0">
                <a:latin typeface="Garamond"/>
                <a:cs typeface="Garamond"/>
              </a:rPr>
              <a:t>curricu-  lum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matrice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aziendale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che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aggiungerà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all’attuale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indirizzo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economico 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quale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prevedono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forme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condivisione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della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didattica;</a:t>
            </a:r>
            <a:endParaRPr sz="1000">
              <a:latin typeface="Garamond"/>
              <a:cs typeface="Garamond"/>
            </a:endParaRPr>
          </a:p>
          <a:p>
            <a:pPr marL="138430" marR="322580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accrescimento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della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dotazione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banche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dati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software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necessari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  </a:t>
            </a:r>
            <a:r>
              <a:rPr sz="1000" spc="-10" dirty="0">
                <a:latin typeface="Garamond"/>
                <a:cs typeface="Garamond"/>
              </a:rPr>
              <a:t>ricerca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10" dirty="0">
                <a:latin typeface="Garamond"/>
                <a:cs typeface="Garamond"/>
              </a:rPr>
              <a:t>ambito</a:t>
            </a:r>
            <a:r>
              <a:rPr sz="1000" spc="-18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economico;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incremento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numero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assegnisti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giovani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ricercatori,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particolare</a:t>
            </a:r>
            <a:endParaRPr sz="1000">
              <a:latin typeface="Garamond"/>
              <a:cs typeface="Garamond"/>
            </a:endParaRPr>
          </a:p>
          <a:p>
            <a:pPr marR="5080" algn="r">
              <a:spcBef>
                <a:spcPts val="705"/>
              </a:spcBef>
            </a:pPr>
            <a:r>
              <a:rPr sz="800" spc="-65" dirty="0">
                <a:latin typeface="Georgia"/>
                <a:cs typeface="Georgia"/>
              </a:rPr>
              <a:t>13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01699" y="4426619"/>
            <a:ext cx="2215991" cy="4496435"/>
          </a:xfrm>
          <a:prstGeom prst="rect">
            <a:avLst/>
          </a:prstGeom>
        </p:spPr>
        <p:txBody>
          <a:bodyPr vert="vert270" wrap="square" lIns="0" tIns="25400" rIns="0" bIns="0" rtlCol="0">
            <a:spAutoFit/>
          </a:bodyPr>
          <a:lstStyle/>
          <a:p>
            <a:pPr marL="12700">
              <a:spcBef>
                <a:spcPts val="200"/>
              </a:spcBef>
            </a:pPr>
            <a:r>
              <a:rPr sz="7200" b="1" spc="225" dirty="0">
                <a:solidFill>
                  <a:srgbClr val="FBC700"/>
                </a:solidFill>
                <a:latin typeface="Tahoma"/>
                <a:cs typeface="Tahoma"/>
              </a:rPr>
              <a:t>chi</a:t>
            </a:r>
            <a:r>
              <a:rPr sz="7200" b="1" spc="-145" dirty="0">
                <a:solidFill>
                  <a:srgbClr val="FBC700"/>
                </a:solidFill>
                <a:latin typeface="Tahoma"/>
                <a:cs typeface="Tahoma"/>
              </a:rPr>
              <a:t> </a:t>
            </a:r>
            <a:r>
              <a:rPr sz="7200" b="1" spc="75" dirty="0">
                <a:solidFill>
                  <a:srgbClr val="FBC700"/>
                </a:solidFill>
                <a:latin typeface="Tahoma"/>
                <a:cs typeface="Tahoma"/>
              </a:rPr>
              <a:t>siamo</a:t>
            </a:r>
            <a:endParaRPr sz="72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9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19" y="1541702"/>
            <a:ext cx="24752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-15" dirty="0">
                <a:solidFill>
                  <a:srgbClr val="3D3C3D"/>
                </a:solidFill>
                <a:latin typeface="Book Antiqua"/>
                <a:cs typeface="Book Antiqua"/>
              </a:rPr>
              <a:t>Chi</a:t>
            </a:r>
            <a:r>
              <a:rPr sz="800" b="1" spc="-3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b="1" spc="10" dirty="0">
                <a:solidFill>
                  <a:srgbClr val="3D3C3D"/>
                </a:solidFill>
                <a:latin typeface="Book Antiqua"/>
                <a:cs typeface="Book Antiqua"/>
              </a:rPr>
              <a:t>siamo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244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48998" y="8962411"/>
            <a:ext cx="11112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65" dirty="0">
                <a:latin typeface="Georgia"/>
                <a:cs typeface="Georgia"/>
              </a:rPr>
              <a:t>14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5735" y="2472377"/>
            <a:ext cx="3679825" cy="44986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 marR="189865">
              <a:spcBef>
                <a:spcPts val="100"/>
              </a:spcBef>
            </a:pPr>
            <a:r>
              <a:rPr sz="1000" spc="-5" dirty="0">
                <a:latin typeface="Garamond"/>
                <a:cs typeface="Garamond"/>
              </a:rPr>
              <a:t>attenzione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reclutamento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tramite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rientro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docenti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italiani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operanti  </a:t>
            </a:r>
            <a:r>
              <a:rPr sz="1000" dirty="0">
                <a:latin typeface="Garamond"/>
                <a:cs typeface="Garamond"/>
              </a:rPr>
              <a:t>all’estero;</a:t>
            </a:r>
            <a:endParaRPr sz="1000">
              <a:latin typeface="Garamond"/>
              <a:cs typeface="Garamond"/>
            </a:endParaRPr>
          </a:p>
          <a:p>
            <a:pPr marL="12700"/>
            <a:r>
              <a:rPr sz="1000" spc="50" dirty="0">
                <a:latin typeface="Garamond"/>
                <a:cs typeface="Garamond"/>
              </a:rPr>
              <a:t>– </a:t>
            </a:r>
            <a:r>
              <a:rPr sz="1000" spc="-5" dirty="0">
                <a:latin typeface="Garamond"/>
                <a:cs typeface="Garamond"/>
              </a:rPr>
              <a:t>monitoraggio </a:t>
            </a:r>
            <a:r>
              <a:rPr sz="1000" spc="-10" dirty="0">
                <a:latin typeface="Garamond"/>
                <a:cs typeface="Garamond"/>
              </a:rPr>
              <a:t>costante </a:t>
            </a:r>
            <a:r>
              <a:rPr sz="1000" spc="-5" dirty="0">
                <a:latin typeface="Garamond"/>
                <a:cs typeface="Garamond"/>
              </a:rPr>
              <a:t>dei </a:t>
            </a:r>
            <a:r>
              <a:rPr sz="1000" dirty="0">
                <a:latin typeface="Garamond"/>
                <a:cs typeface="Garamond"/>
              </a:rPr>
              <a:t>prodotti della</a:t>
            </a:r>
            <a:r>
              <a:rPr sz="1000" spc="-12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ricerca.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15"/>
              </a:spcBef>
            </a:pPr>
            <a:endParaRPr sz="1050">
              <a:latin typeface="Garamond"/>
              <a:cs typeface="Garamond"/>
            </a:endParaRPr>
          </a:p>
          <a:p>
            <a:pPr marL="138430" marR="45720"/>
            <a:r>
              <a:rPr sz="1000" spc="1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DIEC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inoltre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prefigge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questo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triennio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sviluppare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ulteriormente  </a:t>
            </a: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spc="-10" dirty="0">
                <a:latin typeface="Garamond"/>
                <a:cs typeface="Garamond"/>
              </a:rPr>
              <a:t>ricerca </a:t>
            </a:r>
            <a:r>
              <a:rPr sz="1000" spc="-5" dirty="0">
                <a:latin typeface="Garamond"/>
                <a:cs typeface="Garamond"/>
              </a:rPr>
              <a:t>applicata,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spc="-15" dirty="0">
                <a:latin typeface="Garamond"/>
                <a:cs typeface="Garamond"/>
              </a:rPr>
              <a:t>fianco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aziende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5" dirty="0">
                <a:latin typeface="Garamond"/>
                <a:cs typeface="Garamond"/>
              </a:rPr>
              <a:t>istituzioni, locali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dirty="0">
                <a:latin typeface="Garamond"/>
                <a:cs typeface="Garamond"/>
              </a:rPr>
              <a:t>nazionali,  </a:t>
            </a:r>
            <a:r>
              <a:rPr sz="1000" spc="-20" dirty="0">
                <a:latin typeface="Garamond"/>
                <a:cs typeface="Garamond"/>
              </a:rPr>
              <a:t>che </a:t>
            </a:r>
            <a:r>
              <a:rPr sz="1000" spc="-15" dirty="0">
                <a:latin typeface="Garamond"/>
                <a:cs typeface="Garamond"/>
              </a:rPr>
              <a:t>rappresenta </a:t>
            </a:r>
            <a:r>
              <a:rPr sz="1000" spc="5" dirty="0">
                <a:latin typeface="Garamond"/>
                <a:cs typeface="Garamond"/>
              </a:rPr>
              <a:t>una </a:t>
            </a:r>
            <a:r>
              <a:rPr sz="1000" spc="-15" dirty="0">
                <a:latin typeface="Garamond"/>
                <a:cs typeface="Garamond"/>
              </a:rPr>
              <a:t>forma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ricerca </a:t>
            </a:r>
            <a:r>
              <a:rPr sz="1000" spc="-15" dirty="0">
                <a:latin typeface="Garamond"/>
                <a:cs typeface="Garamond"/>
              </a:rPr>
              <a:t>essenziale </a:t>
            </a:r>
            <a:r>
              <a:rPr sz="1000" spc="5" dirty="0">
                <a:latin typeface="Garamond"/>
                <a:cs typeface="Garamond"/>
              </a:rPr>
              <a:t>nella </a:t>
            </a:r>
            <a:r>
              <a:rPr sz="1000" spc="-10" dirty="0">
                <a:latin typeface="Garamond"/>
                <a:cs typeface="Garamond"/>
              </a:rPr>
              <a:t>prospettiva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5" dirty="0">
                <a:latin typeface="Garamond"/>
                <a:cs typeface="Garamond"/>
              </a:rPr>
              <a:t>una  </a:t>
            </a:r>
            <a:r>
              <a:rPr sz="1000" spc="-5" dirty="0">
                <a:latin typeface="Garamond"/>
                <a:cs typeface="Garamond"/>
              </a:rPr>
              <a:t>Università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legata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suo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territorio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che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forma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parte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essenziale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della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Terza  </a:t>
            </a:r>
            <a:r>
              <a:rPr sz="1000" spc="-5" dirty="0">
                <a:latin typeface="Garamond"/>
                <a:cs typeface="Garamond"/>
              </a:rPr>
              <a:t>Missione.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tale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scopo,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DIEC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quale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obiettivo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quello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creare</a:t>
            </a:r>
            <a:endParaRPr sz="1000">
              <a:latin typeface="Garamond"/>
              <a:cs typeface="Garamond"/>
            </a:endParaRPr>
          </a:p>
          <a:p>
            <a:pPr marL="138430" marR="5080" algn="just"/>
            <a:r>
              <a:rPr sz="1000" spc="5" dirty="0">
                <a:latin typeface="Garamond"/>
                <a:cs typeface="Garamond"/>
              </a:rPr>
              <a:t>degli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Osservatori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che,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acquisendo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dati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empirici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5" dirty="0">
                <a:latin typeface="Garamond"/>
                <a:cs typeface="Garamond"/>
              </a:rPr>
              <a:t>utili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ricerca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accademi-  ca,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contempo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producano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informazioni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interesse,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anche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commerciale,  </a:t>
            </a:r>
            <a:r>
              <a:rPr sz="1000" spc="-15" dirty="0">
                <a:latin typeface="Garamond"/>
                <a:cs typeface="Garamond"/>
              </a:rPr>
              <a:t>per </a:t>
            </a:r>
            <a:r>
              <a:rPr sz="1000" spc="15" dirty="0">
                <a:latin typeface="Garamond"/>
                <a:cs typeface="Garamond"/>
              </a:rPr>
              <a:t>gli</a:t>
            </a:r>
            <a:r>
              <a:rPr sz="1000" spc="-18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operatori </a:t>
            </a:r>
            <a:r>
              <a:rPr sz="1000" spc="-15" dirty="0">
                <a:latin typeface="Garamond"/>
                <a:cs typeface="Garamond"/>
              </a:rPr>
              <a:t>economici </a:t>
            </a:r>
            <a:r>
              <a:rPr sz="1000" spc="-5" dirty="0">
                <a:latin typeface="Garamond"/>
                <a:cs typeface="Garamond"/>
              </a:rPr>
              <a:t>interessati.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20"/>
              </a:spcBef>
            </a:pPr>
            <a:endParaRPr sz="1050">
              <a:latin typeface="Garamond"/>
              <a:cs typeface="Garamond"/>
            </a:endParaRPr>
          </a:p>
          <a:p>
            <a:pPr marL="138430" marR="54610"/>
            <a:r>
              <a:rPr sz="1000" spc="5" dirty="0">
                <a:latin typeface="Garamond"/>
                <a:cs typeface="Garamond"/>
              </a:rPr>
              <a:t>In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questo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senso,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seno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DIEC,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è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stato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recentemente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costituito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Cen-  </a:t>
            </a:r>
            <a:r>
              <a:rPr sz="1000" spc="-5" dirty="0">
                <a:latin typeface="Garamond"/>
                <a:cs typeface="Garamond"/>
              </a:rPr>
              <a:t>tro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Studi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Ricerche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Aphec,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che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svolge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attività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ricerca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formazione  </a:t>
            </a:r>
            <a:r>
              <a:rPr sz="1000" dirty="0">
                <a:latin typeface="Garamond"/>
                <a:cs typeface="Garamond"/>
              </a:rPr>
              <a:t>sulle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tematiche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dell’economia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farmaco,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della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salute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tecnologie  </a:t>
            </a:r>
            <a:r>
              <a:rPr sz="1000" spc="5" dirty="0">
                <a:latin typeface="Garamond"/>
                <a:cs typeface="Garamond"/>
              </a:rPr>
              <a:t>sanitarie </a:t>
            </a:r>
            <a:r>
              <a:rPr sz="1000" spc="-15" dirty="0">
                <a:latin typeface="Garamond"/>
                <a:cs typeface="Garamond"/>
              </a:rPr>
              <a:t>e, </a:t>
            </a:r>
            <a:r>
              <a:rPr sz="1000" spc="-5" dirty="0">
                <a:latin typeface="Garamond"/>
                <a:cs typeface="Garamond"/>
              </a:rPr>
              <a:t>più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10" dirty="0">
                <a:latin typeface="Garamond"/>
                <a:cs typeface="Garamond"/>
              </a:rPr>
              <a:t>generale,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10" dirty="0">
                <a:latin typeface="Garamond"/>
                <a:cs typeface="Garamond"/>
              </a:rPr>
              <a:t>ambito </a:t>
            </a:r>
            <a:r>
              <a:rPr sz="1000" spc="-5" dirty="0">
                <a:latin typeface="Garamond"/>
                <a:cs typeface="Garamond"/>
              </a:rPr>
              <a:t>socio-sanitario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15" dirty="0">
                <a:latin typeface="Garamond"/>
                <a:cs typeface="Garamond"/>
              </a:rPr>
              <a:t>si </a:t>
            </a:r>
            <a:r>
              <a:rPr sz="1000" spc="-10" dirty="0">
                <a:latin typeface="Garamond"/>
                <a:cs typeface="Garamond"/>
              </a:rPr>
              <a:t>sta </a:t>
            </a:r>
            <a:r>
              <a:rPr sz="1000" spc="-15" dirty="0">
                <a:latin typeface="Garamond"/>
                <a:cs typeface="Garamond"/>
              </a:rPr>
              <a:t>formando  </a:t>
            </a:r>
            <a:r>
              <a:rPr sz="1000" spc="-5" dirty="0">
                <a:latin typeface="Garamond"/>
                <a:cs typeface="Garamond"/>
              </a:rPr>
              <a:t>l’Osservatorio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lo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shipping</a:t>
            </a:r>
            <a:r>
              <a:rPr sz="1000" spc="30" dirty="0">
                <a:latin typeface="Garamond"/>
                <a:cs typeface="Garamond"/>
              </a:rPr>
              <a:t>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che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sarà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presentato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ufficialmente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nel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corso  </a:t>
            </a:r>
            <a:r>
              <a:rPr sz="1000" spc="-5" dirty="0">
                <a:latin typeface="Garamond"/>
                <a:cs typeface="Garamond"/>
              </a:rPr>
              <a:t>del </a:t>
            </a:r>
            <a:r>
              <a:rPr sz="1000" spc="20" dirty="0">
                <a:latin typeface="Garamond"/>
                <a:cs typeface="Garamond"/>
              </a:rPr>
              <a:t>2020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15" dirty="0">
                <a:latin typeface="Garamond"/>
                <a:cs typeface="Garamond"/>
              </a:rPr>
              <a:t>formerà </a:t>
            </a:r>
            <a:r>
              <a:rPr sz="1000" spc="5" dirty="0">
                <a:latin typeface="Garamond"/>
                <a:cs typeface="Garamond"/>
              </a:rPr>
              <a:t>una </a:t>
            </a:r>
            <a:r>
              <a:rPr sz="1000" spc="-20" dirty="0">
                <a:latin typeface="Garamond"/>
                <a:cs typeface="Garamond"/>
              </a:rPr>
              <a:t>componente </a:t>
            </a:r>
            <a:r>
              <a:rPr sz="1000" dirty="0">
                <a:latin typeface="Garamond"/>
                <a:cs typeface="Garamond"/>
              </a:rPr>
              <a:t>importante </a:t>
            </a:r>
            <a:r>
              <a:rPr sz="1000" spc="-5" dirty="0">
                <a:latin typeface="Garamond"/>
                <a:cs typeface="Garamond"/>
              </a:rPr>
              <a:t>del </a:t>
            </a:r>
            <a:r>
              <a:rPr sz="1000" spc="-10" dirty="0">
                <a:latin typeface="Garamond"/>
                <a:cs typeface="Garamond"/>
              </a:rPr>
              <a:t>costituendo </a:t>
            </a:r>
            <a:r>
              <a:rPr sz="1000" spc="5" dirty="0">
                <a:latin typeface="Garamond"/>
                <a:cs typeface="Garamond"/>
              </a:rPr>
              <a:t>Centro  </a:t>
            </a:r>
            <a:r>
              <a:rPr sz="1000" spc="-5" dirty="0">
                <a:latin typeface="Garamond"/>
                <a:cs typeface="Garamond"/>
              </a:rPr>
              <a:t>del </a:t>
            </a:r>
            <a:r>
              <a:rPr sz="1000" spc="5" dirty="0">
                <a:latin typeface="Garamond"/>
                <a:cs typeface="Garamond"/>
              </a:rPr>
              <a:t>Mare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17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Unige.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20"/>
              </a:spcBef>
            </a:pPr>
            <a:endParaRPr sz="1050">
              <a:latin typeface="Garamond"/>
              <a:cs typeface="Garamond"/>
            </a:endParaRPr>
          </a:p>
          <a:p>
            <a:pPr marL="138430" marR="39370"/>
            <a:r>
              <a:rPr sz="1000" dirty="0">
                <a:latin typeface="Garamond"/>
                <a:cs typeface="Garamond"/>
              </a:rPr>
              <a:t>Questi obiettivi </a:t>
            </a:r>
            <a:r>
              <a:rPr sz="1000" spc="-30" dirty="0">
                <a:latin typeface="Garamond"/>
                <a:cs typeface="Garamond"/>
              </a:rPr>
              <a:t>sono </a:t>
            </a:r>
            <a:r>
              <a:rPr sz="1000" dirty="0">
                <a:latin typeface="Garamond"/>
                <a:cs typeface="Garamond"/>
              </a:rPr>
              <a:t>conseguibili </a:t>
            </a:r>
            <a:r>
              <a:rPr sz="1000" spc="-10" dirty="0">
                <a:latin typeface="Garamond"/>
                <a:cs typeface="Garamond"/>
              </a:rPr>
              <a:t>anche grazie a </a:t>
            </a:r>
            <a:r>
              <a:rPr sz="1000" spc="15" dirty="0">
                <a:latin typeface="Garamond"/>
                <a:cs typeface="Garamond"/>
              </a:rPr>
              <a:t>un </a:t>
            </a:r>
            <a:r>
              <a:rPr sz="1000" spc="-5" dirty="0">
                <a:latin typeface="Garamond"/>
                <a:cs typeface="Garamond"/>
              </a:rPr>
              <a:t>miglioramento dei  servizi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favore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degli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studenti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docenti.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tale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scopo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intende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perse-  </a:t>
            </a:r>
            <a:r>
              <a:rPr sz="1000" spc="5" dirty="0">
                <a:latin typeface="Garamond"/>
                <a:cs typeface="Garamond"/>
              </a:rPr>
              <a:t>guire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una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politica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riallocazione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degli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spazi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che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favoriscano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centraliz-  </a:t>
            </a:r>
            <a:r>
              <a:rPr sz="1000" spc="-15" dirty="0">
                <a:latin typeface="Garamond"/>
                <a:cs typeface="Garamond"/>
              </a:rPr>
              <a:t>zazione </a:t>
            </a:r>
            <a:r>
              <a:rPr sz="1000" dirty="0">
                <a:latin typeface="Garamond"/>
                <a:cs typeface="Garamond"/>
              </a:rPr>
              <a:t>nell’edificio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servizi </a:t>
            </a:r>
            <a:r>
              <a:rPr sz="1000" spc="-10" dirty="0">
                <a:latin typeface="Garamond"/>
                <a:cs typeface="Garamond"/>
              </a:rPr>
              <a:t>(stage, </a:t>
            </a:r>
            <a:r>
              <a:rPr sz="1000" spc="10" dirty="0">
                <a:latin typeface="Garamond"/>
                <a:cs typeface="Garamond"/>
              </a:rPr>
              <a:t>tirocini, </a:t>
            </a:r>
            <a:r>
              <a:rPr sz="1000" spc="-10" dirty="0">
                <a:latin typeface="Garamond"/>
                <a:cs typeface="Garamond"/>
              </a:rPr>
              <a:t>segreteria </a:t>
            </a:r>
            <a:r>
              <a:rPr sz="1000" dirty="0">
                <a:latin typeface="Garamond"/>
                <a:cs typeface="Garamond"/>
              </a:rPr>
              <a:t>studenti) </a:t>
            </a:r>
            <a:r>
              <a:rPr sz="1000" spc="-15" dirty="0">
                <a:latin typeface="Garamond"/>
                <a:cs typeface="Garamond"/>
              </a:rPr>
              <a:t>per </a:t>
            </a:r>
            <a:r>
              <a:rPr sz="1000" spc="15" dirty="0">
                <a:latin typeface="Garamond"/>
                <a:cs typeface="Garamond"/>
              </a:rPr>
              <a:t>gli  </a:t>
            </a:r>
            <a:r>
              <a:rPr sz="1000" dirty="0">
                <a:latin typeface="Garamond"/>
                <a:cs typeface="Garamond"/>
              </a:rPr>
              <a:t>studenti, </a:t>
            </a:r>
            <a:r>
              <a:rPr sz="1000" spc="-5" dirty="0">
                <a:latin typeface="Garamond"/>
                <a:cs typeface="Garamond"/>
              </a:rPr>
              <a:t>miglioramento </a:t>
            </a:r>
            <a:r>
              <a:rPr sz="1000" spc="5" dirty="0">
                <a:latin typeface="Garamond"/>
                <a:cs typeface="Garamond"/>
              </a:rPr>
              <a:t>della </a:t>
            </a:r>
            <a:r>
              <a:rPr sz="1000" spc="-10" dirty="0">
                <a:latin typeface="Garamond"/>
                <a:cs typeface="Garamond"/>
              </a:rPr>
              <a:t>dotazione tecnologica </a:t>
            </a:r>
            <a:r>
              <a:rPr sz="1000" spc="-5" dirty="0">
                <a:latin typeface="Garamond"/>
                <a:cs typeface="Garamond"/>
              </a:rPr>
              <a:t>delle </a:t>
            </a:r>
            <a:r>
              <a:rPr sz="1000" dirty="0">
                <a:latin typeface="Garamond"/>
                <a:cs typeface="Garamond"/>
              </a:rPr>
              <a:t>aule, </a:t>
            </a:r>
            <a:r>
              <a:rPr sz="1000" spc="-20" dirty="0">
                <a:latin typeface="Garamond"/>
                <a:cs typeface="Garamond"/>
              </a:rPr>
              <a:t>svolgi-  </a:t>
            </a:r>
            <a:r>
              <a:rPr sz="1000" spc="-15" dirty="0">
                <a:latin typeface="Garamond"/>
                <a:cs typeface="Garamond"/>
              </a:rPr>
              <a:t>mento </a:t>
            </a:r>
            <a:r>
              <a:rPr sz="1000" spc="-5" dirty="0">
                <a:latin typeface="Garamond"/>
                <a:cs typeface="Garamond"/>
              </a:rPr>
              <a:t>nel </a:t>
            </a:r>
            <a:r>
              <a:rPr sz="1000" spc="-30" dirty="0">
                <a:latin typeface="Garamond"/>
                <a:cs typeface="Garamond"/>
              </a:rPr>
              <a:t>corso </a:t>
            </a:r>
            <a:r>
              <a:rPr sz="1000" spc="5" dirty="0">
                <a:latin typeface="Garamond"/>
                <a:cs typeface="Garamond"/>
              </a:rPr>
              <a:t>dell’anno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15" dirty="0">
                <a:latin typeface="Garamond"/>
                <a:cs typeface="Garamond"/>
              </a:rPr>
              <a:t>3 </a:t>
            </a:r>
            <a:r>
              <a:rPr sz="1000" spc="5" dirty="0">
                <a:latin typeface="Garamond"/>
                <a:cs typeface="Garamond"/>
              </a:rPr>
              <a:t>Career </a:t>
            </a:r>
            <a:r>
              <a:rPr sz="1000" spc="-15" dirty="0">
                <a:latin typeface="Garamond"/>
                <a:cs typeface="Garamond"/>
              </a:rPr>
              <a:t>Day per </a:t>
            </a:r>
            <a:r>
              <a:rPr sz="1000" dirty="0">
                <a:latin typeface="Garamond"/>
                <a:cs typeface="Garamond"/>
              </a:rPr>
              <a:t>migliorare </a:t>
            </a:r>
            <a:r>
              <a:rPr sz="1000" spc="-5" dirty="0">
                <a:latin typeface="Garamond"/>
                <a:cs typeface="Garamond"/>
              </a:rPr>
              <a:t>ulteriormente 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i="1" spc="60" dirty="0">
                <a:latin typeface="Garamond"/>
                <a:cs typeface="Garamond"/>
              </a:rPr>
              <a:t>placement </a:t>
            </a:r>
            <a:r>
              <a:rPr sz="1000" spc="-5" dirty="0">
                <a:latin typeface="Garamond"/>
                <a:cs typeface="Garamond"/>
              </a:rPr>
              <a:t>dei nostri </a:t>
            </a:r>
            <a:r>
              <a:rPr sz="1000" spc="5" dirty="0">
                <a:latin typeface="Garamond"/>
                <a:cs typeface="Garamond"/>
              </a:rPr>
              <a:t>laureati, </a:t>
            </a:r>
            <a:r>
              <a:rPr sz="1000" spc="-5" dirty="0">
                <a:latin typeface="Garamond"/>
                <a:cs typeface="Garamond"/>
              </a:rPr>
              <a:t>ampliamento </a:t>
            </a:r>
            <a:r>
              <a:rPr sz="1000" spc="5" dirty="0">
                <a:latin typeface="Garamond"/>
                <a:cs typeface="Garamond"/>
              </a:rPr>
              <a:t>degli </a:t>
            </a:r>
            <a:r>
              <a:rPr sz="1000" spc="-20" dirty="0">
                <a:latin typeface="Garamond"/>
                <a:cs typeface="Garamond"/>
              </a:rPr>
              <a:t>spazio </a:t>
            </a:r>
            <a:r>
              <a:rPr sz="1000" spc="5" dirty="0">
                <a:latin typeface="Garamond"/>
                <a:cs typeface="Garamond"/>
              </a:rPr>
              <a:t>dedicati allo  </a:t>
            </a:r>
            <a:r>
              <a:rPr sz="1000" dirty="0">
                <a:latin typeface="Garamond"/>
                <a:cs typeface="Garamond"/>
              </a:rPr>
              <a:t>studio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individuazione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aule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adatte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alla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didattica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partecipata.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5698" y="4426619"/>
            <a:ext cx="2215991" cy="4496435"/>
          </a:xfrm>
          <a:prstGeom prst="rect">
            <a:avLst/>
          </a:prstGeom>
        </p:spPr>
        <p:txBody>
          <a:bodyPr vert="vert270" wrap="square" lIns="0" tIns="25400" rIns="0" bIns="0" rtlCol="0">
            <a:spAutoFit/>
          </a:bodyPr>
          <a:lstStyle/>
          <a:p>
            <a:pPr marL="12700">
              <a:spcBef>
                <a:spcPts val="200"/>
              </a:spcBef>
            </a:pPr>
            <a:r>
              <a:rPr sz="7200" b="1" spc="225" dirty="0">
                <a:solidFill>
                  <a:srgbClr val="FBC700"/>
                </a:solidFill>
                <a:latin typeface="Tahoma"/>
                <a:cs typeface="Tahoma"/>
              </a:rPr>
              <a:t>chi</a:t>
            </a:r>
            <a:r>
              <a:rPr sz="7200" b="1" spc="-145" dirty="0">
                <a:solidFill>
                  <a:srgbClr val="FBC700"/>
                </a:solidFill>
                <a:latin typeface="Tahoma"/>
                <a:cs typeface="Tahoma"/>
              </a:rPr>
              <a:t> </a:t>
            </a:r>
            <a:r>
              <a:rPr sz="7200" b="1" spc="75" dirty="0">
                <a:solidFill>
                  <a:srgbClr val="FBC700"/>
                </a:solidFill>
                <a:latin typeface="Tahoma"/>
                <a:cs typeface="Tahoma"/>
              </a:rPr>
              <a:t>siamo</a:t>
            </a:r>
            <a:endParaRPr sz="72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4519" y="1541702"/>
            <a:ext cx="24752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-15" dirty="0">
                <a:solidFill>
                  <a:srgbClr val="3D3C3D"/>
                </a:solidFill>
                <a:latin typeface="Book Antiqua"/>
                <a:cs typeface="Book Antiqua"/>
              </a:rPr>
              <a:t>Chi</a:t>
            </a:r>
            <a:r>
              <a:rPr sz="800" b="1" spc="-3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b="1" spc="10" dirty="0">
                <a:solidFill>
                  <a:srgbClr val="3D3C3D"/>
                </a:solidFill>
                <a:latin typeface="Book Antiqua"/>
                <a:cs typeface="Book Antiqua"/>
              </a:rPr>
              <a:t>siamo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1593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0894" y="8962411"/>
            <a:ext cx="11239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45" dirty="0">
                <a:latin typeface="Georgia"/>
                <a:cs typeface="Georgia"/>
              </a:rPr>
              <a:t>15</a:t>
            </a:r>
            <a:endParaRPr sz="800">
              <a:latin typeface="Georgia"/>
              <a:cs typeface="Georgi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638416" y="2520011"/>
          <a:ext cx="5399404" cy="6389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5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2850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5730" marR="536575">
                        <a:lnSpc>
                          <a:spcPct val="100000"/>
                        </a:lnSpc>
                      </a:pPr>
                      <a:r>
                        <a:rPr sz="120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Sviluppo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didattica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innovativa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(e-learning,  </a:t>
                      </a:r>
                      <a:r>
                        <a:rPr sz="12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insegnamenti </a:t>
                      </a:r>
                      <a:r>
                        <a:rPr sz="120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 lingua </a:t>
                      </a:r>
                      <a:r>
                        <a:rPr sz="120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inglese, </a:t>
                      </a:r>
                      <a:r>
                        <a:rPr sz="12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mobilità  </a:t>
                      </a:r>
                      <a:r>
                        <a:rPr sz="12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internazionale)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solidFill>
                      <a:srgbClr val="FDC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8905" marR="493395">
                        <a:lnSpc>
                          <a:spcPct val="100000"/>
                        </a:lnSpc>
                      </a:pPr>
                      <a:r>
                        <a:rPr sz="12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Potenziamento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strumenti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supporto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della  </a:t>
                      </a:r>
                      <a:r>
                        <a:rPr sz="12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didattica </a:t>
                      </a:r>
                      <a:r>
                        <a:rPr sz="12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(database,</a:t>
                      </a:r>
                      <a:r>
                        <a:rPr sz="1200" b="1" spc="-1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software)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solidFill>
                      <a:srgbClr val="8BC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8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5730" marR="802640">
                        <a:lnSpc>
                          <a:spcPct val="100000"/>
                        </a:lnSpc>
                      </a:pPr>
                      <a:r>
                        <a:rPr sz="120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Sviluppo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relazioni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altri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Atenei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  </a:t>
                      </a:r>
                      <a:r>
                        <a:rPr sz="120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iniziative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comuni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solidFill>
                      <a:srgbClr val="00B2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25730" marR="603885">
                        <a:lnSpc>
                          <a:spcPct val="100000"/>
                        </a:lnSpc>
                      </a:pPr>
                      <a:r>
                        <a:rPr sz="12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Miglioramento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della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comunicazione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  </a:t>
                      </a:r>
                      <a:r>
                        <a:rPr sz="12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rapporto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territorio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7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28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25730" marR="269875">
                        <a:lnSpc>
                          <a:spcPct val="100000"/>
                        </a:lnSpc>
                      </a:pPr>
                      <a:r>
                        <a:rPr sz="12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Miglioramento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della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valutazione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della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ricerca  </a:t>
                      </a:r>
                      <a:r>
                        <a:rPr sz="12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Dipartimento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4E53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28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25730" marR="449580">
                        <a:lnSpc>
                          <a:spcPct val="100000"/>
                        </a:lnSpc>
                      </a:pPr>
                      <a:r>
                        <a:rPr sz="12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Miglioramento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decoro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sicurezza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spazi  </a:t>
                      </a:r>
                      <a:r>
                        <a:rPr sz="12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comuni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aree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adiacenti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Dipartimento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BE3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2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20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Sviluppo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senso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comunità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BD00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4544063" y="2466571"/>
            <a:ext cx="807913" cy="6485890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spcBef>
                <a:spcPts val="55"/>
              </a:spcBef>
            </a:pPr>
            <a:r>
              <a:rPr sz="5250" b="1" spc="340" dirty="0">
                <a:solidFill>
                  <a:srgbClr val="FFFFFF"/>
                </a:solidFill>
                <a:latin typeface="Calibri"/>
                <a:cs typeface="Calibri"/>
              </a:rPr>
              <a:t>Obiettivi </a:t>
            </a:r>
            <a:r>
              <a:rPr sz="5250" b="1" spc="37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5250" b="1" spc="-6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50" b="1" spc="290" dirty="0">
                <a:solidFill>
                  <a:srgbClr val="FFFFFF"/>
                </a:solidFill>
                <a:latin typeface="Calibri"/>
                <a:cs typeface="Calibri"/>
              </a:rPr>
              <a:t>mandato</a:t>
            </a:r>
            <a:endParaRPr sz="525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2425" y="2520003"/>
            <a:ext cx="5399989" cy="638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4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1593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41736" y="2195789"/>
            <a:ext cx="3863975" cy="700191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38430">
              <a:spcBef>
                <a:spcPts val="500"/>
              </a:spcBef>
            </a:pPr>
            <a:r>
              <a:rPr sz="1200" b="1" spc="105" dirty="0">
                <a:latin typeface="Calibri"/>
                <a:cs typeface="Calibri"/>
              </a:rPr>
              <a:t>Attività </a:t>
            </a:r>
            <a:r>
              <a:rPr sz="1200" b="1" spc="90" dirty="0">
                <a:latin typeface="Calibri"/>
                <a:cs typeface="Calibri"/>
              </a:rPr>
              <a:t>di</a:t>
            </a:r>
            <a:r>
              <a:rPr sz="1200" b="1" spc="-170" dirty="0">
                <a:latin typeface="Calibri"/>
                <a:cs typeface="Calibri"/>
              </a:rPr>
              <a:t> </a:t>
            </a:r>
            <a:r>
              <a:rPr sz="1200" b="1" spc="65" dirty="0">
                <a:latin typeface="Calibri"/>
                <a:cs typeface="Calibri"/>
              </a:rPr>
              <a:t>orientamento</a:t>
            </a:r>
            <a:endParaRPr sz="1200">
              <a:latin typeface="Calibri"/>
              <a:cs typeface="Calibri"/>
            </a:endParaRPr>
          </a:p>
          <a:p>
            <a:pPr marL="138430" marR="159385">
              <a:spcBef>
                <a:spcPts val="335"/>
              </a:spcBef>
            </a:pPr>
            <a:r>
              <a:rPr sz="1000" spc="-5" dirty="0">
                <a:latin typeface="Garamond"/>
                <a:cs typeface="Garamond"/>
              </a:rPr>
              <a:t>La Commissione Orientamento del </a:t>
            </a:r>
            <a:r>
              <a:rPr sz="1000" spc="-10" dirty="0">
                <a:latin typeface="Garamond"/>
                <a:cs typeface="Garamond"/>
              </a:rPr>
              <a:t>DIEC programma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5" dirty="0">
                <a:latin typeface="Garamond"/>
                <a:cs typeface="Garamond"/>
              </a:rPr>
              <a:t>cura </a:t>
            </a:r>
            <a:r>
              <a:rPr sz="1000" spc="-15" dirty="0">
                <a:latin typeface="Garamond"/>
                <a:cs typeface="Garamond"/>
              </a:rPr>
              <a:t>lo </a:t>
            </a:r>
            <a:r>
              <a:rPr sz="1000" spc="-20" dirty="0">
                <a:latin typeface="Garamond"/>
                <a:cs typeface="Garamond"/>
              </a:rPr>
              <a:t>svolgi-  </a:t>
            </a:r>
            <a:r>
              <a:rPr sz="1000" spc="-15" dirty="0">
                <a:latin typeface="Garamond"/>
                <a:cs typeface="Garamond"/>
              </a:rPr>
              <a:t>mento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attività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finalizzate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all’orientamento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ingresso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itinere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  </a:t>
            </a:r>
            <a:r>
              <a:rPr sz="1000" spc="20" dirty="0">
                <a:latin typeface="Garamond"/>
                <a:cs typeface="Garamond"/>
              </a:rPr>
              <a:t>i </a:t>
            </a:r>
            <a:r>
              <a:rPr sz="1000" spc="5" dirty="0">
                <a:latin typeface="Garamond"/>
                <a:cs typeface="Garamond"/>
              </a:rPr>
              <a:t>Corsi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laurea </a:t>
            </a:r>
            <a:r>
              <a:rPr sz="1000" spc="5" dirty="0">
                <a:latin typeface="Garamond"/>
                <a:cs typeface="Garamond"/>
              </a:rPr>
              <a:t>triennale </a:t>
            </a:r>
            <a:r>
              <a:rPr sz="1000" spc="-5" dirty="0">
                <a:latin typeface="Garamond"/>
                <a:cs typeface="Garamond"/>
              </a:rPr>
              <a:t>del </a:t>
            </a:r>
            <a:r>
              <a:rPr sz="1000" dirty="0">
                <a:latin typeface="Garamond"/>
                <a:cs typeface="Garamond"/>
              </a:rPr>
              <a:t>Dipartimento. </a:t>
            </a:r>
            <a:r>
              <a:rPr sz="1000" spc="-5" dirty="0">
                <a:latin typeface="Garamond"/>
                <a:cs typeface="Garamond"/>
              </a:rPr>
              <a:t>A </a:t>
            </a:r>
            <a:r>
              <a:rPr sz="1000" spc="20" dirty="0">
                <a:latin typeface="Garamond"/>
                <a:cs typeface="Garamond"/>
              </a:rPr>
              <a:t>tal </a:t>
            </a:r>
            <a:r>
              <a:rPr sz="1000" spc="-10" dirty="0">
                <a:latin typeface="Garamond"/>
                <a:cs typeface="Garamond"/>
              </a:rPr>
              <a:t>fine, </a:t>
            </a: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spc="-5" dirty="0">
                <a:latin typeface="Garamond"/>
                <a:cs typeface="Garamond"/>
              </a:rPr>
              <a:t>Commissione  </a:t>
            </a:r>
            <a:r>
              <a:rPr sz="1000" spc="-20" dirty="0">
                <a:latin typeface="Garamond"/>
                <a:cs typeface="Garamond"/>
              </a:rPr>
              <a:t>opera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10" dirty="0">
                <a:latin typeface="Garamond"/>
                <a:cs typeface="Garamond"/>
              </a:rPr>
              <a:t>coordinamento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spc="-5" dirty="0">
                <a:latin typeface="Garamond"/>
                <a:cs typeface="Garamond"/>
              </a:rPr>
              <a:t>Commissione Orientamento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Ateneo </a:t>
            </a:r>
            <a:r>
              <a:rPr sz="1000" spc="-25" dirty="0">
                <a:latin typeface="Garamond"/>
                <a:cs typeface="Garamond"/>
              </a:rPr>
              <a:t>e 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spc="-5" dirty="0">
                <a:latin typeface="Garamond"/>
                <a:cs typeface="Garamond"/>
              </a:rPr>
              <a:t>Servizio Orientamento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UNIGE, </a:t>
            </a:r>
            <a:r>
              <a:rPr sz="1000" spc="-15" dirty="0">
                <a:latin typeface="Garamond"/>
                <a:cs typeface="Garamond"/>
              </a:rPr>
              <a:t>sia </a:t>
            </a:r>
            <a:r>
              <a:rPr sz="1000" spc="-5" dirty="0">
                <a:latin typeface="Garamond"/>
                <a:cs typeface="Garamond"/>
              </a:rPr>
              <a:t>partecipando </a:t>
            </a:r>
            <a:r>
              <a:rPr sz="1000" spc="10" dirty="0">
                <a:latin typeface="Garamond"/>
                <a:cs typeface="Garamond"/>
              </a:rPr>
              <a:t>alle </a:t>
            </a:r>
            <a:r>
              <a:rPr sz="1000" spc="5" dirty="0">
                <a:latin typeface="Garamond"/>
                <a:cs typeface="Garamond"/>
              </a:rPr>
              <a:t>iniziative  </a:t>
            </a:r>
            <a:r>
              <a:rPr sz="1000" spc="-30" dirty="0">
                <a:latin typeface="Garamond"/>
                <a:cs typeface="Garamond"/>
              </a:rPr>
              <a:t>promosse </a:t>
            </a:r>
            <a:r>
              <a:rPr sz="1000" dirty="0">
                <a:latin typeface="Garamond"/>
                <a:cs typeface="Garamond"/>
              </a:rPr>
              <a:t>dall’Ateneo </a:t>
            </a:r>
            <a:r>
              <a:rPr sz="1000" spc="-15" dirty="0">
                <a:latin typeface="Garamond"/>
                <a:cs typeface="Garamond"/>
              </a:rPr>
              <a:t>sia </a:t>
            </a:r>
            <a:r>
              <a:rPr sz="1000" spc="-10" dirty="0">
                <a:latin typeface="Garamond"/>
                <a:cs typeface="Garamond"/>
              </a:rPr>
              <a:t>progettando </a:t>
            </a:r>
            <a:r>
              <a:rPr sz="1000" spc="5" dirty="0">
                <a:latin typeface="Garamond"/>
                <a:cs typeface="Garamond"/>
              </a:rPr>
              <a:t>direttamente </a:t>
            </a:r>
            <a:r>
              <a:rPr sz="1000" spc="-10" dirty="0">
                <a:latin typeface="Garamond"/>
                <a:cs typeface="Garamond"/>
              </a:rPr>
              <a:t>eventi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10" dirty="0">
                <a:latin typeface="Garamond"/>
                <a:cs typeface="Garamond"/>
              </a:rPr>
              <a:t>attività </a:t>
            </a:r>
            <a:r>
              <a:rPr sz="1000" spc="20" dirty="0">
                <a:latin typeface="Garamond"/>
                <a:cs typeface="Garamond"/>
              </a:rPr>
              <a:t>di  </a:t>
            </a:r>
            <a:r>
              <a:rPr sz="1000" dirty="0">
                <a:latin typeface="Garamond"/>
                <a:cs typeface="Garamond"/>
              </a:rPr>
              <a:t>Dipartimento.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20"/>
              </a:spcBef>
            </a:pPr>
            <a:endParaRPr sz="1050">
              <a:latin typeface="Garamond"/>
              <a:cs typeface="Garamond"/>
            </a:endParaRPr>
          </a:p>
          <a:p>
            <a:pPr marL="138430" marR="163195"/>
            <a:r>
              <a:rPr sz="1000" spc="-5" dirty="0">
                <a:latin typeface="Garamond"/>
                <a:cs typeface="Garamond"/>
              </a:rPr>
              <a:t>La </a:t>
            </a:r>
            <a:r>
              <a:rPr sz="1000" spc="-10" dirty="0">
                <a:latin typeface="Garamond"/>
                <a:cs typeface="Garamond"/>
              </a:rPr>
              <a:t>realizzazione </a:t>
            </a:r>
            <a:r>
              <a:rPr sz="1000" spc="-5" dirty="0">
                <a:latin typeface="Garamond"/>
                <a:cs typeface="Garamond"/>
              </a:rPr>
              <a:t>delle </a:t>
            </a:r>
            <a:r>
              <a:rPr sz="1000" spc="10" dirty="0">
                <a:latin typeface="Garamond"/>
                <a:cs typeface="Garamond"/>
              </a:rPr>
              <a:t>attività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orientamento </a:t>
            </a:r>
            <a:r>
              <a:rPr sz="1000" spc="-15" dirty="0">
                <a:latin typeface="Garamond"/>
                <a:cs typeface="Garamond"/>
              </a:rPr>
              <a:t>avviene </a:t>
            </a:r>
            <a:r>
              <a:rPr sz="1000" spc="-10" dirty="0">
                <a:latin typeface="Garamond"/>
                <a:cs typeface="Garamond"/>
              </a:rPr>
              <a:t>anche grazie </a:t>
            </a:r>
            <a:r>
              <a:rPr sz="1000" spc="5" dirty="0">
                <a:latin typeface="Garamond"/>
                <a:cs typeface="Garamond"/>
              </a:rPr>
              <a:t>all’at-  </a:t>
            </a:r>
            <a:r>
              <a:rPr sz="1000" spc="10" dirty="0">
                <a:latin typeface="Garamond"/>
                <a:cs typeface="Garamond"/>
              </a:rPr>
              <a:t>tività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tutor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DIEC,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che,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dopo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interventi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formazione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parte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  Servizio Orientamento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docenti del </a:t>
            </a:r>
            <a:r>
              <a:rPr sz="1000" dirty="0">
                <a:latin typeface="Garamond"/>
                <a:cs typeface="Garamond"/>
              </a:rPr>
              <a:t>Dipartimento, </a:t>
            </a:r>
            <a:r>
              <a:rPr sz="1000" spc="-15" dirty="0">
                <a:latin typeface="Garamond"/>
                <a:cs typeface="Garamond"/>
              </a:rPr>
              <a:t>rappresentano </a:t>
            </a:r>
            <a:r>
              <a:rPr sz="1000" spc="15" dirty="0">
                <a:latin typeface="Garamond"/>
                <a:cs typeface="Garamond"/>
              </a:rPr>
              <a:t>un  </a:t>
            </a:r>
            <a:r>
              <a:rPr sz="1000" dirty="0">
                <a:latin typeface="Garamond"/>
                <a:cs typeface="Garamond"/>
              </a:rPr>
              <a:t>importante </a:t>
            </a:r>
            <a:r>
              <a:rPr sz="1000" spc="-15" dirty="0">
                <a:latin typeface="Garamond"/>
                <a:cs typeface="Garamond"/>
              </a:rPr>
              <a:t>supporto </a:t>
            </a:r>
            <a:r>
              <a:rPr sz="1000" dirty="0">
                <a:latin typeface="Garamond"/>
                <a:cs typeface="Garamond"/>
              </a:rPr>
              <a:t>nell’orientamento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15" dirty="0">
                <a:latin typeface="Garamond"/>
                <a:cs typeface="Garamond"/>
              </a:rPr>
              <a:t>ingresso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dirty="0">
                <a:latin typeface="Garamond"/>
                <a:cs typeface="Garamond"/>
              </a:rPr>
              <a:t>itinere. </a:t>
            </a:r>
            <a:r>
              <a:rPr sz="1000" spc="-15" dirty="0">
                <a:latin typeface="Garamond"/>
                <a:cs typeface="Garamond"/>
              </a:rPr>
              <a:t>I </a:t>
            </a:r>
            <a:r>
              <a:rPr sz="1000" dirty="0">
                <a:latin typeface="Garamond"/>
                <a:cs typeface="Garamond"/>
              </a:rPr>
              <a:t>tutor  </a:t>
            </a:r>
            <a:r>
              <a:rPr sz="1000" spc="-10" dirty="0">
                <a:latin typeface="Garamond"/>
                <a:cs typeface="Garamond"/>
              </a:rPr>
              <a:t>accoglienza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l’a.a.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2018/2019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sono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stati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20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che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entusiasmo 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10" dirty="0">
                <a:latin typeface="Garamond"/>
                <a:cs typeface="Garamond"/>
              </a:rPr>
              <a:t>le </a:t>
            </a:r>
            <a:r>
              <a:rPr sz="1000" spc="-20" dirty="0">
                <a:latin typeface="Garamond"/>
                <a:cs typeface="Garamond"/>
              </a:rPr>
              <a:t>loro </a:t>
            </a:r>
            <a:r>
              <a:rPr sz="1000" spc="5" dirty="0">
                <a:latin typeface="Garamond"/>
                <a:cs typeface="Garamond"/>
              </a:rPr>
              <a:t>magliette </a:t>
            </a:r>
            <a:r>
              <a:rPr sz="1000" spc="10" dirty="0">
                <a:latin typeface="Garamond"/>
                <a:cs typeface="Garamond"/>
              </a:rPr>
              <a:t>gialle </a:t>
            </a:r>
            <a:r>
              <a:rPr sz="1000" dirty="0">
                <a:latin typeface="Garamond"/>
                <a:cs typeface="Garamond"/>
              </a:rPr>
              <a:t>hanno aiutato </a:t>
            </a:r>
            <a:r>
              <a:rPr sz="1000" spc="15" dirty="0">
                <a:latin typeface="Garamond"/>
                <a:cs typeface="Garamond"/>
              </a:rPr>
              <a:t>gli </a:t>
            </a:r>
            <a:r>
              <a:rPr sz="1000" dirty="0">
                <a:latin typeface="Garamond"/>
                <a:cs typeface="Garamond"/>
              </a:rPr>
              <a:t>studenti </a:t>
            </a:r>
            <a:r>
              <a:rPr sz="1000" spc="20" dirty="0">
                <a:latin typeface="Garamond"/>
                <a:cs typeface="Garamond"/>
              </a:rPr>
              <a:t>attuali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15" dirty="0">
                <a:latin typeface="Garamond"/>
                <a:cs typeface="Garamond"/>
              </a:rPr>
              <a:t>futuri </a:t>
            </a:r>
            <a:r>
              <a:rPr sz="1000" spc="-5" dirty="0">
                <a:latin typeface="Garamond"/>
                <a:cs typeface="Garamond"/>
              </a:rPr>
              <a:t>nel  primo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approccio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vita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universitaria.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20"/>
              </a:spcBef>
            </a:pPr>
            <a:endParaRPr sz="1050">
              <a:latin typeface="Garamond"/>
              <a:cs typeface="Garamond"/>
            </a:endParaRPr>
          </a:p>
          <a:p>
            <a:pPr marL="138430" marR="172720"/>
            <a:r>
              <a:rPr sz="1000" spc="5" dirty="0">
                <a:latin typeface="Garamond"/>
                <a:cs typeface="Garamond"/>
              </a:rPr>
              <a:t>Nell’a.a.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2018/2019,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attività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orientamento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DIEC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hanno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ottenuto  </a:t>
            </a:r>
            <a:r>
              <a:rPr sz="1000" spc="5" dirty="0">
                <a:latin typeface="Garamond"/>
                <a:cs typeface="Garamond"/>
              </a:rPr>
              <a:t>importanti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b="1" spc="-5" dirty="0">
                <a:latin typeface="Calibri"/>
                <a:cs typeface="Calibri"/>
              </a:rPr>
              <a:t>riconoscimenti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livello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locale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nazionale.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15"/>
              </a:spcBef>
            </a:pPr>
            <a:endParaRPr sz="1050">
              <a:latin typeface="Garamond"/>
              <a:cs typeface="Garamond"/>
            </a:endParaRPr>
          </a:p>
          <a:p>
            <a:pPr marL="138430" marR="175260">
              <a:spcBef>
                <a:spcPts val="5"/>
              </a:spcBef>
            </a:pPr>
            <a:r>
              <a:rPr sz="1000" spc="10" dirty="0">
                <a:latin typeface="Garamond"/>
                <a:cs typeface="Garamond"/>
              </a:rPr>
              <a:t>Il </a:t>
            </a:r>
            <a:r>
              <a:rPr sz="1000" spc="-10" dirty="0">
                <a:latin typeface="Garamond"/>
                <a:cs typeface="Garamond"/>
              </a:rPr>
              <a:t>DIEC </a:t>
            </a:r>
            <a:r>
              <a:rPr sz="1000" spc="-5" dirty="0">
                <a:latin typeface="Garamond"/>
                <a:cs typeface="Garamond"/>
              </a:rPr>
              <a:t>ha partecipato </a:t>
            </a:r>
            <a:r>
              <a:rPr sz="1000" spc="10" dirty="0">
                <a:latin typeface="Garamond"/>
                <a:cs typeface="Garamond"/>
              </a:rPr>
              <a:t>all’annuale </a:t>
            </a:r>
            <a:r>
              <a:rPr sz="1000" spc="-25" dirty="0">
                <a:latin typeface="Garamond"/>
                <a:cs typeface="Garamond"/>
              </a:rPr>
              <a:t>convegno </a:t>
            </a:r>
            <a:r>
              <a:rPr sz="1000" spc="-15" dirty="0">
                <a:latin typeface="Garamond"/>
                <a:cs typeface="Garamond"/>
              </a:rPr>
              <a:t>UniGE </a:t>
            </a:r>
            <a:r>
              <a:rPr sz="1000" spc="-20" dirty="0">
                <a:latin typeface="Garamond"/>
                <a:cs typeface="Garamond"/>
              </a:rPr>
              <a:t>su </a:t>
            </a:r>
            <a:r>
              <a:rPr sz="1000" b="1" i="1" spc="-30" dirty="0">
                <a:latin typeface="Times New Roman"/>
                <a:cs typeface="Times New Roman"/>
              </a:rPr>
              <a:t>“L’Alternanza  </a:t>
            </a:r>
            <a:r>
              <a:rPr sz="1000" b="1" i="1" spc="-35" dirty="0">
                <a:latin typeface="Times New Roman"/>
                <a:cs typeface="Times New Roman"/>
              </a:rPr>
              <a:t>scuola-lavoro </a:t>
            </a:r>
            <a:r>
              <a:rPr sz="1000" b="1" i="1" spc="-10" dirty="0">
                <a:latin typeface="Times New Roman"/>
                <a:cs typeface="Times New Roman"/>
              </a:rPr>
              <a:t>in </a:t>
            </a:r>
            <a:r>
              <a:rPr sz="1000" b="1" i="1" spc="-40" dirty="0">
                <a:latin typeface="Times New Roman"/>
                <a:cs typeface="Times New Roman"/>
              </a:rPr>
              <a:t>Unige: </a:t>
            </a:r>
            <a:r>
              <a:rPr sz="1000" b="1" i="1" spc="-5" dirty="0">
                <a:latin typeface="Times New Roman"/>
                <a:cs typeface="Times New Roman"/>
              </a:rPr>
              <a:t>da </a:t>
            </a:r>
            <a:r>
              <a:rPr sz="1000" b="1" i="1" spc="-25" dirty="0">
                <a:latin typeface="Times New Roman"/>
                <a:cs typeface="Times New Roman"/>
              </a:rPr>
              <a:t>progetto </a:t>
            </a:r>
            <a:r>
              <a:rPr sz="1000" b="1" i="1" spc="-35" dirty="0">
                <a:latin typeface="Times New Roman"/>
                <a:cs typeface="Times New Roman"/>
              </a:rPr>
              <a:t>a </a:t>
            </a:r>
            <a:r>
              <a:rPr sz="1000" b="1" i="1" spc="-15" dirty="0">
                <a:latin typeface="Times New Roman"/>
                <a:cs typeface="Times New Roman"/>
              </a:rPr>
              <a:t>realtà </a:t>
            </a:r>
            <a:r>
              <a:rPr sz="1000" b="1" i="1" spc="5" dirty="0">
                <a:latin typeface="Times New Roman"/>
                <a:cs typeface="Times New Roman"/>
              </a:rPr>
              <a:t>di </a:t>
            </a:r>
            <a:r>
              <a:rPr sz="1000" b="1" i="1" spc="-40" dirty="0">
                <a:latin typeface="Times New Roman"/>
                <a:cs typeface="Times New Roman"/>
              </a:rPr>
              <a:t>sistema” </a:t>
            </a:r>
            <a:r>
              <a:rPr sz="1000" spc="-5" dirty="0">
                <a:latin typeface="Garamond"/>
                <a:cs typeface="Garamond"/>
              </a:rPr>
              <a:t>nel </a:t>
            </a:r>
            <a:r>
              <a:rPr sz="1000" spc="-30" dirty="0">
                <a:latin typeface="Garamond"/>
                <a:cs typeface="Garamond"/>
              </a:rPr>
              <a:t>corso </a:t>
            </a:r>
            <a:r>
              <a:rPr sz="1000" spc="-5" dirty="0">
                <a:latin typeface="Garamond"/>
                <a:cs typeface="Garamond"/>
              </a:rPr>
              <a:t>del  </a:t>
            </a:r>
            <a:r>
              <a:rPr sz="1000" dirty="0">
                <a:latin typeface="Garamond"/>
                <a:cs typeface="Garamond"/>
              </a:rPr>
              <a:t>quale </a:t>
            </a:r>
            <a:r>
              <a:rPr sz="1000" spc="-10" dirty="0">
                <a:latin typeface="Garamond"/>
                <a:cs typeface="Garamond"/>
              </a:rPr>
              <a:t>19 </a:t>
            </a:r>
            <a:r>
              <a:rPr sz="1000" spc="5" dirty="0">
                <a:latin typeface="Garamond"/>
                <a:cs typeface="Garamond"/>
              </a:rPr>
              <a:t>tra Dipartimenti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15" dirty="0">
                <a:latin typeface="Garamond"/>
                <a:cs typeface="Garamond"/>
              </a:rPr>
              <a:t>Centri </a:t>
            </a:r>
            <a:r>
              <a:rPr sz="1000" dirty="0">
                <a:latin typeface="Garamond"/>
                <a:cs typeface="Garamond"/>
              </a:rPr>
              <a:t>Unige hanno </a:t>
            </a:r>
            <a:r>
              <a:rPr sz="1000" spc="-15" dirty="0">
                <a:latin typeface="Garamond"/>
                <a:cs typeface="Garamond"/>
              </a:rPr>
              <a:t>presentato </a:t>
            </a:r>
            <a:r>
              <a:rPr sz="1000" spc="-10" dirty="0">
                <a:latin typeface="Garamond"/>
                <a:cs typeface="Garamond"/>
              </a:rPr>
              <a:t>le </a:t>
            </a:r>
            <a:r>
              <a:rPr sz="1000" spc="10" dirty="0">
                <a:latin typeface="Garamond"/>
                <a:cs typeface="Garamond"/>
              </a:rPr>
              <a:t>attività </a:t>
            </a:r>
            <a:r>
              <a:rPr sz="1000" spc="20" dirty="0">
                <a:latin typeface="Garamond"/>
                <a:cs typeface="Garamond"/>
              </a:rPr>
              <a:t>di  </a:t>
            </a:r>
            <a:r>
              <a:rPr sz="1000" spc="-10" dirty="0">
                <a:latin typeface="Garamond"/>
                <a:cs typeface="Garamond"/>
              </a:rPr>
              <a:t>orientamento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dirty="0">
                <a:latin typeface="Garamond"/>
                <a:cs typeface="Garamond"/>
              </a:rPr>
              <a:t>alternanza </a:t>
            </a:r>
            <a:r>
              <a:rPr sz="1000" spc="-20" dirty="0">
                <a:latin typeface="Garamond"/>
                <a:cs typeface="Garamond"/>
              </a:rPr>
              <a:t>scuola-lavoro </a:t>
            </a:r>
            <a:r>
              <a:rPr sz="1000" spc="-5" dirty="0">
                <a:latin typeface="Garamond"/>
                <a:cs typeface="Garamond"/>
              </a:rPr>
              <a:t>realizzate </a:t>
            </a:r>
            <a:r>
              <a:rPr sz="1000" spc="-15" dirty="0">
                <a:latin typeface="Garamond"/>
                <a:cs typeface="Garamond"/>
              </a:rPr>
              <a:t>per </a:t>
            </a:r>
            <a:r>
              <a:rPr sz="1000" spc="5" dirty="0">
                <a:latin typeface="Garamond"/>
                <a:cs typeface="Garamond"/>
              </a:rPr>
              <a:t>l’anno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25" dirty="0">
                <a:latin typeface="Garamond"/>
                <a:cs typeface="Garamond"/>
              </a:rPr>
              <a:t>corso.  L’offerta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DIEC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è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stata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b="1" spc="-25" dirty="0">
                <a:latin typeface="Calibri"/>
                <a:cs typeface="Calibri"/>
              </a:rPr>
              <a:t>premiata </a:t>
            </a:r>
            <a:r>
              <a:rPr sz="1000" spc="-5" dirty="0">
                <a:latin typeface="Garamond"/>
                <a:cs typeface="Garamond"/>
              </a:rPr>
              <a:t>aggiudicandosi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terzo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posto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secondo 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dirty="0">
                <a:latin typeface="Garamond"/>
                <a:cs typeface="Garamond"/>
              </a:rPr>
              <a:t>giudizio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5" dirty="0">
                <a:latin typeface="Garamond"/>
                <a:cs typeface="Garamond"/>
              </a:rPr>
              <a:t>una </a:t>
            </a:r>
            <a:r>
              <a:rPr sz="1000" spc="-15" dirty="0">
                <a:latin typeface="Garamond"/>
                <a:cs typeface="Garamond"/>
              </a:rPr>
              <a:t>commissione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dirty="0">
                <a:latin typeface="Garamond"/>
                <a:cs typeface="Garamond"/>
              </a:rPr>
              <a:t>valutatori </a:t>
            </a:r>
            <a:r>
              <a:rPr sz="1000" spc="-10" dirty="0">
                <a:latin typeface="Garamond"/>
                <a:cs typeface="Garamond"/>
              </a:rPr>
              <a:t>presieduta </a:t>
            </a:r>
            <a:r>
              <a:rPr sz="1000" spc="-5" dirty="0">
                <a:latin typeface="Garamond"/>
                <a:cs typeface="Garamond"/>
              </a:rPr>
              <a:t>da </a:t>
            </a:r>
            <a:r>
              <a:rPr sz="1000" spc="-10" dirty="0">
                <a:latin typeface="Garamond"/>
                <a:cs typeface="Garamond"/>
              </a:rPr>
              <a:t>Benedetto  </a:t>
            </a:r>
            <a:r>
              <a:rPr sz="1000" spc="-5" dirty="0">
                <a:latin typeface="Garamond"/>
                <a:cs typeface="Garamond"/>
              </a:rPr>
              <a:t>Maffezzini, </a:t>
            </a:r>
            <a:r>
              <a:rPr sz="1000" spc="-15" dirty="0">
                <a:latin typeface="Garamond"/>
                <a:cs typeface="Garamond"/>
              </a:rPr>
              <a:t>referente </a:t>
            </a:r>
            <a:r>
              <a:rPr sz="1000" dirty="0">
                <a:latin typeface="Garamond"/>
                <a:cs typeface="Garamond"/>
              </a:rPr>
              <a:t>dell’Ufficio </a:t>
            </a:r>
            <a:r>
              <a:rPr sz="1000" spc="-15" dirty="0">
                <a:latin typeface="Garamond"/>
                <a:cs typeface="Garamond"/>
              </a:rPr>
              <a:t>scolastico </a:t>
            </a:r>
            <a:r>
              <a:rPr sz="1000" spc="-5" dirty="0">
                <a:latin typeface="Garamond"/>
                <a:cs typeface="Garamond"/>
              </a:rPr>
              <a:t>regionale, </a:t>
            </a:r>
            <a:r>
              <a:rPr sz="1000" spc="-20" dirty="0">
                <a:latin typeface="Garamond"/>
                <a:cs typeface="Garamond"/>
              </a:rPr>
              <a:t>che </a:t>
            </a:r>
            <a:r>
              <a:rPr sz="1000" spc="-5" dirty="0">
                <a:latin typeface="Garamond"/>
                <a:cs typeface="Garamond"/>
              </a:rPr>
              <a:t>ha </a:t>
            </a:r>
            <a:r>
              <a:rPr sz="1000" spc="-15" dirty="0">
                <a:latin typeface="Garamond"/>
                <a:cs typeface="Garamond"/>
              </a:rPr>
              <a:t>selezionato  </a:t>
            </a:r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tre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proposte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migliori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efficacia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orientativa,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attrattività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abilità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messe 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gioco.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5"/>
              </a:spcBef>
            </a:pPr>
            <a:endParaRPr sz="1150">
              <a:latin typeface="Garamond"/>
              <a:cs typeface="Garamond"/>
            </a:endParaRPr>
          </a:p>
          <a:p>
            <a:pPr marL="138430"/>
            <a:r>
              <a:rPr sz="900" b="1" spc="65" dirty="0">
                <a:latin typeface="Calibri"/>
                <a:cs typeface="Calibri"/>
              </a:rPr>
              <a:t>Orientamento </a:t>
            </a:r>
            <a:r>
              <a:rPr sz="900" b="1" spc="75" dirty="0">
                <a:latin typeface="Calibri"/>
                <a:cs typeface="Calibri"/>
              </a:rPr>
              <a:t>in</a:t>
            </a:r>
            <a:r>
              <a:rPr sz="900" b="1" spc="-120" dirty="0">
                <a:latin typeface="Calibri"/>
                <a:cs typeface="Calibri"/>
              </a:rPr>
              <a:t> </a:t>
            </a:r>
            <a:r>
              <a:rPr sz="900" b="1" spc="75" dirty="0">
                <a:latin typeface="Calibri"/>
                <a:cs typeface="Calibri"/>
              </a:rPr>
              <a:t>ingresso</a:t>
            </a:r>
            <a:endParaRPr sz="900">
              <a:latin typeface="Calibri"/>
              <a:cs typeface="Calibri"/>
            </a:endParaRPr>
          </a:p>
          <a:p>
            <a:pPr marL="138430">
              <a:spcBef>
                <a:spcPts val="20"/>
              </a:spcBef>
            </a:pPr>
            <a:r>
              <a:rPr sz="1000" spc="5" dirty="0">
                <a:latin typeface="Garamond"/>
                <a:cs typeface="Garamond"/>
              </a:rPr>
              <a:t>Nell’a.a.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2018/2019,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DIEC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ha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organizzato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75" dirty="0">
                <a:latin typeface="Garamond"/>
                <a:cs typeface="Garamond"/>
              </a:rPr>
              <a:t>e/o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partecipato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a:</a:t>
            </a:r>
            <a:endParaRPr sz="1000">
              <a:latin typeface="Garamond"/>
              <a:cs typeface="Garamond"/>
            </a:endParaRPr>
          </a:p>
          <a:p>
            <a:pPr marL="138430" marR="327660" indent="-126364">
              <a:buChar char="–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Open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days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open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weeks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(12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settembre,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12-14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febbraio,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13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aprile,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16-17  </a:t>
            </a:r>
            <a:r>
              <a:rPr sz="1000" spc="-5" dirty="0">
                <a:latin typeface="Garamond"/>
                <a:cs typeface="Garamond"/>
              </a:rPr>
              <a:t>maggio)</a:t>
            </a:r>
            <a:endParaRPr sz="1000">
              <a:latin typeface="Garamond"/>
              <a:cs typeface="Garamond"/>
            </a:endParaRPr>
          </a:p>
          <a:p>
            <a:pPr marL="138430" marR="215265" indent="-126364">
              <a:buChar char="–"/>
              <a:tabLst>
                <a:tab pos="139065" algn="l"/>
              </a:tabLst>
            </a:pPr>
            <a:r>
              <a:rPr sz="1000" spc="15" dirty="0">
                <a:latin typeface="Garamond"/>
                <a:cs typeface="Garamond"/>
              </a:rPr>
              <a:t>4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Saloni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dell’Orientamento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(ABCD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Orientamenti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Genova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dal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13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15  </a:t>
            </a:r>
            <a:r>
              <a:rPr sz="1000" spc="-30" dirty="0">
                <a:latin typeface="Garamond"/>
                <a:cs typeface="Garamond"/>
              </a:rPr>
              <a:t>novembre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2018,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Savona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25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febbraio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2019,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Spezia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45" dirty="0">
                <a:latin typeface="Garamond"/>
                <a:cs typeface="Garamond"/>
              </a:rPr>
              <a:t>l’8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9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marzo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2019,</a:t>
            </a:r>
            <a:endParaRPr sz="1000">
              <a:latin typeface="Garamond"/>
              <a:cs typeface="Garamond"/>
            </a:endParaRPr>
          </a:p>
          <a:p>
            <a:pPr marL="138430"/>
            <a:r>
              <a:rPr sz="1000" spc="-15" dirty="0">
                <a:latin typeface="Garamond"/>
                <a:cs typeface="Garamond"/>
              </a:rPr>
              <a:t>Novi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Ligure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dal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25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29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marzo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2019)</a:t>
            </a:r>
            <a:endParaRPr sz="1000">
              <a:latin typeface="Garamond"/>
              <a:cs typeface="Garamond"/>
            </a:endParaRPr>
          </a:p>
          <a:p>
            <a:pPr marL="138430" marR="169545" indent="-126364">
              <a:buChar char="–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Infopoint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presenza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tutor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presso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Dipartimento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durante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sessione 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laurea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luglio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2019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15" dirty="0">
                <a:latin typeface="Garamond"/>
                <a:cs typeface="Garamond"/>
              </a:rPr>
              <a:t>3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Presentazioni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presso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Scuole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Superiori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(su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invito)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15"/>
              </a:spcBef>
            </a:pPr>
            <a:endParaRPr sz="1050">
              <a:latin typeface="Garamond"/>
              <a:cs typeface="Garamond"/>
            </a:endParaRPr>
          </a:p>
          <a:p>
            <a:pPr marL="138430" marR="226060">
              <a:spcBef>
                <a:spcPts val="5"/>
              </a:spcBef>
            </a:pPr>
            <a:r>
              <a:rPr sz="1000" spc="25" dirty="0">
                <a:latin typeface="Garamond"/>
                <a:cs typeface="Garamond"/>
              </a:rPr>
              <a:t>Ai </a:t>
            </a:r>
            <a:r>
              <a:rPr sz="1000" spc="5" dirty="0">
                <a:latin typeface="Garamond"/>
                <a:cs typeface="Garamond"/>
              </a:rPr>
              <a:t>fini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15" dirty="0">
                <a:latin typeface="Garamond"/>
                <a:cs typeface="Garamond"/>
              </a:rPr>
              <a:t>un </a:t>
            </a:r>
            <a:r>
              <a:rPr sz="1000" spc="-25" dirty="0">
                <a:latin typeface="Garamond"/>
                <a:cs typeface="Garamond"/>
              </a:rPr>
              <a:t>efficace </a:t>
            </a:r>
            <a:r>
              <a:rPr sz="1000" spc="-10" dirty="0">
                <a:latin typeface="Garamond"/>
                <a:cs typeface="Garamond"/>
              </a:rPr>
              <a:t>orientamento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15" dirty="0">
                <a:latin typeface="Garamond"/>
                <a:cs typeface="Garamond"/>
              </a:rPr>
              <a:t>ingresso,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spc="-10" dirty="0">
                <a:latin typeface="Garamond"/>
                <a:cs typeface="Garamond"/>
              </a:rPr>
              <a:t>DIEC </a:t>
            </a:r>
            <a:r>
              <a:rPr sz="1000" spc="-5" dirty="0">
                <a:latin typeface="Garamond"/>
                <a:cs typeface="Garamond"/>
              </a:rPr>
              <a:t>cura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spc="-10" dirty="0">
                <a:latin typeface="Garamond"/>
                <a:cs typeface="Garamond"/>
              </a:rPr>
              <a:t>rapporto 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docenti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orientatori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Scuole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Superiori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ogni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anno,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5" dirty="0">
                <a:latin typeface="Garamond"/>
                <a:cs typeface="Garamond"/>
              </a:rPr>
              <a:t>all’inizio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del</a:t>
            </a:r>
            <a:endParaRPr sz="1000">
              <a:latin typeface="Garamond"/>
              <a:cs typeface="Garamond"/>
            </a:endParaRPr>
          </a:p>
          <a:p>
            <a:pPr marR="5080" algn="r">
              <a:spcBef>
                <a:spcPts val="700"/>
              </a:spcBef>
            </a:pPr>
            <a:r>
              <a:rPr sz="800" spc="-65" dirty="0">
                <a:latin typeface="Georgia"/>
                <a:cs typeface="Georgia"/>
              </a:rPr>
              <a:t>17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4033" y="2577305"/>
            <a:ext cx="1046440" cy="6345555"/>
          </a:xfrm>
          <a:prstGeom prst="rect">
            <a:avLst/>
          </a:prstGeom>
        </p:spPr>
        <p:txBody>
          <a:bodyPr vert="vert270" wrap="square" lIns="0" tIns="24765" rIns="0" bIns="0" rtlCol="0">
            <a:spAutoFit/>
          </a:bodyPr>
          <a:lstStyle/>
          <a:p>
            <a:pPr marL="12700">
              <a:spcBef>
                <a:spcPts val="195"/>
              </a:spcBef>
            </a:pPr>
            <a:r>
              <a:rPr sz="6800" b="1" spc="95" dirty="0">
                <a:solidFill>
                  <a:srgbClr val="FBC700"/>
                </a:solidFill>
                <a:latin typeface="Tahoma"/>
                <a:cs typeface="Tahoma"/>
              </a:rPr>
              <a:t>cosa</a:t>
            </a:r>
            <a:r>
              <a:rPr sz="6800" b="1" spc="-135" dirty="0">
                <a:solidFill>
                  <a:srgbClr val="FBC700"/>
                </a:solidFill>
                <a:latin typeface="Tahoma"/>
                <a:cs typeface="Tahoma"/>
              </a:rPr>
              <a:t> </a:t>
            </a:r>
            <a:r>
              <a:rPr sz="6800" b="1" spc="175" dirty="0">
                <a:solidFill>
                  <a:srgbClr val="FBC700"/>
                </a:solidFill>
                <a:latin typeface="Tahoma"/>
                <a:cs typeface="Tahoma"/>
              </a:rPr>
              <a:t>facciamo</a:t>
            </a:r>
            <a:endParaRPr sz="68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9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244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48490" y="8962411"/>
            <a:ext cx="11176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75" dirty="0">
                <a:latin typeface="Georgia"/>
                <a:cs typeface="Georgia"/>
              </a:rPr>
              <a:t>18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5735" y="2472377"/>
            <a:ext cx="3702685" cy="6499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 marR="19685">
              <a:spcBef>
                <a:spcPts val="100"/>
              </a:spcBef>
            </a:pPr>
            <a:r>
              <a:rPr sz="1000" spc="-10" dirty="0">
                <a:latin typeface="Garamond"/>
                <a:cs typeface="Garamond"/>
              </a:rPr>
              <a:t>periodo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scolastico,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Commissione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Orientamento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organizza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un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b="1" dirty="0">
                <a:latin typeface="Calibri"/>
                <a:cs typeface="Calibri"/>
              </a:rPr>
              <a:t>incontro  </a:t>
            </a:r>
            <a:r>
              <a:rPr sz="1000" b="1" spc="-10" dirty="0">
                <a:latin typeface="Calibri"/>
                <a:cs typeface="Calibri"/>
              </a:rPr>
              <a:t>con </a:t>
            </a:r>
            <a:r>
              <a:rPr sz="1000" b="1" spc="35" dirty="0">
                <a:latin typeface="Calibri"/>
                <a:cs typeface="Calibri"/>
              </a:rPr>
              <a:t>i </a:t>
            </a:r>
            <a:r>
              <a:rPr sz="1000" b="1" spc="-10" dirty="0">
                <a:latin typeface="Calibri"/>
                <a:cs typeface="Calibri"/>
              </a:rPr>
              <a:t>docenti </a:t>
            </a:r>
            <a:r>
              <a:rPr sz="1000" b="1" spc="-20" dirty="0">
                <a:latin typeface="Calibri"/>
                <a:cs typeface="Calibri"/>
              </a:rPr>
              <a:t>delle </a:t>
            </a:r>
            <a:r>
              <a:rPr sz="1000" b="1" spc="-5" dirty="0">
                <a:latin typeface="Calibri"/>
                <a:cs typeface="Calibri"/>
              </a:rPr>
              <a:t>Scuole </a:t>
            </a:r>
            <a:r>
              <a:rPr sz="1000" b="1" dirty="0">
                <a:latin typeface="Calibri"/>
                <a:cs typeface="Calibri"/>
              </a:rPr>
              <a:t>Superiori </a:t>
            </a:r>
            <a:r>
              <a:rPr sz="1000" spc="-5" dirty="0">
                <a:latin typeface="Garamond"/>
                <a:cs typeface="Garamond"/>
              </a:rPr>
              <a:t>nel </a:t>
            </a:r>
            <a:r>
              <a:rPr sz="1000" spc="-30" dirty="0">
                <a:latin typeface="Garamond"/>
                <a:cs typeface="Garamond"/>
              </a:rPr>
              <a:t>corso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15" dirty="0">
                <a:latin typeface="Garamond"/>
                <a:cs typeface="Garamond"/>
              </a:rPr>
              <a:t>un </a:t>
            </a:r>
            <a:r>
              <a:rPr sz="1000" spc="-10" dirty="0">
                <a:latin typeface="Garamond"/>
                <a:cs typeface="Garamond"/>
              </a:rPr>
              <a:t>pomeriggio </a:t>
            </a:r>
            <a:r>
              <a:rPr sz="1000" spc="-5" dirty="0">
                <a:latin typeface="Garamond"/>
                <a:cs typeface="Garamond"/>
              </a:rPr>
              <a:t>dedi-  </a:t>
            </a:r>
            <a:r>
              <a:rPr sz="1000" spc="-10" dirty="0">
                <a:latin typeface="Garamond"/>
                <a:cs typeface="Garamond"/>
              </a:rPr>
              <a:t>cato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cui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viene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presentato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programma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della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attività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orientamento</a:t>
            </a:r>
            <a:endParaRPr sz="1000">
              <a:latin typeface="Garamond"/>
              <a:cs typeface="Garamond"/>
            </a:endParaRPr>
          </a:p>
          <a:p>
            <a:pPr marL="138430" marR="5080"/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dirty="0">
                <a:latin typeface="Garamond"/>
                <a:cs typeface="Garamond"/>
              </a:rPr>
              <a:t>alternanza </a:t>
            </a:r>
            <a:r>
              <a:rPr sz="1000" spc="-20" dirty="0">
                <a:latin typeface="Garamond"/>
                <a:cs typeface="Garamond"/>
              </a:rPr>
              <a:t>scuola-lavoro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5" dirty="0">
                <a:latin typeface="Garamond"/>
                <a:cs typeface="Garamond"/>
              </a:rPr>
              <a:t>calendario </a:t>
            </a:r>
            <a:r>
              <a:rPr sz="1000" spc="-15" dirty="0">
                <a:latin typeface="Garamond"/>
                <a:cs typeface="Garamond"/>
              </a:rPr>
              <a:t>per </a:t>
            </a:r>
            <a:r>
              <a:rPr sz="1000" spc="5" dirty="0">
                <a:latin typeface="Garamond"/>
                <a:cs typeface="Garamond"/>
              </a:rPr>
              <a:t>l’anno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25" dirty="0">
                <a:latin typeface="Garamond"/>
                <a:cs typeface="Garamond"/>
              </a:rPr>
              <a:t>corso. </a:t>
            </a:r>
            <a:r>
              <a:rPr sz="1000" spc="5" dirty="0">
                <a:latin typeface="Garamond"/>
                <a:cs typeface="Garamond"/>
              </a:rPr>
              <a:t>Nell’a.a.  </a:t>
            </a:r>
            <a:r>
              <a:rPr sz="1000" spc="-20" dirty="0">
                <a:latin typeface="Garamond"/>
                <a:cs typeface="Garamond"/>
              </a:rPr>
              <a:t>2018/2019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questo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incontro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è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svolto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5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novembre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2018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ed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è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stato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l’occa-  </a:t>
            </a:r>
            <a:r>
              <a:rPr sz="1000" spc="-20" dirty="0">
                <a:latin typeface="Garamond"/>
                <a:cs typeface="Garamond"/>
              </a:rPr>
              <a:t>sione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premiare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gli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Scuole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Superiori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che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hanno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realizzato  </a:t>
            </a:r>
            <a:r>
              <a:rPr sz="1000" spc="20" dirty="0">
                <a:latin typeface="Garamond"/>
                <a:cs typeface="Garamond"/>
              </a:rPr>
              <a:t>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migliori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progetti</a:t>
            </a:r>
            <a:r>
              <a:rPr sz="1000" spc="1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nella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i="1" spc="70" dirty="0">
                <a:latin typeface="Garamond"/>
                <a:cs typeface="Garamond"/>
              </a:rPr>
              <a:t>Summer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School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DIEC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2018.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15"/>
              </a:spcBef>
            </a:pPr>
            <a:endParaRPr sz="1050">
              <a:latin typeface="Garamond"/>
              <a:cs typeface="Garamond"/>
            </a:endParaRPr>
          </a:p>
          <a:p>
            <a:pPr marL="138430" marR="95250"/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principali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attività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calendario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l’orientamento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degli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studenti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delle  </a:t>
            </a:r>
            <a:r>
              <a:rPr sz="1000" spc="-15" dirty="0">
                <a:latin typeface="Garamond"/>
                <a:cs typeface="Garamond"/>
              </a:rPr>
              <a:t>Scuole </a:t>
            </a:r>
            <a:r>
              <a:rPr sz="1000" spc="-5" dirty="0">
                <a:latin typeface="Garamond"/>
                <a:cs typeface="Garamond"/>
              </a:rPr>
              <a:t>Superiori </a:t>
            </a:r>
            <a:r>
              <a:rPr sz="1000" dirty="0">
                <a:latin typeface="Garamond"/>
                <a:cs typeface="Garamond"/>
              </a:rPr>
              <a:t>(progettati </a:t>
            </a:r>
            <a:r>
              <a:rPr sz="1000" spc="-30" dirty="0">
                <a:latin typeface="Garamond"/>
                <a:cs typeface="Garamond"/>
              </a:rPr>
              <a:t>come </a:t>
            </a:r>
            <a:r>
              <a:rPr sz="1000" spc="10" dirty="0">
                <a:latin typeface="Garamond"/>
                <a:cs typeface="Garamond"/>
              </a:rPr>
              <a:t>attività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dirty="0">
                <a:latin typeface="Garamond"/>
                <a:cs typeface="Garamond"/>
              </a:rPr>
              <a:t>alternanza </a:t>
            </a:r>
            <a:r>
              <a:rPr sz="1000" spc="-20" dirty="0">
                <a:latin typeface="Garamond"/>
                <a:cs typeface="Garamond"/>
              </a:rPr>
              <a:t>scuola-lavoro)  </a:t>
            </a:r>
            <a:r>
              <a:rPr sz="1000" spc="-5" dirty="0">
                <a:latin typeface="Garamond"/>
                <a:cs typeface="Garamond"/>
              </a:rPr>
              <a:t>includono: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Font typeface="Garamond"/>
              <a:buChar char="–"/>
              <a:tabLst>
                <a:tab pos="139065" algn="l"/>
              </a:tabLst>
            </a:pPr>
            <a:r>
              <a:rPr sz="1000" b="1" spc="114" dirty="0">
                <a:latin typeface="Calibri"/>
                <a:cs typeface="Calibri"/>
              </a:rPr>
              <a:t>I</a:t>
            </a:r>
            <a:r>
              <a:rPr sz="1000" b="1" spc="-45" dirty="0">
                <a:latin typeface="Calibri"/>
                <a:cs typeface="Calibri"/>
              </a:rPr>
              <a:t> </a:t>
            </a:r>
            <a:r>
              <a:rPr sz="1000" b="1" spc="40" dirty="0">
                <a:latin typeface="Calibri"/>
                <a:cs typeface="Calibri"/>
              </a:rPr>
              <a:t>Tirocini</a:t>
            </a:r>
            <a:r>
              <a:rPr sz="1000" b="1" spc="-40" dirty="0">
                <a:latin typeface="Calibri"/>
                <a:cs typeface="Calibri"/>
              </a:rPr>
              <a:t> </a:t>
            </a:r>
            <a:r>
              <a:rPr sz="1000" b="1" spc="25" dirty="0">
                <a:latin typeface="Calibri"/>
                <a:cs typeface="Calibri"/>
              </a:rPr>
              <a:t>di</a:t>
            </a:r>
            <a:r>
              <a:rPr sz="1000" b="1" spc="-40" dirty="0">
                <a:latin typeface="Calibri"/>
                <a:cs typeface="Calibri"/>
              </a:rPr>
              <a:t> </a:t>
            </a:r>
            <a:r>
              <a:rPr sz="1000" b="1" spc="-20" dirty="0">
                <a:latin typeface="Calibri"/>
                <a:cs typeface="Calibri"/>
              </a:rPr>
              <a:t>orientamento</a:t>
            </a:r>
            <a:r>
              <a:rPr sz="1000" b="1" spc="-40" dirty="0">
                <a:latin typeface="Calibri"/>
                <a:cs typeface="Calibri"/>
              </a:rPr>
              <a:t> </a:t>
            </a:r>
            <a:r>
              <a:rPr sz="1000" b="1" spc="5" dirty="0">
                <a:latin typeface="Calibri"/>
                <a:cs typeface="Calibri"/>
              </a:rPr>
              <a:t>(4-8</a:t>
            </a:r>
            <a:r>
              <a:rPr sz="1000" b="1" spc="-4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marzo</a:t>
            </a:r>
            <a:r>
              <a:rPr sz="1000" b="1" spc="-40" dirty="0">
                <a:latin typeface="Calibri"/>
                <a:cs typeface="Calibri"/>
              </a:rPr>
              <a:t> </a:t>
            </a:r>
            <a:r>
              <a:rPr sz="1000" b="1" spc="-20" dirty="0">
                <a:latin typeface="Calibri"/>
                <a:cs typeface="Calibri"/>
              </a:rPr>
              <a:t>2019)</a:t>
            </a:r>
            <a:endParaRPr sz="1000">
              <a:latin typeface="Calibri"/>
              <a:cs typeface="Calibri"/>
            </a:endParaRPr>
          </a:p>
          <a:p>
            <a:pPr marL="138430" marR="57785"/>
            <a:r>
              <a:rPr sz="1000" spc="5" dirty="0">
                <a:latin typeface="Garamond"/>
                <a:cs typeface="Garamond"/>
              </a:rPr>
              <a:t>Una settimana </a:t>
            </a:r>
            <a:r>
              <a:rPr sz="1000" dirty="0">
                <a:latin typeface="Garamond"/>
                <a:cs typeface="Garamond"/>
              </a:rPr>
              <a:t>dedicata </a:t>
            </a:r>
            <a:r>
              <a:rPr sz="1000" spc="10" dirty="0">
                <a:latin typeface="Garamond"/>
                <a:cs typeface="Garamond"/>
              </a:rPr>
              <a:t>agli </a:t>
            </a:r>
            <a:r>
              <a:rPr sz="1000" dirty="0">
                <a:latin typeface="Garamond"/>
                <a:cs typeface="Garamond"/>
              </a:rPr>
              <a:t>studenti </a:t>
            </a:r>
            <a:r>
              <a:rPr sz="1000" spc="-5" dirty="0">
                <a:latin typeface="Garamond"/>
                <a:cs typeface="Garamond"/>
              </a:rPr>
              <a:t>del </a:t>
            </a:r>
            <a:r>
              <a:rPr sz="1000" spc="5" dirty="0">
                <a:latin typeface="Garamond"/>
                <a:cs typeface="Garamond"/>
              </a:rPr>
              <a:t>quinto </a:t>
            </a:r>
            <a:r>
              <a:rPr sz="1000" spc="-5" dirty="0">
                <a:latin typeface="Garamond"/>
                <a:cs typeface="Garamond"/>
              </a:rPr>
              <a:t>anno </a:t>
            </a:r>
            <a:r>
              <a:rPr sz="1000" spc="5" dirty="0">
                <a:latin typeface="Garamond"/>
                <a:cs typeface="Garamond"/>
              </a:rPr>
              <a:t>della </a:t>
            </a:r>
            <a:r>
              <a:rPr sz="1000" spc="-10" dirty="0">
                <a:latin typeface="Garamond"/>
                <a:cs typeface="Garamond"/>
              </a:rPr>
              <a:t>Scuola  </a:t>
            </a:r>
            <a:r>
              <a:rPr sz="1000" spc="-5" dirty="0">
                <a:latin typeface="Garamond"/>
                <a:cs typeface="Garamond"/>
              </a:rPr>
              <a:t>Secondaria </a:t>
            </a:r>
            <a:r>
              <a:rPr sz="1000" dirty="0">
                <a:latin typeface="Garamond"/>
                <a:cs typeface="Garamond"/>
              </a:rPr>
              <a:t>(quarto </a:t>
            </a:r>
            <a:r>
              <a:rPr sz="1000" spc="-5" dirty="0">
                <a:latin typeface="Garamond"/>
                <a:cs typeface="Garamond"/>
              </a:rPr>
              <a:t>anno, </a:t>
            </a:r>
            <a:r>
              <a:rPr sz="1000" spc="-20" dirty="0">
                <a:latin typeface="Garamond"/>
                <a:cs typeface="Garamond"/>
              </a:rPr>
              <a:t>su </a:t>
            </a:r>
            <a:r>
              <a:rPr sz="1000" dirty="0">
                <a:latin typeface="Garamond"/>
                <a:cs typeface="Garamond"/>
              </a:rPr>
              <a:t>richiesta): </a:t>
            </a: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spc="-5" dirty="0">
                <a:latin typeface="Garamond"/>
                <a:cs typeface="Garamond"/>
              </a:rPr>
              <a:t>possibilità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frequentare </a:t>
            </a:r>
            <a:r>
              <a:rPr sz="1000" spc="30" dirty="0">
                <a:latin typeface="Garamond"/>
                <a:cs typeface="Garamond"/>
              </a:rPr>
              <a:t>il  </a:t>
            </a:r>
            <a:r>
              <a:rPr sz="1000" dirty="0">
                <a:latin typeface="Garamond"/>
                <a:cs typeface="Garamond"/>
              </a:rPr>
              <a:t>Dipartimento,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assistere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ad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alcune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lezioni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selezionate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corsi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universitari 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primo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biennio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partecipare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seminari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laboratori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dedicati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fino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endParaRPr sz="1000">
              <a:latin typeface="Garamond"/>
              <a:cs typeface="Garamond"/>
            </a:endParaRPr>
          </a:p>
          <a:p>
            <a:pPr marL="138430" marR="17145"/>
            <a:r>
              <a:rPr sz="1000" spc="15" dirty="0">
                <a:latin typeface="Garamond"/>
                <a:cs typeface="Garamond"/>
              </a:rPr>
              <a:t>un </a:t>
            </a:r>
            <a:r>
              <a:rPr sz="1000" spc="-15" dirty="0">
                <a:latin typeface="Garamond"/>
                <a:cs typeface="Garamond"/>
              </a:rPr>
              <a:t>massimo </a:t>
            </a:r>
            <a:r>
              <a:rPr sz="1000" spc="20" dirty="0">
                <a:latin typeface="Garamond"/>
                <a:cs typeface="Garamond"/>
              </a:rPr>
              <a:t>di 30 </a:t>
            </a:r>
            <a:r>
              <a:rPr sz="1000" spc="-25" dirty="0">
                <a:latin typeface="Garamond"/>
                <a:cs typeface="Garamond"/>
              </a:rPr>
              <a:t>ore complessive. </a:t>
            </a:r>
            <a:r>
              <a:rPr sz="1000" spc="-20" dirty="0">
                <a:latin typeface="Garamond"/>
                <a:cs typeface="Garamond"/>
              </a:rPr>
              <a:t>L’esperienza </a:t>
            </a:r>
            <a:r>
              <a:rPr sz="1000" spc="-5" dirty="0">
                <a:latin typeface="Garamond"/>
                <a:cs typeface="Garamond"/>
              </a:rPr>
              <a:t>del </a:t>
            </a:r>
            <a:r>
              <a:rPr sz="1000" spc="5" dirty="0">
                <a:latin typeface="Garamond"/>
                <a:cs typeface="Garamond"/>
              </a:rPr>
              <a:t>Tirocinio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orienta-  </a:t>
            </a:r>
            <a:r>
              <a:rPr sz="1000" spc="-15" dirty="0">
                <a:latin typeface="Garamond"/>
                <a:cs typeface="Garamond"/>
              </a:rPr>
              <a:t>mento </a:t>
            </a:r>
            <a:r>
              <a:rPr sz="1000" spc="-25" dirty="0">
                <a:latin typeface="Garamond"/>
                <a:cs typeface="Garamond"/>
              </a:rPr>
              <a:t>è </a:t>
            </a:r>
            <a:r>
              <a:rPr sz="1000" spc="-10" dirty="0">
                <a:latin typeface="Garamond"/>
                <a:cs typeface="Garamond"/>
              </a:rPr>
              <a:t>pensata </a:t>
            </a:r>
            <a:r>
              <a:rPr sz="1000" spc="-15" dirty="0">
                <a:latin typeface="Garamond"/>
                <a:cs typeface="Garamond"/>
              </a:rPr>
              <a:t>per diffondere </a:t>
            </a: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spc="10" dirty="0">
                <a:latin typeface="Garamond"/>
                <a:cs typeface="Garamond"/>
              </a:rPr>
              <a:t>cultura </a:t>
            </a:r>
            <a:r>
              <a:rPr sz="1000" spc="-20" dirty="0">
                <a:latin typeface="Garamond"/>
                <a:cs typeface="Garamond"/>
              </a:rPr>
              <a:t>economica </a:t>
            </a:r>
            <a:r>
              <a:rPr sz="1000" spc="5" dirty="0">
                <a:latin typeface="Garamond"/>
                <a:cs typeface="Garamond"/>
              </a:rPr>
              <a:t>tra </a:t>
            </a:r>
            <a:r>
              <a:rPr sz="1000" spc="15" dirty="0">
                <a:latin typeface="Garamond"/>
                <a:cs typeface="Garamond"/>
              </a:rPr>
              <a:t>gli </a:t>
            </a:r>
            <a:r>
              <a:rPr sz="1000" dirty="0">
                <a:latin typeface="Garamond"/>
                <a:cs typeface="Garamond"/>
              </a:rPr>
              <a:t>studenti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5" dirty="0">
                <a:latin typeface="Garamond"/>
                <a:cs typeface="Garamond"/>
              </a:rPr>
              <a:t>far  </a:t>
            </a:r>
            <a:r>
              <a:rPr sz="1000" spc="-30" dirty="0">
                <a:latin typeface="Garamond"/>
                <a:cs typeface="Garamond"/>
              </a:rPr>
              <a:t>conoscere </a:t>
            </a:r>
            <a:r>
              <a:rPr sz="1000" spc="-10" dirty="0">
                <a:latin typeface="Garamond"/>
                <a:cs typeface="Garamond"/>
              </a:rPr>
              <a:t>le </a:t>
            </a:r>
            <a:r>
              <a:rPr sz="1000" spc="-20" dirty="0">
                <a:latin typeface="Garamond"/>
                <a:cs typeface="Garamond"/>
              </a:rPr>
              <a:t>competenze </a:t>
            </a:r>
            <a:r>
              <a:rPr sz="1000" spc="-15" dirty="0">
                <a:latin typeface="Garamond"/>
                <a:cs typeface="Garamond"/>
              </a:rPr>
              <a:t>necessarie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dirty="0">
                <a:latin typeface="Garamond"/>
                <a:cs typeface="Garamond"/>
              </a:rPr>
              <a:t>entrata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5" dirty="0">
                <a:latin typeface="Garamond"/>
                <a:cs typeface="Garamond"/>
              </a:rPr>
              <a:t>quelle acquisite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5" dirty="0">
                <a:latin typeface="Garamond"/>
                <a:cs typeface="Garamond"/>
              </a:rPr>
              <a:t>uscita  </a:t>
            </a:r>
            <a:r>
              <a:rPr sz="1000" spc="10" dirty="0">
                <a:latin typeface="Garamond"/>
                <a:cs typeface="Garamond"/>
              </a:rPr>
              <a:t>dai </a:t>
            </a:r>
            <a:r>
              <a:rPr sz="1000" spc="-5" dirty="0">
                <a:latin typeface="Garamond"/>
                <a:cs typeface="Garamond"/>
              </a:rPr>
              <a:t>nostri </a:t>
            </a:r>
            <a:r>
              <a:rPr sz="1000" spc="5" dirty="0">
                <a:latin typeface="Garamond"/>
                <a:cs typeface="Garamond"/>
              </a:rPr>
              <a:t>Corsi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Laurea. </a:t>
            </a:r>
            <a:r>
              <a:rPr sz="1000" spc="5" dirty="0">
                <a:latin typeface="Garamond"/>
                <a:cs typeface="Garamond"/>
              </a:rPr>
              <a:t>Nell’a.a. </a:t>
            </a:r>
            <a:r>
              <a:rPr sz="1000" spc="-20" dirty="0">
                <a:latin typeface="Garamond"/>
                <a:cs typeface="Garamond"/>
              </a:rPr>
              <a:t>2018/2019 </a:t>
            </a:r>
            <a:r>
              <a:rPr sz="1000" dirty="0">
                <a:latin typeface="Garamond"/>
                <a:cs typeface="Garamond"/>
              </a:rPr>
              <a:t>hanno </a:t>
            </a:r>
            <a:r>
              <a:rPr sz="1000" spc="-5" dirty="0">
                <a:latin typeface="Garamond"/>
                <a:cs typeface="Garamond"/>
              </a:rPr>
              <a:t>partecipato </a:t>
            </a:r>
            <a:r>
              <a:rPr sz="1000" spc="-10" dirty="0">
                <a:latin typeface="Garamond"/>
                <a:cs typeface="Garamond"/>
              </a:rPr>
              <a:t>oltre  </a:t>
            </a:r>
            <a:r>
              <a:rPr sz="1000" spc="20" dirty="0">
                <a:latin typeface="Garamond"/>
                <a:cs typeface="Garamond"/>
              </a:rPr>
              <a:t>220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provenienti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33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Scuole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Superiori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territorio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regionale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ed  </a:t>
            </a:r>
            <a:r>
              <a:rPr sz="1000" spc="-5" dirty="0">
                <a:latin typeface="Garamond"/>
                <a:cs typeface="Garamond"/>
              </a:rPr>
              <a:t>extraregionale.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Font typeface="Garamond"/>
              <a:buChar char="–"/>
              <a:tabLst>
                <a:tab pos="139065" algn="l"/>
              </a:tabLst>
            </a:pPr>
            <a:r>
              <a:rPr sz="1000" b="1" spc="60" dirty="0">
                <a:latin typeface="Calibri"/>
                <a:cs typeface="Calibri"/>
              </a:rPr>
              <a:t>La</a:t>
            </a:r>
            <a:r>
              <a:rPr sz="1000" b="1" spc="-4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Summer</a:t>
            </a:r>
            <a:r>
              <a:rPr sz="1000" b="1" spc="-4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School</a:t>
            </a:r>
            <a:r>
              <a:rPr sz="1000" b="1" spc="-40" dirty="0">
                <a:latin typeface="Calibri"/>
                <a:cs typeface="Calibri"/>
              </a:rPr>
              <a:t> </a:t>
            </a:r>
            <a:r>
              <a:rPr sz="1000" b="1" spc="135" dirty="0">
                <a:latin typeface="Calibri"/>
                <a:cs typeface="Calibri"/>
              </a:rPr>
              <a:t>DIEC</a:t>
            </a:r>
            <a:r>
              <a:rPr sz="1000" b="1" spc="-45" dirty="0">
                <a:latin typeface="Calibri"/>
                <a:cs typeface="Calibri"/>
              </a:rPr>
              <a:t> </a:t>
            </a:r>
            <a:r>
              <a:rPr sz="1000" b="1" spc="-40" dirty="0">
                <a:latin typeface="Calibri"/>
                <a:cs typeface="Calibri"/>
              </a:rPr>
              <a:t>(17-21 </a:t>
            </a:r>
            <a:r>
              <a:rPr sz="1000" b="1" spc="5" dirty="0">
                <a:latin typeface="Calibri"/>
                <a:cs typeface="Calibri"/>
              </a:rPr>
              <a:t>giugno</a:t>
            </a:r>
            <a:r>
              <a:rPr sz="1000" b="1" spc="-40" dirty="0">
                <a:latin typeface="Calibri"/>
                <a:cs typeface="Calibri"/>
              </a:rPr>
              <a:t> </a:t>
            </a:r>
            <a:r>
              <a:rPr sz="1000" b="1" spc="-20" dirty="0">
                <a:latin typeface="Calibri"/>
                <a:cs typeface="Calibri"/>
              </a:rPr>
              <a:t>2019)</a:t>
            </a:r>
            <a:endParaRPr sz="1000">
              <a:latin typeface="Calibri"/>
              <a:cs typeface="Calibri"/>
            </a:endParaRPr>
          </a:p>
          <a:p>
            <a:pPr marL="138430" marR="5080"/>
            <a:r>
              <a:rPr sz="1000" spc="5" dirty="0">
                <a:latin typeface="Garamond"/>
                <a:cs typeface="Garamond"/>
              </a:rPr>
              <a:t>Una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settimana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dedicata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agli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quarto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anno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Scuola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Superiore,  </a:t>
            </a:r>
            <a:r>
              <a:rPr sz="1000" spc="30" dirty="0">
                <a:latin typeface="Garamond"/>
                <a:cs typeface="Garamond"/>
              </a:rPr>
              <a:t>40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ore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programma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intensivo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che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alterna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attività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seminariali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laboratori 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10" dirty="0">
                <a:latin typeface="Garamond"/>
                <a:cs typeface="Garamond"/>
              </a:rPr>
              <a:t>attività </a:t>
            </a:r>
            <a:r>
              <a:rPr sz="1000" spc="-5" dirty="0">
                <a:latin typeface="Garamond"/>
                <a:cs typeface="Garamond"/>
              </a:rPr>
              <a:t>pratiche </a:t>
            </a:r>
            <a:r>
              <a:rPr sz="1000" spc="5" dirty="0">
                <a:latin typeface="Garamond"/>
                <a:cs typeface="Garamond"/>
              </a:rPr>
              <a:t>guidate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-5" dirty="0">
                <a:latin typeface="Garamond"/>
                <a:cs typeface="Garamond"/>
              </a:rPr>
              <a:t>l’obiettivo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20" dirty="0">
                <a:latin typeface="Garamond"/>
                <a:cs typeface="Garamond"/>
              </a:rPr>
              <a:t>proporre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5" dirty="0">
                <a:latin typeface="Garamond"/>
                <a:cs typeface="Garamond"/>
              </a:rPr>
              <a:t>far </a:t>
            </a:r>
            <a:r>
              <a:rPr sz="1000" spc="-30" dirty="0">
                <a:latin typeface="Garamond"/>
                <a:cs typeface="Garamond"/>
              </a:rPr>
              <a:t>conoscere </a:t>
            </a:r>
            <a:r>
              <a:rPr sz="1000" spc="20" dirty="0">
                <a:latin typeface="Garamond"/>
                <a:cs typeface="Garamond"/>
              </a:rPr>
              <a:t>i  </a:t>
            </a:r>
            <a:r>
              <a:rPr sz="1000" dirty="0">
                <a:latin typeface="Garamond"/>
                <a:cs typeface="Garamond"/>
              </a:rPr>
              <a:t>principi </a:t>
            </a:r>
            <a:r>
              <a:rPr sz="1000" spc="-5" dirty="0">
                <a:latin typeface="Garamond"/>
                <a:cs typeface="Garamond"/>
              </a:rPr>
              <a:t>del ragionamento </a:t>
            </a:r>
            <a:r>
              <a:rPr sz="1000" spc="-20" dirty="0">
                <a:latin typeface="Garamond"/>
                <a:cs typeface="Garamond"/>
              </a:rPr>
              <a:t>economico. </a:t>
            </a:r>
            <a:r>
              <a:rPr sz="1000" spc="-10" dirty="0">
                <a:latin typeface="Garamond"/>
                <a:cs typeface="Garamond"/>
              </a:rPr>
              <a:t>Nel </a:t>
            </a:r>
            <a:r>
              <a:rPr sz="1000" spc="-30" dirty="0">
                <a:latin typeface="Garamond"/>
                <a:cs typeface="Garamond"/>
              </a:rPr>
              <a:t>corso </a:t>
            </a:r>
            <a:r>
              <a:rPr sz="1000" spc="5" dirty="0">
                <a:latin typeface="Garamond"/>
                <a:cs typeface="Garamond"/>
              </a:rPr>
              <a:t>degli </a:t>
            </a:r>
            <a:r>
              <a:rPr sz="1000" dirty="0">
                <a:latin typeface="Garamond"/>
                <a:cs typeface="Garamond"/>
              </a:rPr>
              <a:t>incontri </a:t>
            </a:r>
            <a:r>
              <a:rPr sz="1000" spc="-30" dirty="0">
                <a:latin typeface="Garamond"/>
                <a:cs typeface="Garamond"/>
              </a:rPr>
              <a:t>vengono  </a:t>
            </a:r>
            <a:r>
              <a:rPr sz="1000" spc="-10" dirty="0">
                <a:latin typeface="Garamond"/>
                <a:cs typeface="Garamond"/>
              </a:rPr>
              <a:t>usate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modalità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dialogo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aperto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docente,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attività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laboratorio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endParaRPr sz="1000">
              <a:latin typeface="Garamond"/>
              <a:cs typeface="Garamond"/>
            </a:endParaRPr>
          </a:p>
          <a:p>
            <a:pPr marL="138430" marR="34925"/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simulazione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10" dirty="0">
                <a:latin typeface="Garamond"/>
                <a:cs typeface="Garamond"/>
              </a:rPr>
              <a:t>cui </a:t>
            </a:r>
            <a:r>
              <a:rPr sz="1000" spc="15" dirty="0">
                <a:latin typeface="Garamond"/>
                <a:cs typeface="Garamond"/>
              </a:rPr>
              <a:t>gli </a:t>
            </a:r>
            <a:r>
              <a:rPr sz="1000" dirty="0">
                <a:latin typeface="Garamond"/>
                <a:cs typeface="Garamond"/>
              </a:rPr>
              <a:t>studenti </a:t>
            </a:r>
            <a:r>
              <a:rPr sz="1000" spc="-30" dirty="0">
                <a:latin typeface="Garamond"/>
                <a:cs typeface="Garamond"/>
              </a:rPr>
              <a:t>possono </a:t>
            </a:r>
            <a:r>
              <a:rPr sz="1000" spc="-5" dirty="0">
                <a:latin typeface="Garamond"/>
                <a:cs typeface="Garamond"/>
              </a:rPr>
              <a:t>mettere </a:t>
            </a:r>
            <a:r>
              <a:rPr sz="1000" spc="15" dirty="0">
                <a:latin typeface="Garamond"/>
                <a:cs typeface="Garamond"/>
              </a:rPr>
              <a:t>alla </a:t>
            </a:r>
            <a:r>
              <a:rPr sz="1000" spc="-30" dirty="0">
                <a:latin typeface="Garamond"/>
                <a:cs typeface="Garamond"/>
              </a:rPr>
              <a:t>prova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5" dirty="0">
                <a:latin typeface="Garamond"/>
                <a:cs typeface="Garamond"/>
              </a:rPr>
              <a:t>maniera  </a:t>
            </a:r>
            <a:r>
              <a:rPr sz="1000" spc="-15" dirty="0">
                <a:latin typeface="Garamond"/>
                <a:cs typeface="Garamond"/>
              </a:rPr>
              <a:t>autonoma </a:t>
            </a:r>
            <a:r>
              <a:rPr sz="1000" spc="-10" dirty="0">
                <a:latin typeface="Garamond"/>
                <a:cs typeface="Garamond"/>
              </a:rPr>
              <a:t>ma </a:t>
            </a:r>
            <a:r>
              <a:rPr sz="1000" spc="5" dirty="0">
                <a:latin typeface="Garamond"/>
                <a:cs typeface="Garamond"/>
              </a:rPr>
              <a:t>guidata </a:t>
            </a:r>
            <a:r>
              <a:rPr sz="1000" dirty="0">
                <a:latin typeface="Garamond"/>
                <a:cs typeface="Garamond"/>
              </a:rPr>
              <a:t>quanto </a:t>
            </a:r>
            <a:r>
              <a:rPr sz="1000" spc="-10" dirty="0">
                <a:latin typeface="Garamond"/>
                <a:cs typeface="Garamond"/>
              </a:rPr>
              <a:t>via via </a:t>
            </a:r>
            <a:r>
              <a:rPr sz="1000" spc="-20" dirty="0">
                <a:latin typeface="Garamond"/>
                <a:cs typeface="Garamond"/>
              </a:rPr>
              <a:t>apprendono. </a:t>
            </a:r>
            <a:r>
              <a:rPr sz="1000" spc="5" dirty="0">
                <a:latin typeface="Garamond"/>
                <a:cs typeface="Garamond"/>
              </a:rPr>
              <a:t>Nell’a.a. </a:t>
            </a:r>
            <a:r>
              <a:rPr sz="1000" spc="-20" dirty="0">
                <a:latin typeface="Garamond"/>
                <a:cs typeface="Garamond"/>
              </a:rPr>
              <a:t>2018/2019  </a:t>
            </a:r>
            <a:r>
              <a:rPr sz="1000" dirty="0">
                <a:latin typeface="Garamond"/>
                <a:cs typeface="Garamond"/>
              </a:rPr>
              <a:t>hanno </a:t>
            </a:r>
            <a:r>
              <a:rPr sz="1000" spc="-5" dirty="0">
                <a:latin typeface="Garamond"/>
                <a:cs typeface="Garamond"/>
              </a:rPr>
              <a:t>partecipato </a:t>
            </a:r>
            <a:r>
              <a:rPr sz="1000" spc="30" dirty="0">
                <a:latin typeface="Garamond"/>
                <a:cs typeface="Garamond"/>
              </a:rPr>
              <a:t>40 </a:t>
            </a:r>
            <a:r>
              <a:rPr sz="1000" dirty="0">
                <a:latin typeface="Garamond"/>
                <a:cs typeface="Garamond"/>
              </a:rPr>
              <a:t>studenti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20" dirty="0">
                <a:latin typeface="Garamond"/>
                <a:cs typeface="Garamond"/>
              </a:rPr>
              <a:t>i </a:t>
            </a:r>
            <a:r>
              <a:rPr sz="1000" spc="5" dirty="0">
                <a:latin typeface="Garamond"/>
                <a:cs typeface="Garamond"/>
              </a:rPr>
              <a:t>migliori </a:t>
            </a:r>
            <a:r>
              <a:rPr sz="1000" spc="-5" dirty="0">
                <a:latin typeface="Garamond"/>
                <a:cs typeface="Garamond"/>
              </a:rPr>
              <a:t>progetti </a:t>
            </a:r>
            <a:r>
              <a:rPr sz="1000" spc="-30" dirty="0">
                <a:latin typeface="Garamond"/>
                <a:cs typeface="Garamond"/>
              </a:rPr>
              <a:t>sono </a:t>
            </a:r>
            <a:r>
              <a:rPr sz="1000" spc="5" dirty="0">
                <a:latin typeface="Garamond"/>
                <a:cs typeface="Garamond"/>
              </a:rPr>
              <a:t>stati </a:t>
            </a:r>
            <a:r>
              <a:rPr sz="1000" dirty="0">
                <a:latin typeface="Garamond"/>
                <a:cs typeface="Garamond"/>
              </a:rPr>
              <a:t>premiati  nell’ambito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della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giornata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incontro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docenti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Scuole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Superiori  </a:t>
            </a:r>
            <a:r>
              <a:rPr sz="1000" spc="10" dirty="0">
                <a:latin typeface="Garamond"/>
                <a:cs typeface="Garamond"/>
              </a:rPr>
              <a:t>dell’a.a.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2019/2020,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che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è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svolta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30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settembre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2019.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20"/>
              </a:spcBef>
            </a:pPr>
            <a:endParaRPr sz="1050">
              <a:latin typeface="Garamond"/>
              <a:cs typeface="Garamond"/>
            </a:endParaRPr>
          </a:p>
          <a:p>
            <a:pPr marL="138430" marR="95250"/>
            <a:r>
              <a:rPr sz="1000" spc="5" dirty="0">
                <a:latin typeface="Garamond"/>
                <a:cs typeface="Garamond"/>
              </a:rPr>
              <a:t>Altre </a:t>
            </a:r>
            <a:r>
              <a:rPr sz="1000" spc="10" dirty="0">
                <a:latin typeface="Garamond"/>
                <a:cs typeface="Garamond"/>
              </a:rPr>
              <a:t>attività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orientamento </a:t>
            </a:r>
            <a:r>
              <a:rPr sz="1000" spc="-30" dirty="0">
                <a:latin typeface="Garamond"/>
                <a:cs typeface="Garamond"/>
              </a:rPr>
              <a:t>vengono </a:t>
            </a:r>
            <a:r>
              <a:rPr sz="1000" spc="-5" dirty="0">
                <a:latin typeface="Garamond"/>
                <a:cs typeface="Garamond"/>
              </a:rPr>
              <a:t>organizzate </a:t>
            </a:r>
            <a:r>
              <a:rPr sz="1000" spc="5" dirty="0">
                <a:latin typeface="Garamond"/>
                <a:cs typeface="Garamond"/>
              </a:rPr>
              <a:t>sulla </a:t>
            </a:r>
            <a:r>
              <a:rPr sz="1000" spc="-20" dirty="0">
                <a:latin typeface="Garamond"/>
                <a:cs typeface="Garamond"/>
              </a:rPr>
              <a:t>base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specifi-  </a:t>
            </a:r>
            <a:r>
              <a:rPr sz="1000" spc="-20" dirty="0">
                <a:latin typeface="Garamond"/>
                <a:cs typeface="Garamond"/>
              </a:rPr>
              <a:t>che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occasioni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collaborazioni.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Tra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queste,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ricorda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l’a.a.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2018/2019 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laboratorio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di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Economia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Sanitaria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Ricerca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Operativa</a:t>
            </a:r>
            <a:r>
              <a:rPr sz="1000" spc="35" dirty="0">
                <a:latin typeface="Garamond"/>
                <a:cs typeface="Garamond"/>
              </a:rPr>
              <a:t>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volto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favorire  lo </a:t>
            </a:r>
            <a:r>
              <a:rPr sz="1000" spc="-10" dirty="0">
                <a:latin typeface="Garamond"/>
                <a:cs typeface="Garamond"/>
              </a:rPr>
              <a:t>sviluppo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5" dirty="0">
                <a:latin typeface="Garamond"/>
                <a:cs typeface="Garamond"/>
              </a:rPr>
              <a:t>una </a:t>
            </a:r>
            <a:r>
              <a:rPr sz="1000" spc="10" dirty="0">
                <a:latin typeface="Garamond"/>
                <a:cs typeface="Garamond"/>
              </a:rPr>
              <a:t>cultura </a:t>
            </a:r>
            <a:r>
              <a:rPr sz="1000" spc="-25" dirty="0">
                <a:latin typeface="Garamond"/>
                <a:cs typeface="Garamond"/>
              </a:rPr>
              <a:t>e consapevolezza </a:t>
            </a:r>
            <a:r>
              <a:rPr sz="1000" spc="-5" dirty="0">
                <a:latin typeface="Garamond"/>
                <a:cs typeface="Garamond"/>
              </a:rPr>
              <a:t>sull’economia </a:t>
            </a:r>
            <a:r>
              <a:rPr sz="1000" spc="5" dirty="0">
                <a:latin typeface="Garamond"/>
                <a:cs typeface="Garamond"/>
              </a:rPr>
              <a:t>sanitaria, </a:t>
            </a:r>
            <a:r>
              <a:rPr sz="1000" spc="20" dirty="0">
                <a:latin typeface="Garamond"/>
                <a:cs typeface="Garamond"/>
              </a:rPr>
              <a:t>in  </a:t>
            </a:r>
            <a:r>
              <a:rPr sz="1000" spc="-10" dirty="0">
                <a:latin typeface="Garamond"/>
                <a:cs typeface="Garamond"/>
              </a:rPr>
              <a:t>collaborazione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l’Istituto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paritario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Champagnat.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20"/>
              </a:spcBef>
            </a:pPr>
            <a:endParaRPr sz="1050">
              <a:latin typeface="Garamond"/>
              <a:cs typeface="Garamond"/>
            </a:endParaRPr>
          </a:p>
          <a:p>
            <a:pPr marL="138430" marR="71120"/>
            <a:r>
              <a:rPr sz="1000" spc="15" dirty="0">
                <a:latin typeface="Garamond"/>
                <a:cs typeface="Garamond"/>
              </a:rPr>
              <a:t>Alcuni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docenti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DIEC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hanno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inoltre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tenuto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un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ciclo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seminari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presso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  </a:t>
            </a:r>
            <a:r>
              <a:rPr sz="1000" spc="-15" dirty="0">
                <a:latin typeface="Garamond"/>
                <a:cs typeface="Garamond"/>
              </a:rPr>
              <a:t>Liceo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classico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statale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“Andrea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D’Oria”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Genova,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fine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far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conoscere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18033" y="2577305"/>
            <a:ext cx="1046440" cy="6345555"/>
          </a:xfrm>
          <a:prstGeom prst="rect">
            <a:avLst/>
          </a:prstGeom>
        </p:spPr>
        <p:txBody>
          <a:bodyPr vert="vert270" wrap="square" lIns="0" tIns="24765" rIns="0" bIns="0" rtlCol="0">
            <a:spAutoFit/>
          </a:bodyPr>
          <a:lstStyle/>
          <a:p>
            <a:pPr marL="12700">
              <a:spcBef>
                <a:spcPts val="195"/>
              </a:spcBef>
            </a:pPr>
            <a:r>
              <a:rPr sz="6800" b="1" spc="95" dirty="0">
                <a:solidFill>
                  <a:srgbClr val="FBC700"/>
                </a:solidFill>
                <a:latin typeface="Tahoma"/>
                <a:cs typeface="Tahoma"/>
              </a:rPr>
              <a:t>cosa</a:t>
            </a:r>
            <a:r>
              <a:rPr sz="6800" b="1" spc="-135" dirty="0">
                <a:solidFill>
                  <a:srgbClr val="FBC700"/>
                </a:solidFill>
                <a:latin typeface="Tahoma"/>
                <a:cs typeface="Tahoma"/>
              </a:rPr>
              <a:t> </a:t>
            </a:r>
            <a:r>
              <a:rPr sz="6800" b="1" spc="175" dirty="0">
                <a:solidFill>
                  <a:srgbClr val="FBC700"/>
                </a:solidFill>
                <a:latin typeface="Tahoma"/>
                <a:cs typeface="Tahoma"/>
              </a:rPr>
              <a:t>facciamo</a:t>
            </a:r>
            <a:endParaRPr sz="68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4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1593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41735" y="2472377"/>
            <a:ext cx="3872229" cy="6727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64160" algn="ctr">
              <a:spcBef>
                <a:spcPts val="100"/>
              </a:spcBef>
            </a:pP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discutere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gli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studenti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alcune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tematiche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della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scienza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economica:</a:t>
            </a:r>
            <a:endParaRPr sz="1000">
              <a:latin typeface="Garamond"/>
              <a:cs typeface="Garamond"/>
            </a:endParaRPr>
          </a:p>
          <a:p>
            <a:pPr marL="138430" marR="217804" indent="-139065">
              <a:buChar char="–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Commercio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finanza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Europa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età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bassomedioevale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(Andrea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Zanini)</a:t>
            </a:r>
            <a:endParaRPr sz="1000">
              <a:latin typeface="Garamond"/>
              <a:cs typeface="Garamond"/>
            </a:endParaRPr>
          </a:p>
          <a:p>
            <a:pPr marL="138430" marR="231775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“Nascita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dell’Europa.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Storia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dell’età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medioevale”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Roberto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Lopez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(Ma-  ria </a:t>
            </a:r>
            <a:r>
              <a:rPr sz="1000" spc="5" dirty="0">
                <a:latin typeface="Garamond"/>
                <a:cs typeface="Garamond"/>
              </a:rPr>
              <a:t>Stella</a:t>
            </a:r>
            <a:r>
              <a:rPr sz="1000" spc="-12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Rollandi)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tfondamenti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pensiero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economico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(Angela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Testi)</a:t>
            </a:r>
            <a:endParaRPr sz="1000">
              <a:latin typeface="Garamond"/>
              <a:cs typeface="Garamond"/>
            </a:endParaRPr>
          </a:p>
          <a:p>
            <a:pPr marL="138430" marR="167005" indent="-126364">
              <a:buChar char="–"/>
              <a:tabLst>
                <a:tab pos="139065" algn="l"/>
              </a:tabLst>
            </a:pPr>
            <a:r>
              <a:rPr sz="1000" spc="-25" dirty="0">
                <a:latin typeface="Garamond"/>
                <a:cs typeface="Garamond"/>
              </a:rPr>
              <a:t>L’economia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comportamentale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rispetto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paradigma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dell’homo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oeconomi-  </a:t>
            </a:r>
            <a:r>
              <a:rPr sz="1000" spc="-15" dirty="0">
                <a:latin typeface="Garamond"/>
                <a:cs typeface="Garamond"/>
              </a:rPr>
              <a:t>cus </a:t>
            </a:r>
            <a:r>
              <a:rPr sz="1000" spc="-10" dirty="0">
                <a:latin typeface="Garamond"/>
                <a:cs typeface="Garamond"/>
              </a:rPr>
              <a:t>(Gabriele</a:t>
            </a:r>
            <a:r>
              <a:rPr sz="1000" spc="-10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Cardullo)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25" dirty="0">
                <a:latin typeface="Garamond"/>
                <a:cs typeface="Garamond"/>
              </a:rPr>
              <a:t>L’approccio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nudge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Thaler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(Gabriele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Cardullo).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5"/>
              </a:spcBef>
              <a:buFont typeface="Garamond"/>
              <a:buChar char="–"/>
            </a:pPr>
            <a:endParaRPr sz="1150">
              <a:latin typeface="Garamond"/>
              <a:cs typeface="Garamond"/>
            </a:endParaRPr>
          </a:p>
          <a:p>
            <a:pPr marL="138430"/>
            <a:r>
              <a:rPr sz="900" b="1" spc="65" dirty="0">
                <a:latin typeface="Calibri"/>
                <a:cs typeface="Calibri"/>
              </a:rPr>
              <a:t>Orientamento </a:t>
            </a:r>
            <a:r>
              <a:rPr sz="900" b="1" spc="75" dirty="0">
                <a:latin typeface="Calibri"/>
                <a:cs typeface="Calibri"/>
              </a:rPr>
              <a:t>in</a:t>
            </a:r>
            <a:r>
              <a:rPr sz="900" b="1" spc="-120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itinere</a:t>
            </a:r>
            <a:endParaRPr sz="900">
              <a:latin typeface="Calibri"/>
              <a:cs typeface="Calibri"/>
            </a:endParaRPr>
          </a:p>
          <a:p>
            <a:pPr marL="138430" marR="313690">
              <a:spcBef>
                <a:spcPts val="20"/>
              </a:spcBef>
            </a:pPr>
            <a:r>
              <a:rPr sz="1000" spc="-15" dirty="0">
                <a:latin typeface="Garamond"/>
                <a:cs typeface="Garamond"/>
              </a:rPr>
              <a:t>L’orientamento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itinere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mira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ad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assistere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gli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nel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loro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percorso  </a:t>
            </a:r>
            <a:r>
              <a:rPr sz="1000" spc="-15" dirty="0">
                <a:latin typeface="Garamond"/>
                <a:cs typeface="Garamond"/>
              </a:rPr>
              <a:t>formativo attraverso </a:t>
            </a:r>
            <a:r>
              <a:rPr sz="1000" spc="20" dirty="0">
                <a:latin typeface="Garamond"/>
                <a:cs typeface="Garamond"/>
              </a:rPr>
              <a:t>i</a:t>
            </a:r>
            <a:r>
              <a:rPr sz="1000" spc="-18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seguenti </a:t>
            </a:r>
            <a:r>
              <a:rPr sz="1000" spc="5" dirty="0">
                <a:latin typeface="Garamond"/>
                <a:cs typeface="Garamond"/>
              </a:rPr>
              <a:t>strumenti:</a:t>
            </a:r>
            <a:endParaRPr sz="1000">
              <a:latin typeface="Garamond"/>
              <a:cs typeface="Garamond"/>
            </a:endParaRPr>
          </a:p>
          <a:p>
            <a:pPr marL="138430" marR="243840" indent="-126364">
              <a:buChar char="–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accoglienza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nella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giornata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benvenuto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alle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matricole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nella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prima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setti-  mana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lezione,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presenza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tutor;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consulenza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nella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compilazione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piani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studio;</a:t>
            </a:r>
            <a:endParaRPr sz="1000">
              <a:latin typeface="Garamond"/>
              <a:cs typeface="Garamond"/>
            </a:endParaRPr>
          </a:p>
          <a:p>
            <a:pPr marL="138430" marR="225425" indent="-126364">
              <a:buChar char="–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monitoraggio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carriere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degli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tramite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questionari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(in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sinergia 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spc="-5" dirty="0">
                <a:latin typeface="Garamond"/>
                <a:cs typeface="Garamond"/>
              </a:rPr>
              <a:t>Commissione Orientamento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Ateneo) </a:t>
            </a:r>
            <a:r>
              <a:rPr sz="1000" spc="-15" dirty="0">
                <a:latin typeface="Garamond"/>
                <a:cs typeface="Garamond"/>
              </a:rPr>
              <a:t>ed elaborazione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10" dirty="0">
                <a:latin typeface="Garamond"/>
                <a:cs typeface="Garamond"/>
              </a:rPr>
              <a:t>dati  </a:t>
            </a:r>
            <a:r>
              <a:rPr sz="1000" dirty="0">
                <a:latin typeface="Garamond"/>
                <a:cs typeface="Garamond"/>
              </a:rPr>
              <a:t>sull’andamento </a:t>
            </a:r>
            <a:r>
              <a:rPr sz="1000" spc="5" dirty="0">
                <a:latin typeface="Garamond"/>
                <a:cs typeface="Garamond"/>
              </a:rPr>
              <a:t>degli</a:t>
            </a:r>
            <a:r>
              <a:rPr sz="1000" spc="-114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esami;</a:t>
            </a:r>
            <a:endParaRPr sz="1000">
              <a:latin typeface="Garamond"/>
              <a:cs typeface="Garamond"/>
            </a:endParaRPr>
          </a:p>
          <a:p>
            <a:pPr marL="138430" marR="203200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supporto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didattico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agli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studenti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che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riscontrano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criticità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nella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preparazio-  ne </a:t>
            </a:r>
            <a:r>
              <a:rPr sz="1000" spc="5" dirty="0">
                <a:latin typeface="Garamond"/>
                <a:cs typeface="Garamond"/>
              </a:rPr>
              <a:t>degli </a:t>
            </a:r>
            <a:r>
              <a:rPr sz="1000" spc="-5" dirty="0">
                <a:latin typeface="Garamond"/>
                <a:cs typeface="Garamond"/>
              </a:rPr>
              <a:t>esami, </a:t>
            </a:r>
            <a:r>
              <a:rPr sz="1000" spc="-10" dirty="0">
                <a:latin typeface="Garamond"/>
                <a:cs typeface="Garamond"/>
              </a:rPr>
              <a:t>collaborando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20" dirty="0">
                <a:latin typeface="Garamond"/>
                <a:cs typeface="Garamond"/>
              </a:rPr>
              <a:t>i </a:t>
            </a:r>
            <a:r>
              <a:rPr sz="1000" spc="5" dirty="0">
                <a:latin typeface="Garamond"/>
                <a:cs typeface="Garamond"/>
              </a:rPr>
              <a:t>Coordinatori </a:t>
            </a:r>
            <a:r>
              <a:rPr sz="1000" spc="-5" dirty="0">
                <a:latin typeface="Garamond"/>
                <a:cs typeface="Garamond"/>
              </a:rPr>
              <a:t>dei </a:t>
            </a:r>
            <a:r>
              <a:rPr sz="1000" spc="5" dirty="0">
                <a:latin typeface="Garamond"/>
                <a:cs typeface="Garamond"/>
              </a:rPr>
              <a:t>Corsi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Laurea nel  </a:t>
            </a:r>
            <a:r>
              <a:rPr sz="1000" spc="-20" dirty="0">
                <a:latin typeface="Garamond"/>
                <a:cs typeface="Garamond"/>
              </a:rPr>
              <a:t>proporre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programmi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recupero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studenti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fuori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corso.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20"/>
              </a:spcBef>
            </a:pPr>
            <a:endParaRPr sz="1050">
              <a:latin typeface="Garamond"/>
              <a:cs typeface="Garamond"/>
            </a:endParaRPr>
          </a:p>
          <a:p>
            <a:pPr marL="138430" marR="184785"/>
            <a:r>
              <a:rPr sz="1000" spc="-15" dirty="0">
                <a:latin typeface="Garamond"/>
                <a:cs typeface="Garamond"/>
              </a:rPr>
              <a:t>L’orientamento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itinere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è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curato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dalla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Commissione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Orientamento,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 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collaborazione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degli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studenti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tutor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cui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compiti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sono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principalmente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fi-  </a:t>
            </a:r>
            <a:r>
              <a:rPr sz="1000" spc="5" dirty="0">
                <a:latin typeface="Garamond"/>
                <a:cs typeface="Garamond"/>
              </a:rPr>
              <a:t>nalizzati </a:t>
            </a:r>
            <a:r>
              <a:rPr sz="1000" spc="15" dirty="0">
                <a:latin typeface="Garamond"/>
                <a:cs typeface="Garamond"/>
              </a:rPr>
              <a:t>alla </a:t>
            </a:r>
            <a:r>
              <a:rPr sz="1000" spc="-10" dirty="0">
                <a:latin typeface="Garamond"/>
                <a:cs typeface="Garamond"/>
              </a:rPr>
              <a:t>comunicazione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10" dirty="0">
                <a:latin typeface="Garamond"/>
                <a:cs typeface="Garamond"/>
              </a:rPr>
              <a:t>diffusione </a:t>
            </a:r>
            <a:r>
              <a:rPr sz="1000" spc="-5" dirty="0">
                <a:latin typeface="Garamond"/>
                <a:cs typeface="Garamond"/>
              </a:rPr>
              <a:t>delle </a:t>
            </a:r>
            <a:r>
              <a:rPr sz="1000" dirty="0">
                <a:latin typeface="Garamond"/>
                <a:cs typeface="Garamond"/>
              </a:rPr>
              <a:t>informazioni </a:t>
            </a:r>
            <a:r>
              <a:rPr sz="1000" spc="10" dirty="0">
                <a:latin typeface="Garamond"/>
                <a:cs typeface="Garamond"/>
              </a:rPr>
              <a:t>agli </a:t>
            </a:r>
            <a:r>
              <a:rPr sz="1000" dirty="0">
                <a:latin typeface="Garamond"/>
                <a:cs typeface="Garamond"/>
              </a:rPr>
              <a:t>studenti 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supporto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varie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iniziative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orientamento.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15"/>
              </a:spcBef>
            </a:pPr>
            <a:endParaRPr sz="1050">
              <a:latin typeface="Garamond"/>
              <a:cs typeface="Garamond"/>
            </a:endParaRPr>
          </a:p>
          <a:p>
            <a:pPr marL="138430" marR="279400"/>
            <a:r>
              <a:rPr sz="1000" spc="5" dirty="0">
                <a:latin typeface="Garamond"/>
                <a:cs typeface="Garamond"/>
              </a:rPr>
              <a:t>Nell’a.a. </a:t>
            </a:r>
            <a:r>
              <a:rPr sz="1000" spc="-20" dirty="0">
                <a:latin typeface="Garamond"/>
                <a:cs typeface="Garamond"/>
              </a:rPr>
              <a:t>2018/2019, </a:t>
            </a:r>
            <a:r>
              <a:rPr sz="1000" spc="20" dirty="0">
                <a:latin typeface="Garamond"/>
                <a:cs typeface="Garamond"/>
              </a:rPr>
              <a:t>i </a:t>
            </a:r>
            <a:r>
              <a:rPr sz="1000" spc="5" dirty="0">
                <a:latin typeface="Garamond"/>
                <a:cs typeface="Garamond"/>
              </a:rPr>
              <a:t>tutor </a:t>
            </a:r>
            <a:r>
              <a:rPr sz="1000" spc="-10" dirty="0">
                <a:latin typeface="Garamond"/>
                <a:cs typeface="Garamond"/>
              </a:rPr>
              <a:t>accoglienza </a:t>
            </a:r>
            <a:r>
              <a:rPr sz="1000" spc="-30" dirty="0">
                <a:latin typeface="Garamond"/>
                <a:cs typeface="Garamond"/>
              </a:rPr>
              <a:t>sono </a:t>
            </a:r>
            <a:r>
              <a:rPr sz="1000" spc="5" dirty="0">
                <a:latin typeface="Garamond"/>
                <a:cs typeface="Garamond"/>
              </a:rPr>
              <a:t>stati disponibili </a:t>
            </a:r>
            <a:r>
              <a:rPr sz="1000" spc="-15" dirty="0">
                <a:latin typeface="Garamond"/>
                <a:cs typeface="Garamond"/>
              </a:rPr>
              <a:t>per </a:t>
            </a:r>
            <a:r>
              <a:rPr sz="1000" spc="25" dirty="0">
                <a:latin typeface="Garamond"/>
                <a:cs typeface="Garamond"/>
              </a:rPr>
              <a:t>tutti  </a:t>
            </a:r>
            <a:r>
              <a:rPr sz="1000" spc="15" dirty="0">
                <a:latin typeface="Garamond"/>
                <a:cs typeface="Garamond"/>
              </a:rPr>
              <a:t>gli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studenti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Dipartimento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presso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l’ufficio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tutor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(930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h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apertura)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  </a:t>
            </a:r>
            <a:r>
              <a:rPr sz="1000" spc="-15" dirty="0">
                <a:latin typeface="Garamond"/>
                <a:cs typeface="Garamond"/>
              </a:rPr>
              <a:t>attraverso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posta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elettronica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pagine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Aulaweb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dedicate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quattro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frazio-  </a:t>
            </a:r>
            <a:r>
              <a:rPr sz="1000" dirty="0">
                <a:latin typeface="Garamond"/>
                <a:cs typeface="Garamond"/>
              </a:rPr>
              <a:t>namenti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alfabetici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degli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insegnamenti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primo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anno.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20"/>
              </a:spcBef>
            </a:pPr>
            <a:endParaRPr sz="1050">
              <a:latin typeface="Garamond"/>
              <a:cs typeface="Garamond"/>
            </a:endParaRPr>
          </a:p>
          <a:p>
            <a:pPr marL="138430" marR="196215"/>
            <a:r>
              <a:rPr sz="1000" spc="10" dirty="0">
                <a:latin typeface="Garamond"/>
                <a:cs typeface="Garamond"/>
              </a:rPr>
              <a:t>Il </a:t>
            </a:r>
            <a:r>
              <a:rPr sz="1000" dirty="0">
                <a:latin typeface="Garamond"/>
                <a:cs typeface="Garamond"/>
              </a:rPr>
              <a:t>Dipartimento </a:t>
            </a:r>
            <a:r>
              <a:rPr sz="1000" spc="-5" dirty="0">
                <a:latin typeface="Garamond"/>
                <a:cs typeface="Garamond"/>
              </a:rPr>
              <a:t>ha </a:t>
            </a:r>
            <a:r>
              <a:rPr sz="1000" spc="-10" dirty="0">
                <a:latin typeface="Garamond"/>
                <a:cs typeface="Garamond"/>
              </a:rPr>
              <a:t>avviato </a:t>
            </a:r>
            <a:r>
              <a:rPr sz="1000" spc="-5" dirty="0">
                <a:latin typeface="Garamond"/>
                <a:cs typeface="Garamond"/>
              </a:rPr>
              <a:t>fin </a:t>
            </a:r>
            <a:r>
              <a:rPr sz="1000" spc="10" dirty="0">
                <a:latin typeface="Garamond"/>
                <a:cs typeface="Garamond"/>
              </a:rPr>
              <a:t>dal </a:t>
            </a:r>
            <a:r>
              <a:rPr sz="1000" spc="-5" dirty="0">
                <a:latin typeface="Garamond"/>
                <a:cs typeface="Garamond"/>
              </a:rPr>
              <a:t>2014 </a:t>
            </a:r>
            <a:r>
              <a:rPr sz="1000" spc="-15" dirty="0">
                <a:latin typeface="Garamond"/>
                <a:cs typeface="Garamond"/>
              </a:rPr>
              <a:t>diverse </a:t>
            </a:r>
            <a:r>
              <a:rPr sz="1000" dirty="0">
                <a:latin typeface="Garamond"/>
                <a:cs typeface="Garamond"/>
              </a:rPr>
              <a:t>azioni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20" dirty="0">
                <a:latin typeface="Garamond"/>
                <a:cs typeface="Garamond"/>
              </a:rPr>
              <a:t>sostegno speci-  </a:t>
            </a:r>
            <a:r>
              <a:rPr sz="1000" spc="-25" dirty="0">
                <a:latin typeface="Garamond"/>
                <a:cs typeface="Garamond"/>
              </a:rPr>
              <a:t>fico </a:t>
            </a:r>
            <a:r>
              <a:rPr sz="1000" spc="10" dirty="0">
                <a:latin typeface="Garamond"/>
                <a:cs typeface="Garamond"/>
              </a:rPr>
              <a:t>agli </a:t>
            </a:r>
            <a:r>
              <a:rPr sz="1000" dirty="0">
                <a:latin typeface="Garamond"/>
                <a:cs typeface="Garamond"/>
              </a:rPr>
              <a:t>studenti </a:t>
            </a:r>
            <a:r>
              <a:rPr sz="1000" spc="-5" dirty="0">
                <a:latin typeface="Garamond"/>
                <a:cs typeface="Garamond"/>
              </a:rPr>
              <a:t>nel </a:t>
            </a:r>
            <a:r>
              <a:rPr sz="1000" spc="-30" dirty="0">
                <a:latin typeface="Garamond"/>
                <a:cs typeface="Garamond"/>
              </a:rPr>
              <a:t>corso </a:t>
            </a:r>
            <a:r>
              <a:rPr sz="1000" spc="-5" dirty="0">
                <a:latin typeface="Garamond"/>
                <a:cs typeface="Garamond"/>
              </a:rPr>
              <a:t>del primo anno, </a:t>
            </a:r>
            <a:r>
              <a:rPr sz="1000" spc="15" dirty="0">
                <a:latin typeface="Garamond"/>
                <a:cs typeface="Garamond"/>
              </a:rPr>
              <a:t>al </a:t>
            </a:r>
            <a:r>
              <a:rPr sz="1000" spc="-15" dirty="0">
                <a:latin typeface="Garamond"/>
                <a:cs typeface="Garamond"/>
              </a:rPr>
              <a:t>fine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contrastare </a:t>
            </a:r>
            <a:r>
              <a:rPr sz="1000" spc="-5" dirty="0">
                <a:latin typeface="Garamond"/>
                <a:cs typeface="Garamond"/>
              </a:rPr>
              <a:t>l’abban-  </a:t>
            </a:r>
            <a:r>
              <a:rPr sz="1000" spc="-20" dirty="0">
                <a:latin typeface="Garamond"/>
                <a:cs typeface="Garamond"/>
              </a:rPr>
              <a:t>dono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degli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studi.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Dall’a.a.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2017/2018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5" dirty="0">
                <a:latin typeface="Garamond"/>
                <a:cs typeface="Garamond"/>
              </a:rPr>
              <a:t>tali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azioni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sono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condotte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sinergia 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b="1" spc="-30" dirty="0">
                <a:latin typeface="Garamond"/>
                <a:cs typeface="Garamond"/>
              </a:rPr>
              <a:t>“Progetto matricole” </a:t>
            </a:r>
            <a:r>
              <a:rPr sz="1000" spc="-5" dirty="0">
                <a:latin typeface="Garamond"/>
                <a:cs typeface="Garamond"/>
              </a:rPr>
              <a:t>dell’Ateneo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25" dirty="0">
                <a:latin typeface="Garamond"/>
                <a:cs typeface="Garamond"/>
              </a:rPr>
              <a:t>Genova, </a:t>
            </a:r>
            <a:r>
              <a:rPr sz="1000" spc="10" dirty="0">
                <a:latin typeface="Garamond"/>
                <a:cs typeface="Garamond"/>
              </a:rPr>
              <a:t>cui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dirty="0">
                <a:latin typeface="Garamond"/>
                <a:cs typeface="Garamond"/>
              </a:rPr>
              <a:t>Dipartimento  </a:t>
            </a:r>
            <a:r>
              <a:rPr sz="1000" spc="-10" dirty="0">
                <a:latin typeface="Garamond"/>
                <a:cs typeface="Garamond"/>
              </a:rPr>
              <a:t>aderisce.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20"/>
              </a:spcBef>
            </a:pPr>
            <a:endParaRPr sz="1050">
              <a:latin typeface="Garamond"/>
              <a:cs typeface="Garamond"/>
            </a:endParaRPr>
          </a:p>
          <a:p>
            <a:pPr marL="138430" marR="258445"/>
            <a:r>
              <a:rPr sz="1000" spc="5" dirty="0">
                <a:latin typeface="Garamond"/>
                <a:cs typeface="Garamond"/>
              </a:rPr>
              <a:t>Dal </a:t>
            </a:r>
            <a:r>
              <a:rPr sz="1000" spc="-20" dirty="0">
                <a:latin typeface="Garamond"/>
                <a:cs typeface="Garamond"/>
              </a:rPr>
              <a:t>2016/2017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dirty="0">
                <a:latin typeface="Garamond"/>
                <a:cs typeface="Garamond"/>
              </a:rPr>
              <a:t>Dipartimento </a:t>
            </a:r>
            <a:r>
              <a:rPr sz="1000" spc="-5" dirty="0">
                <a:latin typeface="Garamond"/>
                <a:cs typeface="Garamond"/>
              </a:rPr>
              <a:t>organizza, </a:t>
            </a:r>
            <a:r>
              <a:rPr sz="1000" dirty="0">
                <a:latin typeface="Garamond"/>
                <a:cs typeface="Garamond"/>
              </a:rPr>
              <a:t>inoltre, </a:t>
            </a:r>
            <a:r>
              <a:rPr sz="1000" spc="-5" dirty="0">
                <a:latin typeface="Garamond"/>
                <a:cs typeface="Garamond"/>
              </a:rPr>
              <a:t>gruppi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dirty="0">
                <a:latin typeface="Garamond"/>
                <a:cs typeface="Garamond"/>
              </a:rPr>
              <a:t>studio </a:t>
            </a:r>
            <a:r>
              <a:rPr sz="1000" spc="-20" dirty="0">
                <a:latin typeface="Garamond"/>
                <a:cs typeface="Garamond"/>
              </a:rPr>
              <a:t>con  </a:t>
            </a:r>
            <a:r>
              <a:rPr sz="1000" spc="-10" dirty="0">
                <a:latin typeface="Garamond"/>
                <a:cs typeface="Garamond"/>
              </a:rPr>
              <a:t>cadenza </a:t>
            </a:r>
            <a:r>
              <a:rPr sz="1000" spc="5" dirty="0">
                <a:latin typeface="Garamond"/>
                <a:cs typeface="Garamond"/>
              </a:rPr>
              <a:t>settimanale </a:t>
            </a:r>
            <a:r>
              <a:rPr sz="1000" dirty="0">
                <a:latin typeface="Garamond"/>
                <a:cs typeface="Garamond"/>
              </a:rPr>
              <a:t>durante </a:t>
            </a:r>
            <a:r>
              <a:rPr sz="1000" spc="15" dirty="0">
                <a:latin typeface="Garamond"/>
                <a:cs typeface="Garamond"/>
              </a:rPr>
              <a:t>tutte </a:t>
            </a:r>
            <a:r>
              <a:rPr sz="1000" spc="-10" dirty="0">
                <a:latin typeface="Garamond"/>
                <a:cs typeface="Garamond"/>
              </a:rPr>
              <a:t>le </a:t>
            </a:r>
            <a:r>
              <a:rPr sz="1000" dirty="0">
                <a:latin typeface="Garamond"/>
                <a:cs typeface="Garamond"/>
              </a:rPr>
              <a:t>settimane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lezione per </a:t>
            </a:r>
            <a:r>
              <a:rPr sz="1000" spc="15" dirty="0">
                <a:latin typeface="Garamond"/>
                <a:cs typeface="Garamond"/>
              </a:rPr>
              <a:t>gli </a:t>
            </a:r>
            <a:r>
              <a:rPr sz="1000" spc="-10" dirty="0">
                <a:latin typeface="Garamond"/>
                <a:cs typeface="Garamond"/>
              </a:rPr>
              <a:t>stu-  </a:t>
            </a:r>
            <a:r>
              <a:rPr sz="1000" dirty="0">
                <a:latin typeface="Garamond"/>
                <a:cs typeface="Garamond"/>
              </a:rPr>
              <a:t>denti </a:t>
            </a:r>
            <a:r>
              <a:rPr sz="1000" spc="-5" dirty="0">
                <a:latin typeface="Garamond"/>
                <a:cs typeface="Garamond"/>
              </a:rPr>
              <a:t>del primo anno, </a:t>
            </a:r>
            <a:r>
              <a:rPr sz="1000" spc="15" dirty="0">
                <a:latin typeface="Garamond"/>
                <a:cs typeface="Garamond"/>
              </a:rPr>
              <a:t>al </a:t>
            </a:r>
            <a:r>
              <a:rPr sz="1000" spc="-15" dirty="0">
                <a:latin typeface="Garamond"/>
                <a:cs typeface="Garamond"/>
              </a:rPr>
              <a:t>fine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agevolare </a:t>
            </a:r>
            <a:r>
              <a:rPr sz="1000" spc="5" dirty="0">
                <a:latin typeface="Garamond"/>
                <a:cs typeface="Garamond"/>
              </a:rPr>
              <a:t>l’inserimento </a:t>
            </a:r>
            <a:r>
              <a:rPr sz="1000" spc="-5" dirty="0">
                <a:latin typeface="Garamond"/>
                <a:cs typeface="Garamond"/>
              </a:rPr>
              <a:t>delle matricole,  l’apprendimento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metodo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studio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superamento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altre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difficoltà</a:t>
            </a:r>
            <a:endParaRPr sz="1000">
              <a:latin typeface="Garamond"/>
              <a:cs typeface="Garamond"/>
            </a:endParaRPr>
          </a:p>
          <a:p>
            <a:pPr marR="5080" algn="r">
              <a:spcBef>
                <a:spcPts val="700"/>
              </a:spcBef>
            </a:pPr>
            <a:r>
              <a:rPr sz="800" spc="-60" dirty="0">
                <a:latin typeface="Georgia"/>
                <a:cs typeface="Georgia"/>
              </a:rPr>
              <a:t>19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4033" y="2577305"/>
            <a:ext cx="1046440" cy="6345555"/>
          </a:xfrm>
          <a:prstGeom prst="rect">
            <a:avLst/>
          </a:prstGeom>
        </p:spPr>
        <p:txBody>
          <a:bodyPr vert="vert270" wrap="square" lIns="0" tIns="24765" rIns="0" bIns="0" rtlCol="0">
            <a:spAutoFit/>
          </a:bodyPr>
          <a:lstStyle/>
          <a:p>
            <a:pPr marL="12700">
              <a:spcBef>
                <a:spcPts val="195"/>
              </a:spcBef>
            </a:pPr>
            <a:r>
              <a:rPr sz="6800" b="1" spc="95" dirty="0">
                <a:solidFill>
                  <a:srgbClr val="FBC700"/>
                </a:solidFill>
                <a:latin typeface="Tahoma"/>
                <a:cs typeface="Tahoma"/>
              </a:rPr>
              <a:t>cosa</a:t>
            </a:r>
            <a:r>
              <a:rPr sz="6800" b="1" spc="-135" dirty="0">
                <a:solidFill>
                  <a:srgbClr val="FBC700"/>
                </a:solidFill>
                <a:latin typeface="Tahoma"/>
                <a:cs typeface="Tahoma"/>
              </a:rPr>
              <a:t> </a:t>
            </a:r>
            <a:r>
              <a:rPr sz="6800" b="1" spc="175" dirty="0">
                <a:solidFill>
                  <a:srgbClr val="FBC700"/>
                </a:solidFill>
                <a:latin typeface="Tahoma"/>
                <a:cs typeface="Tahoma"/>
              </a:rPr>
              <a:t>facciamo</a:t>
            </a:r>
            <a:endParaRPr sz="68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2425" y="2520003"/>
            <a:ext cx="5399989" cy="31038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08558" y="5440868"/>
            <a:ext cx="79375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700" spc="55" dirty="0">
                <a:solidFill>
                  <a:srgbClr val="FFFFFF"/>
                </a:solidFill>
                <a:latin typeface="Calibri"/>
                <a:cs typeface="Calibri"/>
              </a:rPr>
              <a:t>Componenti</a:t>
            </a:r>
            <a:r>
              <a:rPr sz="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100" dirty="0">
                <a:solidFill>
                  <a:srgbClr val="FFFFFF"/>
                </a:solidFill>
                <a:latin typeface="Calibri"/>
                <a:cs typeface="Calibri"/>
              </a:rPr>
              <a:t>DIEC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9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244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30508" y="8962411"/>
            <a:ext cx="12953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60" dirty="0">
                <a:latin typeface="Georgia"/>
                <a:cs typeface="Georgia"/>
              </a:rPr>
              <a:t>20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51719" y="2472376"/>
            <a:ext cx="356806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000" dirty="0">
                <a:latin typeface="Garamond"/>
                <a:cs typeface="Garamond"/>
              </a:rPr>
              <a:t>relazionali,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pendolarismo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gestione </a:t>
            </a:r>
            <a:r>
              <a:rPr sz="1000" spc="-5" dirty="0">
                <a:latin typeface="Garamond"/>
                <a:cs typeface="Garamond"/>
              </a:rPr>
              <a:t>del </a:t>
            </a:r>
            <a:r>
              <a:rPr sz="1000" spc="-15" dirty="0">
                <a:latin typeface="Garamond"/>
                <a:cs typeface="Garamond"/>
              </a:rPr>
              <a:t>tempo. I </a:t>
            </a:r>
            <a:r>
              <a:rPr sz="1000" spc="-5" dirty="0">
                <a:latin typeface="Garamond"/>
                <a:cs typeface="Garamond"/>
              </a:rPr>
              <a:t>gruppi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dirty="0">
                <a:latin typeface="Garamond"/>
                <a:cs typeface="Garamond"/>
              </a:rPr>
              <a:t>studio  </a:t>
            </a:r>
            <a:r>
              <a:rPr sz="1000" spc="-30" dirty="0">
                <a:latin typeface="Garamond"/>
                <a:cs typeface="Garamond"/>
              </a:rPr>
              <a:t>sono </a:t>
            </a:r>
            <a:r>
              <a:rPr sz="1000" spc="-5" dirty="0">
                <a:latin typeface="Garamond"/>
                <a:cs typeface="Garamond"/>
              </a:rPr>
              <a:t>condotti da </a:t>
            </a:r>
            <a:r>
              <a:rPr sz="1000" spc="15" dirty="0">
                <a:latin typeface="Garamond"/>
                <a:cs typeface="Garamond"/>
              </a:rPr>
              <a:t>un </a:t>
            </a:r>
            <a:r>
              <a:rPr sz="1000" dirty="0">
                <a:latin typeface="Garamond"/>
                <a:cs typeface="Garamond"/>
              </a:rPr>
              <a:t>tutor </a:t>
            </a:r>
            <a:r>
              <a:rPr sz="1000" spc="5" dirty="0">
                <a:latin typeface="Garamond"/>
                <a:cs typeface="Garamond"/>
              </a:rPr>
              <a:t>didattico </a:t>
            </a:r>
            <a:r>
              <a:rPr sz="1000" spc="-10" dirty="0">
                <a:latin typeface="Garamond"/>
                <a:cs typeface="Garamond"/>
              </a:rPr>
              <a:t>(studente </a:t>
            </a:r>
            <a:r>
              <a:rPr sz="1000" spc="-15" dirty="0">
                <a:latin typeface="Garamond"/>
                <a:cs typeface="Garamond"/>
              </a:rPr>
              <a:t>selezionato per </a:t>
            </a:r>
            <a:r>
              <a:rPr sz="1000" spc="-10" dirty="0">
                <a:latin typeface="Garamond"/>
                <a:cs typeface="Garamond"/>
              </a:rPr>
              <a:t>le </a:t>
            </a:r>
            <a:r>
              <a:rPr sz="1000" spc="-25" dirty="0">
                <a:latin typeface="Garamond"/>
                <a:cs typeface="Garamond"/>
              </a:rPr>
              <a:t>sue </a:t>
            </a:r>
            <a:r>
              <a:rPr sz="1000" spc="-30" dirty="0">
                <a:latin typeface="Garamond"/>
                <a:cs typeface="Garamond"/>
              </a:rPr>
              <a:t>com-  </a:t>
            </a:r>
            <a:r>
              <a:rPr sz="1000" spc="-10" dirty="0">
                <a:latin typeface="Garamond"/>
                <a:cs typeface="Garamond"/>
              </a:rPr>
              <a:t>petenze,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iscritto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una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laurea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magistrale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Dottorato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Dipartimento).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15"/>
              </a:spcBef>
            </a:pPr>
            <a:endParaRPr sz="1050">
              <a:latin typeface="Garamond"/>
              <a:cs typeface="Garamond"/>
            </a:endParaRPr>
          </a:p>
          <a:p>
            <a:pPr marL="12700" marR="123825"/>
            <a:r>
              <a:rPr sz="1000" spc="10" dirty="0">
                <a:latin typeface="Garamond"/>
                <a:cs typeface="Garamond"/>
              </a:rPr>
              <a:t>Attività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specifiche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tutorato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didattico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sono,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infine,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previste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l’inse-  </a:t>
            </a:r>
            <a:r>
              <a:rPr sz="1000" spc="-5" dirty="0">
                <a:latin typeface="Garamond"/>
                <a:cs typeface="Garamond"/>
              </a:rPr>
              <a:t>rimento </a:t>
            </a:r>
            <a:r>
              <a:rPr sz="1000" dirty="0">
                <a:latin typeface="Garamond"/>
                <a:cs typeface="Garamond"/>
              </a:rPr>
              <a:t>degli studenti </a:t>
            </a:r>
            <a:r>
              <a:rPr sz="1000" spc="5" dirty="0">
                <a:latin typeface="Garamond"/>
                <a:cs typeface="Garamond"/>
              </a:rPr>
              <a:t>stranieri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15" dirty="0">
                <a:latin typeface="Garamond"/>
                <a:cs typeface="Garamond"/>
              </a:rPr>
              <a:t>per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spc="-20" dirty="0">
                <a:latin typeface="Garamond"/>
                <a:cs typeface="Garamond"/>
              </a:rPr>
              <a:t>sostegno </a:t>
            </a:r>
            <a:r>
              <a:rPr sz="1000" spc="5" dirty="0">
                <a:latin typeface="Garamond"/>
                <a:cs typeface="Garamond"/>
              </a:rPr>
              <a:t>didattico </a:t>
            </a:r>
            <a:r>
              <a:rPr sz="1000" spc="10" dirty="0">
                <a:latin typeface="Garamond"/>
                <a:cs typeface="Garamond"/>
              </a:rPr>
              <a:t>agli </a:t>
            </a:r>
            <a:r>
              <a:rPr sz="1000" dirty="0">
                <a:latin typeface="Garamond"/>
                <a:cs typeface="Garamond"/>
              </a:rPr>
              <a:t>studenti  </a:t>
            </a:r>
            <a:r>
              <a:rPr sz="1000" spc="-10" dirty="0">
                <a:latin typeface="Garamond"/>
                <a:cs typeface="Garamond"/>
              </a:rPr>
              <a:t>lavoratori.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18033" y="2577305"/>
            <a:ext cx="1046440" cy="6345555"/>
          </a:xfrm>
          <a:prstGeom prst="rect">
            <a:avLst/>
          </a:prstGeom>
        </p:spPr>
        <p:txBody>
          <a:bodyPr vert="vert270" wrap="square" lIns="0" tIns="24765" rIns="0" bIns="0" rtlCol="0">
            <a:spAutoFit/>
          </a:bodyPr>
          <a:lstStyle/>
          <a:p>
            <a:pPr marL="12700">
              <a:spcBef>
                <a:spcPts val="195"/>
              </a:spcBef>
            </a:pPr>
            <a:r>
              <a:rPr sz="6800" b="1" spc="95" dirty="0">
                <a:solidFill>
                  <a:srgbClr val="FBC700"/>
                </a:solidFill>
                <a:latin typeface="Tahoma"/>
                <a:cs typeface="Tahoma"/>
              </a:rPr>
              <a:t>cosa</a:t>
            </a:r>
            <a:r>
              <a:rPr sz="6800" b="1" spc="-135" dirty="0">
                <a:solidFill>
                  <a:srgbClr val="FBC700"/>
                </a:solidFill>
                <a:latin typeface="Tahoma"/>
                <a:cs typeface="Tahoma"/>
              </a:rPr>
              <a:t> </a:t>
            </a:r>
            <a:r>
              <a:rPr sz="6800" b="1" spc="175" dirty="0">
                <a:solidFill>
                  <a:srgbClr val="FBC700"/>
                </a:solidFill>
                <a:latin typeface="Tahoma"/>
                <a:cs typeface="Tahoma"/>
              </a:rPr>
              <a:t>facciamo</a:t>
            </a:r>
            <a:endParaRPr sz="68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64420" y="3788910"/>
            <a:ext cx="3557993" cy="5121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4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1593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0893" y="8962411"/>
            <a:ext cx="1079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75" dirty="0">
                <a:latin typeface="Georgia"/>
                <a:cs typeface="Georgia"/>
              </a:rPr>
              <a:t>21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7719" y="2195789"/>
            <a:ext cx="3567429" cy="416524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spcBef>
                <a:spcPts val="500"/>
              </a:spcBef>
            </a:pPr>
            <a:r>
              <a:rPr sz="1200" b="1" spc="90" dirty="0">
                <a:latin typeface="Calibri"/>
                <a:cs typeface="Calibri"/>
              </a:rPr>
              <a:t>Didattica</a:t>
            </a:r>
            <a:endParaRPr sz="1200">
              <a:latin typeface="Calibri"/>
              <a:cs typeface="Calibri"/>
            </a:endParaRPr>
          </a:p>
          <a:p>
            <a:pPr marL="12700" marR="73660">
              <a:spcBef>
                <a:spcPts val="335"/>
              </a:spcBef>
            </a:pPr>
            <a:r>
              <a:rPr sz="1000" spc="1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DIEC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offre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quattro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Corsi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laurea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triennale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(due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ambito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aziendale,  uno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ambito </a:t>
            </a:r>
            <a:r>
              <a:rPr sz="1000" spc="-20" dirty="0">
                <a:latin typeface="Garamond"/>
                <a:cs typeface="Garamond"/>
              </a:rPr>
              <a:t>economico </a:t>
            </a:r>
            <a:r>
              <a:rPr sz="1000" spc="-15" dirty="0">
                <a:latin typeface="Garamond"/>
                <a:cs typeface="Garamond"/>
              </a:rPr>
              <a:t>e, </a:t>
            </a:r>
            <a:r>
              <a:rPr sz="1000" spc="-20" dirty="0">
                <a:latin typeface="Garamond"/>
                <a:cs typeface="Garamond"/>
              </a:rPr>
              <a:t>su </a:t>
            </a:r>
            <a:r>
              <a:rPr sz="1000" spc="-5" dirty="0">
                <a:latin typeface="Garamond"/>
                <a:cs typeface="Garamond"/>
              </a:rPr>
              <a:t>Imperia, uno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Scienze </a:t>
            </a:r>
            <a:r>
              <a:rPr sz="1000" spc="-5" dirty="0">
                <a:latin typeface="Garamond"/>
                <a:cs typeface="Garamond"/>
              </a:rPr>
              <a:t>del </a:t>
            </a:r>
            <a:r>
              <a:rPr sz="1000" spc="-15" dirty="0">
                <a:latin typeface="Garamond"/>
                <a:cs typeface="Garamond"/>
              </a:rPr>
              <a:t>Turismo) </a:t>
            </a:r>
            <a:r>
              <a:rPr sz="1000" spc="-25" dirty="0">
                <a:latin typeface="Garamond"/>
                <a:cs typeface="Garamond"/>
              </a:rPr>
              <a:t>e  </a:t>
            </a:r>
            <a:r>
              <a:rPr sz="1000" spc="5" dirty="0">
                <a:latin typeface="Garamond"/>
                <a:cs typeface="Garamond"/>
              </a:rPr>
              <a:t>quattro Corsi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laurea </a:t>
            </a:r>
            <a:r>
              <a:rPr sz="1000" dirty="0">
                <a:latin typeface="Garamond"/>
                <a:cs typeface="Garamond"/>
              </a:rPr>
              <a:t>magistrale </a:t>
            </a:r>
            <a:r>
              <a:rPr sz="1000" spc="-5" dirty="0">
                <a:latin typeface="Garamond"/>
                <a:cs typeface="Garamond"/>
              </a:rPr>
              <a:t>(tre </a:t>
            </a:r>
            <a:r>
              <a:rPr sz="1000" spc="5" dirty="0">
                <a:latin typeface="Garamond"/>
                <a:cs typeface="Garamond"/>
              </a:rPr>
              <a:t>aziendali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5" dirty="0">
                <a:latin typeface="Garamond"/>
                <a:cs typeface="Garamond"/>
              </a:rPr>
              <a:t>uno </a:t>
            </a:r>
            <a:r>
              <a:rPr sz="1000" spc="-20" dirty="0">
                <a:latin typeface="Garamond"/>
                <a:cs typeface="Garamond"/>
              </a:rPr>
              <a:t>economico). </a:t>
            </a:r>
            <a:r>
              <a:rPr sz="1000" spc="-15" dirty="0">
                <a:latin typeface="Garamond"/>
                <a:cs typeface="Garamond"/>
              </a:rPr>
              <a:t>Da  tempo </a:t>
            </a:r>
            <a:r>
              <a:rPr sz="1000" spc="-5" dirty="0">
                <a:latin typeface="Garamond"/>
                <a:cs typeface="Garamond"/>
              </a:rPr>
              <a:t>questi </a:t>
            </a:r>
            <a:r>
              <a:rPr sz="1000" spc="-20" dirty="0">
                <a:latin typeface="Garamond"/>
                <a:cs typeface="Garamond"/>
              </a:rPr>
              <a:t>corsi </a:t>
            </a:r>
            <a:r>
              <a:rPr sz="1000" spc="15" dirty="0">
                <a:latin typeface="Garamond"/>
                <a:cs typeface="Garamond"/>
              </a:rPr>
              <a:t>triennali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5" dirty="0">
                <a:latin typeface="Garamond"/>
                <a:cs typeface="Garamond"/>
              </a:rPr>
              <a:t>magistrali </a:t>
            </a:r>
            <a:r>
              <a:rPr sz="1000" spc="-30" dirty="0">
                <a:latin typeface="Garamond"/>
                <a:cs typeface="Garamond"/>
              </a:rPr>
              <a:t>sono </a:t>
            </a:r>
            <a:r>
              <a:rPr sz="1000" spc="20" dirty="0">
                <a:latin typeface="Garamond"/>
                <a:cs typeface="Garamond"/>
              </a:rPr>
              <a:t>i </a:t>
            </a:r>
            <a:r>
              <a:rPr sz="1000" spc="-5" dirty="0">
                <a:latin typeface="Garamond"/>
                <a:cs typeface="Garamond"/>
              </a:rPr>
              <a:t>più frequentati </a:t>
            </a:r>
            <a:r>
              <a:rPr sz="1000" dirty="0">
                <a:latin typeface="Garamond"/>
                <a:cs typeface="Garamond"/>
              </a:rPr>
              <a:t>dell’Ate-  </a:t>
            </a:r>
            <a:r>
              <a:rPr sz="1000" spc="-20" dirty="0">
                <a:latin typeface="Garamond"/>
                <a:cs typeface="Garamond"/>
              </a:rPr>
              <a:t>neo.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Nell’a.a.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2018/2019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gli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studenti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iscritti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nostri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corsi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laurea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sono  </a:t>
            </a:r>
            <a:r>
              <a:rPr sz="1000" spc="5" dirty="0">
                <a:latin typeface="Garamond"/>
                <a:cs typeface="Garamond"/>
              </a:rPr>
              <a:t>stati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più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5" dirty="0">
                <a:latin typeface="Garamond"/>
                <a:cs typeface="Garamond"/>
              </a:rPr>
              <a:t>3.800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cui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più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1.350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iscritti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prima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volta.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20"/>
              </a:spcBef>
            </a:pPr>
            <a:endParaRPr sz="1050">
              <a:latin typeface="Garamond"/>
              <a:cs typeface="Garamond"/>
            </a:endParaRPr>
          </a:p>
          <a:p>
            <a:pPr marL="12700" marR="7620"/>
            <a:r>
              <a:rPr sz="1000" spc="5" dirty="0">
                <a:latin typeface="Garamond"/>
                <a:cs typeface="Garamond"/>
              </a:rPr>
              <a:t>In </a:t>
            </a:r>
            <a:r>
              <a:rPr sz="1000" spc="-5" dirty="0">
                <a:latin typeface="Garamond"/>
                <a:cs typeface="Garamond"/>
              </a:rPr>
              <a:t>più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spc="-10" dirty="0">
                <a:latin typeface="Garamond"/>
                <a:cs typeface="Garamond"/>
              </a:rPr>
              <a:t>DIEC collabora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15" dirty="0">
                <a:latin typeface="Garamond"/>
                <a:cs typeface="Garamond"/>
              </a:rPr>
              <a:t>altri </a:t>
            </a:r>
            <a:r>
              <a:rPr sz="1000" spc="5" dirty="0">
                <a:latin typeface="Garamond"/>
                <a:cs typeface="Garamond"/>
              </a:rPr>
              <a:t>Dipartimenti </a:t>
            </a:r>
            <a:r>
              <a:rPr sz="1000" spc="-15" dirty="0">
                <a:latin typeface="Garamond"/>
                <a:cs typeface="Garamond"/>
              </a:rPr>
              <a:t>per </a:t>
            </a:r>
            <a:r>
              <a:rPr sz="1000" dirty="0">
                <a:latin typeface="Garamond"/>
                <a:cs typeface="Garamond"/>
              </a:rPr>
              <a:t>garantire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spc="-15" dirty="0">
                <a:latin typeface="Garamond"/>
                <a:cs typeface="Garamond"/>
              </a:rPr>
              <a:t>supporto  </a:t>
            </a:r>
            <a:r>
              <a:rPr sz="1000" spc="-20" dirty="0">
                <a:latin typeface="Garamond"/>
                <a:cs typeface="Garamond"/>
              </a:rPr>
              <a:t>economico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aziendale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didattica,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come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caso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corso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laurea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ma-  </a:t>
            </a:r>
            <a:r>
              <a:rPr sz="1000" dirty="0">
                <a:latin typeface="Garamond"/>
                <a:cs typeface="Garamond"/>
              </a:rPr>
              <a:t>gistrale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Strategos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(LM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Engineering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60" dirty="0">
                <a:latin typeface="Garamond"/>
                <a:cs typeface="Garamond"/>
              </a:rPr>
              <a:t>technology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for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strategy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65" dirty="0">
                <a:latin typeface="Garamond"/>
                <a:cs typeface="Garamond"/>
              </a:rPr>
              <a:t>and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security</a:t>
            </a:r>
            <a:r>
              <a:rPr sz="1000" spc="40" dirty="0">
                <a:latin typeface="Garamond"/>
                <a:cs typeface="Garamond"/>
              </a:rPr>
              <a:t>)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 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corso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laurea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triennale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i="1" spc="60" dirty="0">
                <a:latin typeface="Garamond"/>
                <a:cs typeface="Garamond"/>
              </a:rPr>
              <a:t>Maritime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science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65" dirty="0">
                <a:latin typeface="Garamond"/>
                <a:cs typeface="Garamond"/>
              </a:rPr>
              <a:t>and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technology</a:t>
            </a:r>
            <a:r>
              <a:rPr sz="1000" spc="50" dirty="0">
                <a:latin typeface="Garamond"/>
                <a:cs typeface="Garamond"/>
              </a:rPr>
              <a:t>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20"/>
              </a:spcBef>
            </a:pPr>
            <a:endParaRPr sz="1050">
              <a:latin typeface="Garamond"/>
              <a:cs typeface="Garamond"/>
            </a:endParaRPr>
          </a:p>
          <a:p>
            <a:pPr marL="12700" marR="5080" algn="just"/>
            <a:r>
              <a:rPr sz="1000" spc="-30" dirty="0">
                <a:latin typeface="Garamond"/>
                <a:cs typeface="Garamond"/>
              </a:rPr>
              <a:t>Abbiamo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in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programma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di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aprire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nel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2020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La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Spezia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un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spc="-45" dirty="0">
                <a:latin typeface="Garamond"/>
                <a:cs typeface="Garamond"/>
              </a:rPr>
              <a:t>corso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di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laurea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inter-  </a:t>
            </a:r>
            <a:r>
              <a:rPr sz="1000" spc="-45" dirty="0">
                <a:latin typeface="Garamond"/>
                <a:cs typeface="Garamond"/>
              </a:rPr>
              <a:t>classe</a:t>
            </a:r>
            <a:r>
              <a:rPr sz="1000" spc="-9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con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Giurisprudenza</a:t>
            </a:r>
            <a:r>
              <a:rPr sz="1000" spc="-9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che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rappresenta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uno</a:t>
            </a:r>
            <a:r>
              <a:rPr sz="1000" spc="-9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dei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primi</a:t>
            </a:r>
            <a:r>
              <a:rPr sz="1000" spc="-9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casi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nel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panorama</a:t>
            </a:r>
            <a:r>
              <a:rPr sz="1000" spc="-9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na-  zionale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del</a:t>
            </a:r>
            <a:r>
              <a:rPr sz="1000" spc="-85" dirty="0">
                <a:latin typeface="Garamond"/>
                <a:cs typeface="Garamond"/>
              </a:rPr>
              <a:t> </a:t>
            </a:r>
            <a:r>
              <a:rPr sz="1000" spc="-45" dirty="0">
                <a:latin typeface="Garamond"/>
                <a:cs typeface="Garamond"/>
              </a:rPr>
              <a:t>corso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di</a:t>
            </a:r>
            <a:r>
              <a:rPr sz="1000" spc="-8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laurea</a:t>
            </a:r>
            <a:r>
              <a:rPr sz="1000" spc="-85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interclasse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Economia–Giurisprudenza</a:t>
            </a:r>
            <a:r>
              <a:rPr sz="1000" spc="-8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8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di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sviluppa-  </a:t>
            </a:r>
            <a:r>
              <a:rPr sz="1000" spc="-25" dirty="0">
                <a:latin typeface="Garamond"/>
                <a:cs typeface="Garamond"/>
              </a:rPr>
              <a:t>re</a:t>
            </a:r>
            <a:r>
              <a:rPr sz="1000" spc="-9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nel</a:t>
            </a:r>
            <a:r>
              <a:rPr sz="1000" spc="-95" dirty="0">
                <a:latin typeface="Garamond"/>
                <a:cs typeface="Garamond"/>
              </a:rPr>
              <a:t> </a:t>
            </a:r>
            <a:r>
              <a:rPr sz="1000" spc="-40" dirty="0">
                <a:latin typeface="Garamond"/>
                <a:cs typeface="Garamond"/>
              </a:rPr>
              <a:t>prossimo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biennio</a:t>
            </a:r>
            <a:r>
              <a:rPr sz="1000" spc="-9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un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Corso</a:t>
            </a:r>
            <a:r>
              <a:rPr sz="1000" spc="-9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di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Laurea</a:t>
            </a:r>
            <a:r>
              <a:rPr sz="1000" spc="-9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online</a:t>
            </a:r>
            <a:r>
              <a:rPr sz="1000" spc="-9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nell’ambito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trasportistico.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15"/>
              </a:spcBef>
            </a:pPr>
            <a:endParaRPr sz="1050">
              <a:latin typeface="Garamond"/>
              <a:cs typeface="Garamond"/>
            </a:endParaRPr>
          </a:p>
          <a:p>
            <a:pPr marL="12700" marR="110489">
              <a:spcBef>
                <a:spcPts val="5"/>
              </a:spcBef>
            </a:pPr>
            <a:r>
              <a:rPr sz="1000" spc="-15" dirty="0">
                <a:latin typeface="Garamond"/>
                <a:cs typeface="Garamond"/>
              </a:rPr>
              <a:t>Svolgiamo </a:t>
            </a:r>
            <a:r>
              <a:rPr sz="1000" spc="-10" dirty="0">
                <a:latin typeface="Garamond"/>
                <a:cs typeface="Garamond"/>
              </a:rPr>
              <a:t>continuativamente </a:t>
            </a:r>
            <a:r>
              <a:rPr sz="1000" spc="-15" dirty="0">
                <a:latin typeface="Garamond"/>
                <a:cs typeface="Garamond"/>
              </a:rPr>
              <a:t>formazione </a:t>
            </a:r>
            <a:r>
              <a:rPr sz="1000" i="1" spc="20" dirty="0">
                <a:latin typeface="Garamond"/>
                <a:cs typeface="Garamond"/>
              </a:rPr>
              <a:t>post </a:t>
            </a:r>
            <a:r>
              <a:rPr sz="1000" i="1" spc="55" dirty="0">
                <a:latin typeface="Garamond"/>
                <a:cs typeface="Garamond"/>
              </a:rPr>
              <a:t>lauream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15" dirty="0">
                <a:latin typeface="Garamond"/>
                <a:cs typeface="Garamond"/>
              </a:rPr>
              <a:t>il </a:t>
            </a:r>
            <a:r>
              <a:rPr sz="1000" spc="-5" dirty="0">
                <a:latin typeface="Garamond"/>
                <a:cs typeface="Garamond"/>
              </a:rPr>
              <a:t>Corso  </a:t>
            </a:r>
            <a:r>
              <a:rPr sz="1000" spc="-20" dirty="0">
                <a:latin typeface="Garamond"/>
                <a:cs typeface="Garamond"/>
              </a:rPr>
              <a:t>Aphec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il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Master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sulle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assicurazioni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marittime,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oltre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ad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altri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Master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rias-  sunti </a:t>
            </a:r>
            <a:r>
              <a:rPr sz="1000" spc="10" dirty="0">
                <a:latin typeface="Garamond"/>
                <a:cs typeface="Garamond"/>
              </a:rPr>
              <a:t>di</a:t>
            </a:r>
            <a:r>
              <a:rPr sz="1000" spc="-10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seguito.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15"/>
              </a:spcBef>
            </a:pPr>
            <a:endParaRPr sz="1050">
              <a:latin typeface="Garamond"/>
              <a:cs typeface="Garamond"/>
            </a:endParaRPr>
          </a:p>
          <a:p>
            <a:pPr marL="12700" marR="99060"/>
            <a:r>
              <a:rPr sz="1000" spc="-15" dirty="0">
                <a:latin typeface="Garamond"/>
                <a:cs typeface="Garamond"/>
              </a:rPr>
              <a:t>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numeri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degli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iscritti,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i="1" spc="60" dirty="0">
                <a:latin typeface="Garamond"/>
                <a:cs typeface="Garamond"/>
              </a:rPr>
              <a:t>placement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della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soddisfazione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degli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studenti  </a:t>
            </a:r>
            <a:r>
              <a:rPr sz="1000" spc="-30" dirty="0">
                <a:latin typeface="Garamond"/>
                <a:cs typeface="Garamond"/>
              </a:rPr>
              <a:t>sono </a:t>
            </a:r>
            <a:r>
              <a:rPr sz="1000" spc="-25" dirty="0">
                <a:latin typeface="Garamond"/>
                <a:cs typeface="Garamond"/>
              </a:rPr>
              <a:t>sempre </a:t>
            </a:r>
            <a:r>
              <a:rPr sz="1000" spc="5" dirty="0">
                <a:latin typeface="Garamond"/>
                <a:cs typeface="Garamond"/>
              </a:rPr>
              <a:t>stati </a:t>
            </a:r>
            <a:r>
              <a:rPr sz="1000" spc="15" dirty="0">
                <a:latin typeface="Garamond"/>
                <a:cs typeface="Garamond"/>
              </a:rPr>
              <a:t>dalla </a:t>
            </a:r>
            <a:r>
              <a:rPr sz="1000" spc="-10" dirty="0">
                <a:latin typeface="Garamond"/>
                <a:cs typeface="Garamond"/>
              </a:rPr>
              <a:t>nostra </a:t>
            </a:r>
            <a:r>
              <a:rPr sz="1000" dirty="0">
                <a:latin typeface="Garamond"/>
                <a:cs typeface="Garamond"/>
              </a:rPr>
              <a:t>parte, </a:t>
            </a:r>
            <a:r>
              <a:rPr sz="1000" spc="-20" dirty="0">
                <a:latin typeface="Garamond"/>
                <a:cs typeface="Garamond"/>
              </a:rPr>
              <a:t>perché </a:t>
            </a:r>
            <a:r>
              <a:rPr sz="1000" spc="-15" dirty="0">
                <a:latin typeface="Garamond"/>
                <a:cs typeface="Garamond"/>
              </a:rPr>
              <a:t>abbiamo </a:t>
            </a:r>
            <a:r>
              <a:rPr sz="1000" spc="-25" dirty="0">
                <a:latin typeface="Garamond"/>
                <a:cs typeface="Garamond"/>
              </a:rPr>
              <a:t>sempre </a:t>
            </a:r>
            <a:r>
              <a:rPr sz="1000" spc="-15" dirty="0">
                <a:latin typeface="Garamond"/>
                <a:cs typeface="Garamond"/>
              </a:rPr>
              <a:t>cercato </a:t>
            </a:r>
            <a:r>
              <a:rPr sz="1000" spc="20" dirty="0">
                <a:latin typeface="Garamond"/>
                <a:cs typeface="Garamond"/>
              </a:rPr>
              <a:t>di  </a:t>
            </a:r>
            <a:r>
              <a:rPr sz="1000" spc="5" dirty="0">
                <a:latin typeface="Garamond"/>
                <a:cs typeface="Garamond"/>
              </a:rPr>
              <a:t>migliorarli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grande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impegno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nell’orientamento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entrata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uscita,  nel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tutoraggio,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nell’attenzione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didattica.</a:t>
            </a:r>
            <a:endParaRPr sz="1000">
              <a:latin typeface="Garamond"/>
              <a:cs typeface="Garamond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638416" y="6456870"/>
          <a:ext cx="5400675" cy="24531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7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4136">
                <a:tc>
                  <a:txBody>
                    <a:bodyPr/>
                    <a:lstStyle/>
                    <a:p>
                      <a:pPr marL="955675" marR="39370" indent="20002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UREE  TRIEN</a:t>
                      </a:r>
                      <a:r>
                        <a:rPr sz="9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DC400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27000">
                        <a:lnSpc>
                          <a:spcPct val="100000"/>
                        </a:lnSpc>
                        <a:spcBef>
                          <a:spcPts val="455"/>
                        </a:spcBef>
                        <a:buFont typeface="Garamond"/>
                        <a:buChar char="–"/>
                        <a:tabLst>
                          <a:tab pos="175260" algn="l"/>
                        </a:tabLst>
                      </a:pP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Economia </a:t>
                      </a:r>
                      <a:r>
                        <a:rPr sz="8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aziendale</a:t>
                      </a:r>
                      <a:r>
                        <a:rPr sz="8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(CLEA)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74625" marR="497840" indent="-126364">
                        <a:lnSpc>
                          <a:spcPct val="100000"/>
                        </a:lnSpc>
                        <a:buFont typeface="Garamond"/>
                        <a:buChar char="–"/>
                        <a:tabLst>
                          <a:tab pos="175260" algn="l"/>
                        </a:tabLst>
                      </a:pP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Economia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delle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aziende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marittime,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della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logistica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dei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trasporti  </a:t>
                      </a:r>
                      <a:r>
                        <a:rPr sz="80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(CLEAMT)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74625" indent="-127000">
                        <a:lnSpc>
                          <a:spcPct val="100000"/>
                        </a:lnSpc>
                        <a:buFont typeface="Garamond"/>
                        <a:buChar char="–"/>
                        <a:tabLst>
                          <a:tab pos="175260" algn="l"/>
                        </a:tabLst>
                      </a:pP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Economia 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8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commercio</a:t>
                      </a:r>
                      <a:r>
                        <a:rPr sz="800" b="1" spc="-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(CLEC)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74625" indent="-127000">
                        <a:lnSpc>
                          <a:spcPct val="100000"/>
                        </a:lnSpc>
                        <a:buFont typeface="Garamond"/>
                        <a:buChar char="–"/>
                        <a:tabLst>
                          <a:tab pos="175260" algn="l"/>
                        </a:tabLst>
                      </a:pPr>
                      <a:r>
                        <a:rPr sz="8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Scienze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turismo: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impresa,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cultura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territorio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(CLTUR-Imperia)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DC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801">
                <a:tc>
                  <a:txBody>
                    <a:bodyPr/>
                    <a:lstStyle/>
                    <a:p>
                      <a:pPr marL="869315" marR="39370" indent="28638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UREE  M</a:t>
                      </a:r>
                      <a:r>
                        <a:rPr sz="9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GI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TRALI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B29C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27000">
                        <a:lnSpc>
                          <a:spcPct val="100000"/>
                        </a:lnSpc>
                        <a:spcBef>
                          <a:spcPts val="500"/>
                        </a:spcBef>
                        <a:buFont typeface="Garamond"/>
                        <a:buChar char="–"/>
                        <a:tabLst>
                          <a:tab pos="175260" algn="l"/>
                        </a:tabLst>
                      </a:pP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Amministrazione,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finanza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controllo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(AFC)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74625" indent="-127000">
                        <a:lnSpc>
                          <a:spcPct val="100000"/>
                        </a:lnSpc>
                        <a:buFont typeface="Garamond"/>
                        <a:buChar char="–"/>
                        <a:tabLst>
                          <a:tab pos="175260" algn="l"/>
                        </a:tabLst>
                      </a:pPr>
                      <a:r>
                        <a:rPr sz="8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Management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(MAN)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74625" indent="-127000">
                        <a:lnSpc>
                          <a:spcPct val="100000"/>
                        </a:lnSpc>
                        <a:buFont typeface="Garamond"/>
                        <a:buChar char="–"/>
                        <a:tabLst>
                          <a:tab pos="175260" algn="l"/>
                        </a:tabLst>
                      </a:pP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Economia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management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marittimo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portuale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(EMMP)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74625" indent="-127000">
                        <a:lnSpc>
                          <a:spcPct val="100000"/>
                        </a:lnSpc>
                        <a:buFont typeface="Garamond"/>
                        <a:buChar char="–"/>
                        <a:tabLst>
                          <a:tab pos="175260" algn="l"/>
                        </a:tabLst>
                      </a:pP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Economia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istituzioni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finanziarie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(EIF)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B2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6194">
                <a:tc>
                  <a:txBody>
                    <a:bodyPr/>
                    <a:lstStyle/>
                    <a:p>
                      <a:pPr marL="702310" marR="39370" indent="38989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OFFE</a:t>
                      </a:r>
                      <a:r>
                        <a:rPr sz="9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 </a:t>
                      </a:r>
                      <a:r>
                        <a:rPr sz="900" b="1" spc="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POST</a:t>
                      </a:r>
                      <a:r>
                        <a:rPr sz="9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LAUREAM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007FB2"/>
                    </a:solidFill>
                  </a:tcPr>
                </a:tc>
                <a:tc>
                  <a:txBody>
                    <a:bodyPr/>
                    <a:lstStyle/>
                    <a:p>
                      <a:pPr marL="172720" indent="-126364">
                        <a:lnSpc>
                          <a:spcPct val="100000"/>
                        </a:lnSpc>
                        <a:spcBef>
                          <a:spcPts val="509"/>
                        </a:spcBef>
                        <a:buFont typeface="Garamond"/>
                        <a:buChar char="–"/>
                        <a:tabLst>
                          <a:tab pos="173355" algn="l"/>
                        </a:tabLst>
                      </a:pPr>
                      <a:r>
                        <a:rPr sz="8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Dottorato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ricerca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Economics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Political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Economy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72720" indent="-126364">
                        <a:lnSpc>
                          <a:spcPct val="100000"/>
                        </a:lnSpc>
                        <a:buFont typeface="Garamond"/>
                        <a:buChar char="–"/>
                        <a:tabLst>
                          <a:tab pos="173355" algn="l"/>
                        </a:tabLst>
                      </a:pP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Master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livello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Assicurazioni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marittime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dei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trasporti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72720" marR="504190" indent="-126364">
                        <a:lnSpc>
                          <a:spcPct val="100000"/>
                        </a:lnSpc>
                        <a:buFont typeface="Garamond"/>
                        <a:buChar char="–"/>
                        <a:tabLst>
                          <a:tab pos="173355" algn="l"/>
                        </a:tabLst>
                      </a:pP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Master</a:t>
                      </a:r>
                      <a:r>
                        <a:rPr sz="800" b="1" spc="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livello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Imprenditorialità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nel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settore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creativo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beni  </a:t>
                      </a:r>
                      <a:r>
                        <a:rPr sz="8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culturali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particolare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siti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UNESCO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72720" indent="-126364">
                        <a:lnSpc>
                          <a:spcPct val="100000"/>
                        </a:lnSpc>
                        <a:buFont typeface="Garamond"/>
                        <a:buChar char="–"/>
                        <a:tabLst>
                          <a:tab pos="173355" algn="l"/>
                        </a:tabLst>
                      </a:pP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Master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livello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Management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turistico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valorizzazione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territoriale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72720" indent="-126364">
                        <a:lnSpc>
                          <a:spcPct val="100000"/>
                        </a:lnSpc>
                        <a:buFont typeface="Garamond"/>
                        <a:buChar char="–"/>
                        <a:tabLst>
                          <a:tab pos="173355" algn="l"/>
                        </a:tabLst>
                      </a:pP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Master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livello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Manager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rete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bancaria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72720" marR="179070" indent="-126364">
                        <a:lnSpc>
                          <a:spcPct val="100000"/>
                        </a:lnSpc>
                        <a:buFont typeface="Garamond"/>
                        <a:buChar char="–"/>
                        <a:tabLst>
                          <a:tab pos="173355" algn="l"/>
                        </a:tabLst>
                      </a:pPr>
                      <a:r>
                        <a:rPr sz="80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Corso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perfezionamento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Economia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Farmaco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della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Salute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delle  </a:t>
                      </a:r>
                      <a:r>
                        <a:rPr sz="8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Tecnologie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Sanitarie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007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9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244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40868" y="8962411"/>
            <a:ext cx="11938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80" dirty="0">
                <a:latin typeface="Georgia"/>
                <a:cs typeface="Georgia"/>
              </a:rPr>
              <a:t>22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22418" y="5616016"/>
            <a:ext cx="5399994" cy="3293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25717" y="2479298"/>
            <a:ext cx="1667510" cy="77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>
              <a:spcBef>
                <a:spcPts val="100"/>
              </a:spcBef>
            </a:pPr>
            <a:r>
              <a:rPr sz="900" b="1" spc="80" dirty="0">
                <a:latin typeface="Calibri"/>
                <a:cs typeface="Calibri"/>
              </a:rPr>
              <a:t>Offerta</a:t>
            </a:r>
            <a:r>
              <a:rPr sz="900" b="1" spc="-35" dirty="0">
                <a:latin typeface="Calibri"/>
                <a:cs typeface="Calibri"/>
              </a:rPr>
              <a:t> </a:t>
            </a:r>
            <a:r>
              <a:rPr sz="900" b="1" spc="80" dirty="0">
                <a:latin typeface="Calibri"/>
                <a:cs typeface="Calibri"/>
              </a:rPr>
              <a:t>formativa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75" dirty="0">
                <a:latin typeface="Calibri"/>
                <a:cs typeface="Calibri"/>
              </a:rPr>
              <a:t>in</a:t>
            </a:r>
            <a:r>
              <a:rPr sz="900" b="1" spc="-35" dirty="0">
                <a:latin typeface="Calibri"/>
                <a:cs typeface="Calibri"/>
              </a:rPr>
              <a:t> </a:t>
            </a:r>
            <a:r>
              <a:rPr sz="900" b="1" spc="80" dirty="0">
                <a:latin typeface="Calibri"/>
                <a:cs typeface="Calibri"/>
              </a:rPr>
              <a:t>lingua</a:t>
            </a:r>
            <a:endParaRPr sz="900">
              <a:latin typeface="Calibri"/>
              <a:cs typeface="Calibri"/>
            </a:endParaRPr>
          </a:p>
          <a:p>
            <a:pPr marL="138430" indent="-126364">
              <a:spcBef>
                <a:spcPts val="20"/>
              </a:spcBef>
              <a:buChar char="–"/>
              <a:tabLst>
                <a:tab pos="139065" algn="l"/>
              </a:tabLst>
            </a:pPr>
            <a:r>
              <a:rPr sz="1000" spc="10" dirty="0">
                <a:latin typeface="Garamond"/>
                <a:cs typeface="Garamond"/>
              </a:rPr>
              <a:t>Lingua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inglese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10" dirty="0">
                <a:latin typeface="Garamond"/>
                <a:cs typeface="Garamond"/>
              </a:rPr>
              <a:t>Lingua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francese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10" dirty="0">
                <a:latin typeface="Garamond"/>
                <a:cs typeface="Garamond"/>
              </a:rPr>
              <a:t>Lingua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tedesca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10" dirty="0">
                <a:latin typeface="Garamond"/>
                <a:cs typeface="Garamond"/>
              </a:rPr>
              <a:t>Lingua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spagnola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67726" y="2624712"/>
            <a:ext cx="1850389" cy="292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 indent="-126364">
              <a:spcBef>
                <a:spcPts val="100"/>
              </a:spcBef>
              <a:buChar char="–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Applied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microeconomics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10" dirty="0">
                <a:latin typeface="Garamond"/>
                <a:cs typeface="Garamond"/>
              </a:rPr>
              <a:t>Digital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communication</a:t>
            </a:r>
            <a:endParaRPr sz="1000">
              <a:latin typeface="Garamond"/>
              <a:cs typeface="Garamond"/>
            </a:endParaRPr>
          </a:p>
          <a:p>
            <a:pPr marL="138430" marR="5080" indent="-126364">
              <a:buChar char="–"/>
              <a:tabLst>
                <a:tab pos="139065" algn="l"/>
              </a:tabLst>
            </a:pPr>
            <a:r>
              <a:rPr sz="1000" spc="-30" dirty="0">
                <a:latin typeface="Garamond"/>
                <a:cs typeface="Garamond"/>
              </a:rPr>
              <a:t>Economics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of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boat,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ferry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and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cruise  </a:t>
            </a:r>
            <a:r>
              <a:rPr sz="1000" dirty="0">
                <a:latin typeface="Garamond"/>
                <a:cs typeface="Garamond"/>
              </a:rPr>
              <a:t>industries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Exploration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20" dirty="0">
                <a:latin typeface="Garamond"/>
                <a:cs typeface="Garamond"/>
              </a:rPr>
              <a:t>economic</a:t>
            </a:r>
            <a:r>
              <a:rPr sz="1000" spc="-17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history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tfinancial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econometrics</a:t>
            </a:r>
            <a:endParaRPr sz="1000">
              <a:latin typeface="Garamond"/>
              <a:cs typeface="Garamond"/>
            </a:endParaRPr>
          </a:p>
          <a:p>
            <a:pPr marL="138430" marR="82550" indent="-126364">
              <a:buChar char="–"/>
              <a:tabLst>
                <a:tab pos="139065" algn="l"/>
              </a:tabLst>
            </a:pPr>
            <a:r>
              <a:rPr sz="1000" spc="-25" dirty="0">
                <a:latin typeface="Garamond"/>
                <a:cs typeface="Garamond"/>
              </a:rPr>
              <a:t>Geography, </a:t>
            </a:r>
            <a:r>
              <a:rPr sz="1000" spc="-10" dirty="0">
                <a:latin typeface="Garamond"/>
                <a:cs typeface="Garamond"/>
              </a:rPr>
              <a:t>commodities</a:t>
            </a:r>
            <a:r>
              <a:rPr sz="1000" spc="-11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trading,  </a:t>
            </a:r>
            <a:r>
              <a:rPr sz="1000" spc="-10" dirty="0">
                <a:latin typeface="Garamond"/>
                <a:cs typeface="Garamond"/>
              </a:rPr>
              <a:t>geopolitics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30" dirty="0">
                <a:latin typeface="Garamond"/>
                <a:cs typeface="Garamond"/>
              </a:rPr>
              <a:t>Issues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20" dirty="0">
                <a:latin typeface="Garamond"/>
                <a:cs typeface="Garamond"/>
              </a:rPr>
              <a:t>economic</a:t>
            </a:r>
            <a:r>
              <a:rPr sz="1000" spc="-1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policy</a:t>
            </a:r>
            <a:endParaRPr sz="1000">
              <a:latin typeface="Garamond"/>
              <a:cs typeface="Garamond"/>
            </a:endParaRPr>
          </a:p>
          <a:p>
            <a:pPr marL="138430" marR="114935" indent="-126364">
              <a:buChar char="–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Law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and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practice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of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national,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EU  </a:t>
            </a:r>
            <a:r>
              <a:rPr sz="1000" dirty="0">
                <a:latin typeface="Garamond"/>
                <a:cs typeface="Garamond"/>
              </a:rPr>
              <a:t>and </a:t>
            </a:r>
            <a:r>
              <a:rPr sz="1000" spc="5" dirty="0">
                <a:latin typeface="Garamond"/>
                <a:cs typeface="Garamond"/>
              </a:rPr>
              <a:t>international </a:t>
            </a:r>
            <a:r>
              <a:rPr sz="1000" spc="-10" dirty="0">
                <a:latin typeface="Garamond"/>
                <a:cs typeface="Garamond"/>
              </a:rPr>
              <a:t>shipping </a:t>
            </a:r>
            <a:r>
              <a:rPr sz="1000" spc="-20" dirty="0">
                <a:latin typeface="Garamond"/>
                <a:cs typeface="Garamond"/>
              </a:rPr>
              <a:t>pro-  </a:t>
            </a:r>
            <a:r>
              <a:rPr sz="1000" spc="-10" dirty="0">
                <a:latin typeface="Garamond"/>
                <a:cs typeface="Garamond"/>
              </a:rPr>
              <a:t>grammes</a:t>
            </a:r>
            <a:endParaRPr sz="1000">
              <a:latin typeface="Garamond"/>
              <a:cs typeface="Garamond"/>
            </a:endParaRPr>
          </a:p>
          <a:p>
            <a:pPr marL="138430" marR="53340" indent="-126364">
              <a:buChar char="–"/>
              <a:tabLst>
                <a:tab pos="139065" algn="l"/>
              </a:tabLst>
            </a:pPr>
            <a:r>
              <a:rPr sz="1000" spc="10" dirty="0">
                <a:latin typeface="Garamond"/>
                <a:cs typeface="Garamond"/>
              </a:rPr>
              <a:t>Market </a:t>
            </a:r>
            <a:r>
              <a:rPr sz="1000" dirty="0">
                <a:latin typeface="Garamond"/>
                <a:cs typeface="Garamond"/>
              </a:rPr>
              <a:t>structure and</a:t>
            </a:r>
            <a:r>
              <a:rPr sz="1000" spc="-17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competition  </a:t>
            </a:r>
            <a:r>
              <a:rPr sz="1000" dirty="0">
                <a:latin typeface="Garamond"/>
                <a:cs typeface="Garamond"/>
              </a:rPr>
              <a:t>policy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Modern </a:t>
            </a:r>
            <a:r>
              <a:rPr sz="1000" spc="-5" dirty="0">
                <a:latin typeface="Garamond"/>
                <a:cs typeface="Garamond"/>
              </a:rPr>
              <a:t>portfolio</a:t>
            </a:r>
            <a:r>
              <a:rPr sz="1000" spc="-12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theory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Organization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theory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Public </a:t>
            </a:r>
            <a:r>
              <a:rPr sz="1000" spc="-15" dirty="0">
                <a:latin typeface="Garamond"/>
                <a:cs typeface="Garamond"/>
              </a:rPr>
              <a:t>tfinance </a:t>
            </a:r>
            <a:r>
              <a:rPr sz="1000" dirty="0">
                <a:latin typeface="Garamond"/>
                <a:cs typeface="Garamond"/>
              </a:rPr>
              <a:t>and</a:t>
            </a:r>
            <a:r>
              <a:rPr sz="1000" spc="-1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markets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Ship </a:t>
            </a:r>
            <a:r>
              <a:rPr sz="1000" spc="-10" dirty="0">
                <a:latin typeface="Garamond"/>
                <a:cs typeface="Garamond"/>
              </a:rPr>
              <a:t>agency </a:t>
            </a:r>
            <a:r>
              <a:rPr sz="1000" dirty="0">
                <a:latin typeface="Garamond"/>
                <a:cs typeface="Garamond"/>
              </a:rPr>
              <a:t>and</a:t>
            </a:r>
            <a:r>
              <a:rPr sz="1000" spc="-16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management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Statistical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models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18033" y="2577305"/>
            <a:ext cx="1046440" cy="6345555"/>
          </a:xfrm>
          <a:prstGeom prst="rect">
            <a:avLst/>
          </a:prstGeom>
        </p:spPr>
        <p:txBody>
          <a:bodyPr vert="vert270" wrap="square" lIns="0" tIns="24765" rIns="0" bIns="0" rtlCol="0">
            <a:spAutoFit/>
          </a:bodyPr>
          <a:lstStyle/>
          <a:p>
            <a:pPr marL="12700">
              <a:spcBef>
                <a:spcPts val="195"/>
              </a:spcBef>
            </a:pPr>
            <a:r>
              <a:rPr sz="6800" b="1" spc="95" dirty="0">
                <a:solidFill>
                  <a:srgbClr val="FBC700"/>
                </a:solidFill>
                <a:latin typeface="Tahoma"/>
                <a:cs typeface="Tahoma"/>
              </a:rPr>
              <a:t>cosa</a:t>
            </a:r>
            <a:r>
              <a:rPr sz="6800" b="1" spc="-135" dirty="0">
                <a:solidFill>
                  <a:srgbClr val="FBC700"/>
                </a:solidFill>
                <a:latin typeface="Tahoma"/>
                <a:cs typeface="Tahoma"/>
              </a:rPr>
              <a:t> </a:t>
            </a:r>
            <a:r>
              <a:rPr sz="6800" b="1" spc="175" dirty="0">
                <a:solidFill>
                  <a:srgbClr val="FBC700"/>
                </a:solidFill>
                <a:latin typeface="Tahoma"/>
                <a:cs typeface="Tahoma"/>
              </a:rPr>
              <a:t>facciamo</a:t>
            </a:r>
            <a:endParaRPr sz="68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4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1593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0893" y="8962411"/>
            <a:ext cx="1206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70" dirty="0">
                <a:latin typeface="Georgia"/>
                <a:cs typeface="Georgia"/>
              </a:rPr>
              <a:t>23</a:t>
            </a:r>
            <a:endParaRPr sz="800">
              <a:latin typeface="Georgia"/>
              <a:cs typeface="Georgi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638416" y="3708273"/>
          <a:ext cx="5401308" cy="25917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9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1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729">
                <a:tc gridSpan="4"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3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Iscritti</a:t>
                      </a:r>
                      <a:r>
                        <a:rPr sz="800" b="1" spc="-3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al</a:t>
                      </a:r>
                      <a:r>
                        <a:rPr sz="800" b="1" spc="-3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primo</a:t>
                      </a:r>
                      <a:r>
                        <a:rPr sz="800" b="1" spc="-3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2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anno</a:t>
                      </a:r>
                      <a:r>
                        <a:rPr sz="800" b="1" spc="-3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-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LT</a:t>
                      </a:r>
                      <a:r>
                        <a:rPr sz="800" b="1" spc="-3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e</a:t>
                      </a:r>
                      <a:r>
                        <a:rPr sz="800" b="1" spc="-3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LM</a:t>
                      </a:r>
                      <a:r>
                        <a:rPr sz="800" b="1" spc="-3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8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/</a:t>
                      </a:r>
                      <a:r>
                        <a:rPr sz="800" b="1" spc="-3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Trend</a:t>
                      </a:r>
                      <a:r>
                        <a:rPr sz="800" b="1" spc="-3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ultimo</a:t>
                      </a:r>
                      <a:r>
                        <a:rPr sz="800" b="1" spc="-3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2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triennio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BC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L="9721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1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2018/2019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2017/2018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2016/2017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BC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3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35" dirty="0">
                          <a:latin typeface="Calibri"/>
                          <a:cs typeface="Calibri"/>
                        </a:rPr>
                        <a:t>CLEA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6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25" dirty="0">
                          <a:latin typeface="Calibri"/>
                          <a:cs typeface="Calibri"/>
                        </a:rPr>
                        <a:t>503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30" dirty="0">
                          <a:latin typeface="Calibri"/>
                          <a:cs typeface="Calibri"/>
                        </a:rPr>
                        <a:t>512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20" dirty="0">
                          <a:latin typeface="Calibri"/>
                          <a:cs typeface="Calibri"/>
                        </a:rPr>
                        <a:t>456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9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35" dirty="0">
                          <a:latin typeface="Calibri"/>
                          <a:cs typeface="Calibri"/>
                        </a:rPr>
                        <a:t>CLEAMT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56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262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55" dirty="0">
                          <a:latin typeface="Calibri"/>
                          <a:cs typeface="Calibri"/>
                        </a:rPr>
                        <a:t>217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20" dirty="0">
                          <a:latin typeface="Calibri"/>
                          <a:cs typeface="Calibri"/>
                        </a:rPr>
                        <a:t>208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35" dirty="0">
                          <a:latin typeface="Calibri"/>
                          <a:cs typeface="Calibri"/>
                        </a:rPr>
                        <a:t>CLEC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58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25" dirty="0">
                          <a:latin typeface="Calibri"/>
                          <a:cs typeface="Calibri"/>
                        </a:rPr>
                        <a:t>315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282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20" dirty="0">
                          <a:latin typeface="Calibri"/>
                          <a:cs typeface="Calibri"/>
                        </a:rPr>
                        <a:t>208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30" dirty="0">
                          <a:latin typeface="Calibri"/>
                          <a:cs typeface="Calibri"/>
                        </a:rPr>
                        <a:t>CLTUR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61009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5" dirty="0">
                          <a:latin typeface="Calibri"/>
                          <a:cs typeface="Calibri"/>
                        </a:rPr>
                        <a:t>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25" dirty="0">
                          <a:latin typeface="Calibri"/>
                          <a:cs typeface="Calibri"/>
                        </a:rPr>
                        <a:t>68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30" dirty="0">
                          <a:latin typeface="Calibri"/>
                          <a:cs typeface="Calibri"/>
                        </a:rPr>
                        <a:t>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1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Totale</a:t>
                      </a:r>
                      <a:r>
                        <a:rPr sz="800" b="1" spc="-3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-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LT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3556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L="10541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b="1" spc="-2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1.143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3556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1.079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3556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b="1" spc="3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942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35560" marB="0">
                    <a:solidFill>
                      <a:srgbClr val="FBC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997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20" dirty="0">
                          <a:latin typeface="Calibri"/>
                          <a:cs typeface="Calibri"/>
                        </a:rPr>
                        <a:t>AFC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07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104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75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60" dirty="0">
                          <a:latin typeface="Calibri"/>
                          <a:cs typeface="Calibri"/>
                        </a:rPr>
                        <a:t>101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35" dirty="0">
                          <a:latin typeface="Calibri"/>
                          <a:cs typeface="Calibri"/>
                        </a:rPr>
                        <a:t>MAN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1009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56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20" dirty="0">
                          <a:latin typeface="Calibri"/>
                          <a:cs typeface="Calibri"/>
                        </a:rPr>
                        <a:t>58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5" dirty="0">
                          <a:latin typeface="Calibri"/>
                          <a:cs typeface="Calibri"/>
                        </a:rPr>
                        <a:t>62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10" dirty="0">
                          <a:solidFill>
                            <a:srgbClr val="1E1E40"/>
                          </a:solidFill>
                          <a:latin typeface="Calibri"/>
                          <a:cs typeface="Calibri"/>
                        </a:rPr>
                        <a:t>EMMT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1009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5" dirty="0">
                          <a:latin typeface="Calibri"/>
                          <a:cs typeface="Calibri"/>
                        </a:rPr>
                        <a:t>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20" dirty="0">
                          <a:latin typeface="Calibri"/>
                          <a:cs typeface="Calibri"/>
                        </a:rPr>
                        <a:t>42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5" dirty="0">
                          <a:latin typeface="Calibri"/>
                          <a:cs typeface="Calibri"/>
                        </a:rPr>
                        <a:t>39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99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114" dirty="0">
                          <a:solidFill>
                            <a:srgbClr val="1E1E40"/>
                          </a:solidFill>
                          <a:latin typeface="Calibri"/>
                          <a:cs typeface="Calibri"/>
                        </a:rPr>
                        <a:t>EIF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6291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2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spc="15" dirty="0">
                          <a:latin typeface="Calibri"/>
                          <a:cs typeface="Calibri"/>
                        </a:rPr>
                        <a:t>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01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15" dirty="0">
                          <a:solidFill>
                            <a:srgbClr val="555454"/>
                          </a:solidFill>
                          <a:latin typeface="Book Antiqua"/>
                          <a:cs typeface="Book Antiqua"/>
                        </a:rPr>
                        <a:t>Totale</a:t>
                      </a:r>
                      <a:r>
                        <a:rPr sz="800" b="1" spc="-35" dirty="0">
                          <a:solidFill>
                            <a:srgbClr val="555454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555454"/>
                          </a:solidFill>
                          <a:latin typeface="Book Antiqua"/>
                          <a:cs typeface="Book Antiqua"/>
                        </a:rPr>
                        <a:t>LM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25" dirty="0">
                          <a:solidFill>
                            <a:srgbClr val="555454"/>
                          </a:solidFill>
                          <a:latin typeface="Book Antiqua"/>
                          <a:cs typeface="Book Antiqua"/>
                        </a:rPr>
                        <a:t>258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-5" dirty="0">
                          <a:solidFill>
                            <a:srgbClr val="555454"/>
                          </a:solidFill>
                          <a:latin typeface="Book Antiqua"/>
                          <a:cs typeface="Book Antiqua"/>
                        </a:rPr>
                        <a:t>198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10" dirty="0">
                          <a:solidFill>
                            <a:srgbClr val="555454"/>
                          </a:solidFill>
                          <a:latin typeface="Book Antiqua"/>
                          <a:cs typeface="Book Antiqua"/>
                        </a:rPr>
                        <a:t>237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solidFill>
                      <a:srgbClr val="FBC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111892" y="6321962"/>
            <a:ext cx="190373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700" spc="35" dirty="0">
                <a:latin typeface="Calibri"/>
                <a:cs typeface="Calibri"/>
              </a:rPr>
              <a:t>Fonte: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65" dirty="0">
                <a:latin typeface="Calibri"/>
                <a:cs typeface="Calibri"/>
              </a:rPr>
              <a:t>Unità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di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Supporto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alla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Didattica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100" dirty="0">
                <a:latin typeface="Calibri"/>
                <a:cs typeface="Calibri"/>
              </a:rPr>
              <a:t>DIEC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7719" y="2472376"/>
            <a:ext cx="358394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000" dirty="0">
                <a:latin typeface="Garamond"/>
                <a:cs typeface="Garamond"/>
              </a:rPr>
              <a:t>Negli </a:t>
            </a:r>
            <a:r>
              <a:rPr sz="1000" spc="20" dirty="0">
                <a:latin typeface="Garamond"/>
                <a:cs typeface="Garamond"/>
              </a:rPr>
              <a:t>ultimi </a:t>
            </a:r>
            <a:r>
              <a:rPr sz="1000" spc="15" dirty="0">
                <a:latin typeface="Garamond"/>
                <a:cs typeface="Garamond"/>
              </a:rPr>
              <a:t>anni gli </a:t>
            </a:r>
            <a:r>
              <a:rPr sz="1000" spc="10" dirty="0">
                <a:latin typeface="Garamond"/>
                <a:cs typeface="Garamond"/>
              </a:rPr>
              <a:t>iscritti </a:t>
            </a:r>
            <a:r>
              <a:rPr sz="1000" spc="15" dirty="0">
                <a:latin typeface="Garamond"/>
                <a:cs typeface="Garamond"/>
              </a:rPr>
              <a:t>al </a:t>
            </a:r>
            <a:r>
              <a:rPr sz="1000" spc="-5" dirty="0">
                <a:latin typeface="Garamond"/>
                <a:cs typeface="Garamond"/>
              </a:rPr>
              <a:t>primo anno delle lauree </a:t>
            </a:r>
            <a:r>
              <a:rPr sz="1000" spc="15" dirty="0">
                <a:latin typeface="Garamond"/>
                <a:cs typeface="Garamond"/>
              </a:rPr>
              <a:t>triennali </a:t>
            </a:r>
            <a:r>
              <a:rPr sz="1000" dirty="0">
                <a:latin typeface="Garamond"/>
                <a:cs typeface="Garamond"/>
              </a:rPr>
              <a:t>hanno  </a:t>
            </a:r>
            <a:r>
              <a:rPr sz="1000" spc="-20" dirty="0">
                <a:latin typeface="Garamond"/>
                <a:cs typeface="Garamond"/>
              </a:rPr>
              <a:t>conosciuto </a:t>
            </a:r>
            <a:r>
              <a:rPr sz="1000" spc="15" dirty="0">
                <a:latin typeface="Garamond"/>
                <a:cs typeface="Garamond"/>
              </a:rPr>
              <a:t>un </a:t>
            </a:r>
            <a:r>
              <a:rPr sz="1000" spc="-10" dirty="0">
                <a:latin typeface="Garamond"/>
                <a:cs typeface="Garamond"/>
              </a:rPr>
              <a:t>aumento costante, </a:t>
            </a:r>
            <a:r>
              <a:rPr sz="1000" spc="-15" dirty="0">
                <a:latin typeface="Garamond"/>
                <a:cs typeface="Garamond"/>
              </a:rPr>
              <a:t>passando </a:t>
            </a:r>
            <a:r>
              <a:rPr sz="1000" spc="-5" dirty="0">
                <a:latin typeface="Garamond"/>
                <a:cs typeface="Garamond"/>
              </a:rPr>
              <a:t>da </a:t>
            </a:r>
            <a:r>
              <a:rPr sz="1000" spc="-25" dirty="0">
                <a:latin typeface="Garamond"/>
                <a:cs typeface="Garamond"/>
              </a:rPr>
              <a:t>poco </a:t>
            </a:r>
            <a:r>
              <a:rPr sz="1000" spc="-20" dirty="0">
                <a:latin typeface="Garamond"/>
                <a:cs typeface="Garamond"/>
              </a:rPr>
              <a:t>meno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15" dirty="0">
                <a:latin typeface="Garamond"/>
                <a:cs typeface="Garamond"/>
              </a:rPr>
              <a:t>950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spc="-5" dirty="0">
                <a:latin typeface="Garamond"/>
                <a:cs typeface="Garamond"/>
              </a:rPr>
              <a:t>quasi  </a:t>
            </a:r>
            <a:r>
              <a:rPr sz="1000" spc="-10" dirty="0">
                <a:latin typeface="Garamond"/>
                <a:cs typeface="Garamond"/>
              </a:rPr>
              <a:t>1.150, </a:t>
            </a:r>
            <a:r>
              <a:rPr sz="1000" spc="-5" dirty="0">
                <a:latin typeface="Garamond"/>
                <a:cs typeface="Garamond"/>
              </a:rPr>
              <a:t>trend </a:t>
            </a:r>
            <a:r>
              <a:rPr sz="1000" spc="-20" dirty="0">
                <a:latin typeface="Garamond"/>
                <a:cs typeface="Garamond"/>
              </a:rPr>
              <a:t>che </a:t>
            </a:r>
            <a:r>
              <a:rPr sz="1000" spc="-25" dirty="0">
                <a:latin typeface="Garamond"/>
                <a:cs typeface="Garamond"/>
              </a:rPr>
              <a:t>sembra </a:t>
            </a:r>
            <a:r>
              <a:rPr sz="1000" spc="-15" dirty="0">
                <a:latin typeface="Garamond"/>
                <a:cs typeface="Garamond"/>
              </a:rPr>
              <a:t>confermato </a:t>
            </a:r>
            <a:r>
              <a:rPr sz="1000" spc="-10" dirty="0">
                <a:latin typeface="Garamond"/>
                <a:cs typeface="Garamond"/>
              </a:rPr>
              <a:t>anche </a:t>
            </a:r>
            <a:r>
              <a:rPr sz="1000" spc="10" dirty="0">
                <a:latin typeface="Garamond"/>
                <a:cs typeface="Garamond"/>
              </a:rPr>
              <a:t>dai </a:t>
            </a:r>
            <a:r>
              <a:rPr sz="1000" dirty="0">
                <a:latin typeface="Garamond"/>
                <a:cs typeface="Garamond"/>
              </a:rPr>
              <a:t>numeri </a:t>
            </a:r>
            <a:r>
              <a:rPr sz="1000" spc="5" dirty="0">
                <a:latin typeface="Garamond"/>
                <a:cs typeface="Garamond"/>
              </a:rPr>
              <a:t>dell’anno </a:t>
            </a:r>
            <a:r>
              <a:rPr sz="1000" spc="-15" dirty="0">
                <a:latin typeface="Garamond"/>
                <a:cs typeface="Garamond"/>
              </a:rPr>
              <a:t>accade-  </a:t>
            </a:r>
            <a:r>
              <a:rPr sz="1000" spc="-10" dirty="0">
                <a:latin typeface="Garamond"/>
                <a:cs typeface="Garamond"/>
              </a:rPr>
              <a:t>mico 2019/2020 </a:t>
            </a:r>
            <a:r>
              <a:rPr sz="1000" dirty="0">
                <a:latin typeface="Garamond"/>
                <a:cs typeface="Garamond"/>
              </a:rPr>
              <a:t>(numeri </a:t>
            </a:r>
            <a:r>
              <a:rPr sz="1000" spc="-15" dirty="0">
                <a:latin typeface="Garamond"/>
                <a:cs typeface="Garamond"/>
              </a:rPr>
              <a:t>non ancora </a:t>
            </a:r>
            <a:r>
              <a:rPr sz="1000" dirty="0">
                <a:latin typeface="Garamond"/>
                <a:cs typeface="Garamond"/>
              </a:rPr>
              <a:t>definitivi). </a:t>
            </a:r>
            <a:r>
              <a:rPr sz="1000" spc="-5" dirty="0">
                <a:latin typeface="Garamond"/>
                <a:cs typeface="Garamond"/>
              </a:rPr>
              <a:t>Più </a:t>
            </a:r>
            <a:r>
              <a:rPr sz="1000" spc="5" dirty="0">
                <a:latin typeface="Garamond"/>
                <a:cs typeface="Garamond"/>
              </a:rPr>
              <a:t>altalenante </a:t>
            </a:r>
            <a:r>
              <a:rPr sz="1000" spc="-15" dirty="0">
                <a:latin typeface="Garamond"/>
                <a:cs typeface="Garamond"/>
              </a:rPr>
              <a:t>si </a:t>
            </a:r>
            <a:r>
              <a:rPr sz="1000" spc="-5" dirty="0">
                <a:latin typeface="Garamond"/>
                <a:cs typeface="Garamond"/>
              </a:rPr>
              <a:t>rivela,  </a:t>
            </a:r>
            <a:r>
              <a:rPr sz="1000" spc="-15" dirty="0">
                <a:latin typeface="Garamond"/>
                <a:cs typeface="Garamond"/>
              </a:rPr>
              <a:t>invece, </a:t>
            </a:r>
            <a:r>
              <a:rPr sz="1000" dirty="0">
                <a:latin typeface="Garamond"/>
                <a:cs typeface="Garamond"/>
              </a:rPr>
              <a:t>l’andamento </a:t>
            </a:r>
            <a:r>
              <a:rPr sz="1000" spc="-5" dirty="0">
                <a:latin typeface="Garamond"/>
                <a:cs typeface="Garamond"/>
              </a:rPr>
              <a:t>delle </a:t>
            </a:r>
            <a:r>
              <a:rPr sz="1000" dirty="0">
                <a:latin typeface="Garamond"/>
                <a:cs typeface="Garamond"/>
              </a:rPr>
              <a:t>iscrizioni </a:t>
            </a:r>
            <a:r>
              <a:rPr sz="1000" spc="15" dirty="0">
                <a:latin typeface="Garamond"/>
                <a:cs typeface="Garamond"/>
              </a:rPr>
              <a:t>al </a:t>
            </a:r>
            <a:r>
              <a:rPr sz="1000" spc="-5" dirty="0">
                <a:latin typeface="Garamond"/>
                <a:cs typeface="Garamond"/>
              </a:rPr>
              <a:t>primo anno delle lauree </a:t>
            </a:r>
            <a:r>
              <a:rPr sz="1000" spc="10" dirty="0">
                <a:latin typeface="Garamond"/>
                <a:cs typeface="Garamond"/>
              </a:rPr>
              <a:t>magistrali: 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numero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nuovi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iscritti,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dopo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un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calo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2017/2018,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appare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crescita  </a:t>
            </a:r>
            <a:r>
              <a:rPr sz="1000" spc="10" dirty="0">
                <a:latin typeface="Garamond"/>
                <a:cs typeface="Garamond"/>
              </a:rPr>
              <a:t>nell’ultimo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biennio.</a:t>
            </a:r>
            <a:endParaRPr sz="1000">
              <a:latin typeface="Garamond"/>
              <a:cs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9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244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39344" y="8962411"/>
            <a:ext cx="11938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85" dirty="0">
                <a:latin typeface="Georgia"/>
                <a:cs typeface="Georgia"/>
              </a:rPr>
              <a:t>24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22424" y="4047426"/>
            <a:ext cx="5393690" cy="4862830"/>
            <a:chOff x="1872005" y="4047426"/>
            <a:chExt cx="5393690" cy="4862830"/>
          </a:xfrm>
        </p:grpSpPr>
        <p:sp>
          <p:nvSpPr>
            <p:cNvPr id="7" name="object 7"/>
            <p:cNvSpPr/>
            <p:nvPr/>
          </p:nvSpPr>
          <p:spPr>
            <a:xfrm>
              <a:off x="1872005" y="4047426"/>
              <a:ext cx="5393690" cy="4862830"/>
            </a:xfrm>
            <a:custGeom>
              <a:avLst/>
              <a:gdLst/>
              <a:ahLst/>
              <a:cxnLst/>
              <a:rect l="l" t="t" r="r" b="b"/>
              <a:pathLst>
                <a:path w="5393690" h="4862830">
                  <a:moveTo>
                    <a:pt x="5393651" y="0"/>
                  </a:moveTo>
                  <a:lnTo>
                    <a:pt x="0" y="0"/>
                  </a:lnTo>
                  <a:lnTo>
                    <a:pt x="0" y="4862575"/>
                  </a:lnTo>
                  <a:lnTo>
                    <a:pt x="5393651" y="4862575"/>
                  </a:lnTo>
                  <a:lnTo>
                    <a:pt x="5393651" y="0"/>
                  </a:lnTo>
                  <a:close/>
                </a:path>
              </a:pathLst>
            </a:custGeom>
            <a:solidFill>
              <a:srgbClr val="E6E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20739" y="4494406"/>
              <a:ext cx="897255" cy="1287145"/>
            </a:xfrm>
            <a:custGeom>
              <a:avLst/>
              <a:gdLst/>
              <a:ahLst/>
              <a:cxnLst/>
              <a:rect l="l" t="t" r="r" b="b"/>
              <a:pathLst>
                <a:path w="897254" h="1287145">
                  <a:moveTo>
                    <a:pt x="0" y="0"/>
                  </a:moveTo>
                  <a:lnTo>
                    <a:pt x="1435" y="895375"/>
                  </a:lnTo>
                  <a:lnTo>
                    <a:pt x="806894" y="1286586"/>
                  </a:lnTo>
                  <a:lnTo>
                    <a:pt x="826556" y="1243271"/>
                  </a:lnTo>
                  <a:lnTo>
                    <a:pt x="843740" y="1199472"/>
                  </a:lnTo>
                  <a:lnTo>
                    <a:pt x="858474" y="1155269"/>
                  </a:lnTo>
                  <a:lnTo>
                    <a:pt x="870787" y="1110748"/>
                  </a:lnTo>
                  <a:lnTo>
                    <a:pt x="880708" y="1065989"/>
                  </a:lnTo>
                  <a:lnTo>
                    <a:pt x="888265" y="1021076"/>
                  </a:lnTo>
                  <a:lnTo>
                    <a:pt x="893486" y="976091"/>
                  </a:lnTo>
                  <a:lnTo>
                    <a:pt x="896402" y="931118"/>
                  </a:lnTo>
                  <a:lnTo>
                    <a:pt x="897039" y="886238"/>
                  </a:lnTo>
                  <a:lnTo>
                    <a:pt x="895427" y="841534"/>
                  </a:lnTo>
                  <a:lnTo>
                    <a:pt x="891594" y="797090"/>
                  </a:lnTo>
                  <a:lnTo>
                    <a:pt x="885570" y="752988"/>
                  </a:lnTo>
                  <a:lnTo>
                    <a:pt x="877381" y="709310"/>
                  </a:lnTo>
                  <a:lnTo>
                    <a:pt x="867058" y="666140"/>
                  </a:lnTo>
                  <a:lnTo>
                    <a:pt x="854629" y="623559"/>
                  </a:lnTo>
                  <a:lnTo>
                    <a:pt x="840123" y="581651"/>
                  </a:lnTo>
                  <a:lnTo>
                    <a:pt x="823567" y="540499"/>
                  </a:lnTo>
                  <a:lnTo>
                    <a:pt x="804991" y="500185"/>
                  </a:lnTo>
                  <a:lnTo>
                    <a:pt x="784424" y="460791"/>
                  </a:lnTo>
                  <a:lnTo>
                    <a:pt x="761893" y="422401"/>
                  </a:lnTo>
                  <a:lnTo>
                    <a:pt x="737429" y="385097"/>
                  </a:lnTo>
                  <a:lnTo>
                    <a:pt x="711058" y="348962"/>
                  </a:lnTo>
                  <a:lnTo>
                    <a:pt x="682810" y="314079"/>
                  </a:lnTo>
                  <a:lnTo>
                    <a:pt x="652713" y="280530"/>
                  </a:lnTo>
                  <a:lnTo>
                    <a:pt x="620797" y="248397"/>
                  </a:lnTo>
                  <a:lnTo>
                    <a:pt x="587089" y="217765"/>
                  </a:lnTo>
                  <a:lnTo>
                    <a:pt x="551619" y="188715"/>
                  </a:lnTo>
                  <a:lnTo>
                    <a:pt x="514415" y="161330"/>
                  </a:lnTo>
                  <a:lnTo>
                    <a:pt x="475505" y="135692"/>
                  </a:lnTo>
                  <a:lnTo>
                    <a:pt x="434918" y="111885"/>
                  </a:lnTo>
                  <a:lnTo>
                    <a:pt x="392684" y="89992"/>
                  </a:lnTo>
                  <a:lnTo>
                    <a:pt x="345731" y="68745"/>
                  </a:lnTo>
                  <a:lnTo>
                    <a:pt x="298255" y="50375"/>
                  </a:lnTo>
                  <a:lnTo>
                    <a:pt x="250213" y="34873"/>
                  </a:lnTo>
                  <a:lnTo>
                    <a:pt x="201561" y="22226"/>
                  </a:lnTo>
                  <a:lnTo>
                    <a:pt x="152257" y="12426"/>
                  </a:lnTo>
                  <a:lnTo>
                    <a:pt x="102258" y="5461"/>
                  </a:lnTo>
                  <a:lnTo>
                    <a:pt x="51520" y="1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2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20739" y="4494406"/>
              <a:ext cx="897255" cy="1287145"/>
            </a:xfrm>
            <a:custGeom>
              <a:avLst/>
              <a:gdLst/>
              <a:ahLst/>
              <a:cxnLst/>
              <a:rect l="l" t="t" r="r" b="b"/>
              <a:pathLst>
                <a:path w="897254" h="1287145">
                  <a:moveTo>
                    <a:pt x="1435" y="895375"/>
                  </a:moveTo>
                  <a:lnTo>
                    <a:pt x="806894" y="1286586"/>
                  </a:lnTo>
                  <a:lnTo>
                    <a:pt x="826556" y="1243271"/>
                  </a:lnTo>
                  <a:lnTo>
                    <a:pt x="843740" y="1199472"/>
                  </a:lnTo>
                  <a:lnTo>
                    <a:pt x="858474" y="1155269"/>
                  </a:lnTo>
                  <a:lnTo>
                    <a:pt x="870787" y="1110748"/>
                  </a:lnTo>
                  <a:lnTo>
                    <a:pt x="880708" y="1065989"/>
                  </a:lnTo>
                  <a:lnTo>
                    <a:pt x="888265" y="1021076"/>
                  </a:lnTo>
                  <a:lnTo>
                    <a:pt x="893486" y="976091"/>
                  </a:lnTo>
                  <a:lnTo>
                    <a:pt x="896402" y="931118"/>
                  </a:lnTo>
                  <a:lnTo>
                    <a:pt x="897039" y="886238"/>
                  </a:lnTo>
                  <a:lnTo>
                    <a:pt x="895427" y="841534"/>
                  </a:lnTo>
                  <a:lnTo>
                    <a:pt x="891594" y="797090"/>
                  </a:lnTo>
                  <a:lnTo>
                    <a:pt x="885570" y="752988"/>
                  </a:lnTo>
                  <a:lnTo>
                    <a:pt x="877381" y="709310"/>
                  </a:lnTo>
                  <a:lnTo>
                    <a:pt x="867058" y="666140"/>
                  </a:lnTo>
                  <a:lnTo>
                    <a:pt x="854629" y="623559"/>
                  </a:lnTo>
                  <a:lnTo>
                    <a:pt x="840123" y="581651"/>
                  </a:lnTo>
                  <a:lnTo>
                    <a:pt x="823567" y="540499"/>
                  </a:lnTo>
                  <a:lnTo>
                    <a:pt x="804991" y="500185"/>
                  </a:lnTo>
                  <a:lnTo>
                    <a:pt x="784424" y="460791"/>
                  </a:lnTo>
                  <a:lnTo>
                    <a:pt x="761893" y="422401"/>
                  </a:lnTo>
                  <a:lnTo>
                    <a:pt x="737429" y="385097"/>
                  </a:lnTo>
                  <a:lnTo>
                    <a:pt x="711058" y="348962"/>
                  </a:lnTo>
                  <a:lnTo>
                    <a:pt x="682810" y="314079"/>
                  </a:lnTo>
                  <a:lnTo>
                    <a:pt x="652713" y="280530"/>
                  </a:lnTo>
                  <a:lnTo>
                    <a:pt x="620797" y="248397"/>
                  </a:lnTo>
                  <a:lnTo>
                    <a:pt x="587089" y="217765"/>
                  </a:lnTo>
                  <a:lnTo>
                    <a:pt x="551619" y="188715"/>
                  </a:lnTo>
                  <a:lnTo>
                    <a:pt x="514415" y="161330"/>
                  </a:lnTo>
                  <a:lnTo>
                    <a:pt x="475505" y="135692"/>
                  </a:lnTo>
                  <a:lnTo>
                    <a:pt x="434918" y="111885"/>
                  </a:lnTo>
                  <a:lnTo>
                    <a:pt x="392684" y="89992"/>
                  </a:lnTo>
                  <a:lnTo>
                    <a:pt x="345731" y="68745"/>
                  </a:lnTo>
                  <a:lnTo>
                    <a:pt x="298255" y="50375"/>
                  </a:lnTo>
                  <a:lnTo>
                    <a:pt x="250213" y="34873"/>
                  </a:lnTo>
                  <a:lnTo>
                    <a:pt x="201561" y="22226"/>
                  </a:lnTo>
                  <a:lnTo>
                    <a:pt x="152257" y="12426"/>
                  </a:lnTo>
                  <a:lnTo>
                    <a:pt x="102258" y="5461"/>
                  </a:lnTo>
                  <a:lnTo>
                    <a:pt x="51520" y="1323"/>
                  </a:lnTo>
                  <a:lnTo>
                    <a:pt x="0" y="0"/>
                  </a:lnTo>
                  <a:lnTo>
                    <a:pt x="1435" y="89537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21985" y="5389196"/>
              <a:ext cx="805815" cy="836294"/>
            </a:xfrm>
            <a:custGeom>
              <a:avLst/>
              <a:gdLst/>
              <a:ahLst/>
              <a:cxnLst/>
              <a:rect l="l" t="t" r="r" b="b"/>
              <a:pathLst>
                <a:path w="805814" h="836295">
                  <a:moveTo>
                    <a:pt x="0" y="0"/>
                  </a:moveTo>
                  <a:lnTo>
                    <a:pt x="322364" y="835787"/>
                  </a:lnTo>
                  <a:lnTo>
                    <a:pt x="368873" y="816555"/>
                  </a:lnTo>
                  <a:lnTo>
                    <a:pt x="413459" y="795472"/>
                  </a:lnTo>
                  <a:lnTo>
                    <a:pt x="456142" y="772519"/>
                  </a:lnTo>
                  <a:lnTo>
                    <a:pt x="496942" y="747679"/>
                  </a:lnTo>
                  <a:lnTo>
                    <a:pt x="535878" y="720932"/>
                  </a:lnTo>
                  <a:lnTo>
                    <a:pt x="572971" y="692261"/>
                  </a:lnTo>
                  <a:lnTo>
                    <a:pt x="608241" y="661647"/>
                  </a:lnTo>
                  <a:lnTo>
                    <a:pt x="641707" y="629072"/>
                  </a:lnTo>
                  <a:lnTo>
                    <a:pt x="673391" y="594517"/>
                  </a:lnTo>
                  <a:lnTo>
                    <a:pt x="703311" y="557963"/>
                  </a:lnTo>
                  <a:lnTo>
                    <a:pt x="731489" y="519393"/>
                  </a:lnTo>
                  <a:lnTo>
                    <a:pt x="757943" y="478789"/>
                  </a:lnTo>
                  <a:lnTo>
                    <a:pt x="782695" y="436131"/>
                  </a:lnTo>
                  <a:lnTo>
                    <a:pt x="805764" y="391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21985" y="5389196"/>
              <a:ext cx="805815" cy="836294"/>
            </a:xfrm>
            <a:custGeom>
              <a:avLst/>
              <a:gdLst/>
              <a:ahLst/>
              <a:cxnLst/>
              <a:rect l="l" t="t" r="r" b="b"/>
              <a:pathLst>
                <a:path w="805814" h="836295">
                  <a:moveTo>
                    <a:pt x="0" y="0"/>
                  </a:moveTo>
                  <a:lnTo>
                    <a:pt x="322364" y="835787"/>
                  </a:lnTo>
                  <a:lnTo>
                    <a:pt x="368873" y="816555"/>
                  </a:lnTo>
                  <a:lnTo>
                    <a:pt x="413459" y="795472"/>
                  </a:lnTo>
                  <a:lnTo>
                    <a:pt x="456142" y="772519"/>
                  </a:lnTo>
                  <a:lnTo>
                    <a:pt x="496942" y="747679"/>
                  </a:lnTo>
                  <a:lnTo>
                    <a:pt x="535878" y="720932"/>
                  </a:lnTo>
                  <a:lnTo>
                    <a:pt x="572971" y="692261"/>
                  </a:lnTo>
                  <a:lnTo>
                    <a:pt x="608241" y="661647"/>
                  </a:lnTo>
                  <a:lnTo>
                    <a:pt x="641707" y="629072"/>
                  </a:lnTo>
                  <a:lnTo>
                    <a:pt x="673391" y="594517"/>
                  </a:lnTo>
                  <a:lnTo>
                    <a:pt x="703311" y="557963"/>
                  </a:lnTo>
                  <a:lnTo>
                    <a:pt x="731489" y="519393"/>
                  </a:lnTo>
                  <a:lnTo>
                    <a:pt x="757943" y="478789"/>
                  </a:lnTo>
                  <a:lnTo>
                    <a:pt x="782695" y="436131"/>
                  </a:lnTo>
                  <a:lnTo>
                    <a:pt x="805764" y="39140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22098" y="5388254"/>
              <a:ext cx="323215" cy="895350"/>
            </a:xfrm>
            <a:custGeom>
              <a:avLst/>
              <a:gdLst/>
              <a:ahLst/>
              <a:cxnLst/>
              <a:rect l="l" t="t" r="r" b="b"/>
              <a:pathLst>
                <a:path w="323214" h="895350">
                  <a:moveTo>
                    <a:pt x="0" y="0"/>
                  </a:moveTo>
                  <a:lnTo>
                    <a:pt x="48361" y="895337"/>
                  </a:lnTo>
                  <a:lnTo>
                    <a:pt x="96602" y="891602"/>
                  </a:lnTo>
                  <a:lnTo>
                    <a:pt x="142897" y="885644"/>
                  </a:lnTo>
                  <a:lnTo>
                    <a:pt x="187948" y="877312"/>
                  </a:lnTo>
                  <a:lnTo>
                    <a:pt x="232459" y="866455"/>
                  </a:lnTo>
                  <a:lnTo>
                    <a:pt x="277132" y="852922"/>
                  </a:lnTo>
                  <a:lnTo>
                    <a:pt x="322668" y="836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22098" y="5388254"/>
              <a:ext cx="323215" cy="895350"/>
            </a:xfrm>
            <a:custGeom>
              <a:avLst/>
              <a:gdLst/>
              <a:ahLst/>
              <a:cxnLst/>
              <a:rect l="l" t="t" r="r" b="b"/>
              <a:pathLst>
                <a:path w="323214" h="895350">
                  <a:moveTo>
                    <a:pt x="0" y="0"/>
                  </a:moveTo>
                  <a:lnTo>
                    <a:pt x="48361" y="895337"/>
                  </a:lnTo>
                  <a:lnTo>
                    <a:pt x="96602" y="891602"/>
                  </a:lnTo>
                  <a:lnTo>
                    <a:pt x="142897" y="885644"/>
                  </a:lnTo>
                  <a:lnTo>
                    <a:pt x="187948" y="877312"/>
                  </a:lnTo>
                  <a:lnTo>
                    <a:pt x="232459" y="866455"/>
                  </a:lnTo>
                  <a:lnTo>
                    <a:pt x="277132" y="852922"/>
                  </a:lnTo>
                  <a:lnTo>
                    <a:pt x="322668" y="83656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27167" y="4494408"/>
              <a:ext cx="944244" cy="1790700"/>
            </a:xfrm>
            <a:custGeom>
              <a:avLst/>
              <a:gdLst/>
              <a:ahLst/>
              <a:cxnLst/>
              <a:rect l="l" t="t" r="r" b="b"/>
              <a:pathLst>
                <a:path w="944245" h="1790700">
                  <a:moveTo>
                    <a:pt x="894003" y="0"/>
                  </a:moveTo>
                  <a:lnTo>
                    <a:pt x="846449" y="1317"/>
                  </a:lnTo>
                  <a:lnTo>
                    <a:pt x="799546" y="5075"/>
                  </a:lnTo>
                  <a:lnTo>
                    <a:pt x="753354" y="11209"/>
                  </a:lnTo>
                  <a:lnTo>
                    <a:pt x="707937" y="19660"/>
                  </a:lnTo>
                  <a:lnTo>
                    <a:pt x="663355" y="30364"/>
                  </a:lnTo>
                  <a:lnTo>
                    <a:pt x="619671" y="43259"/>
                  </a:lnTo>
                  <a:lnTo>
                    <a:pt x="576946" y="58284"/>
                  </a:lnTo>
                  <a:lnTo>
                    <a:pt x="535243" y="75377"/>
                  </a:lnTo>
                  <a:lnTo>
                    <a:pt x="494622" y="94476"/>
                  </a:lnTo>
                  <a:lnTo>
                    <a:pt x="455146" y="115518"/>
                  </a:lnTo>
                  <a:lnTo>
                    <a:pt x="416876" y="138442"/>
                  </a:lnTo>
                  <a:lnTo>
                    <a:pt x="379875" y="163186"/>
                  </a:lnTo>
                  <a:lnTo>
                    <a:pt x="344203" y="189688"/>
                  </a:lnTo>
                  <a:lnTo>
                    <a:pt x="309924" y="217885"/>
                  </a:lnTo>
                  <a:lnTo>
                    <a:pt x="277098" y="247717"/>
                  </a:lnTo>
                  <a:lnTo>
                    <a:pt x="245788" y="279120"/>
                  </a:lnTo>
                  <a:lnTo>
                    <a:pt x="216055" y="312034"/>
                  </a:lnTo>
                  <a:lnTo>
                    <a:pt x="187960" y="346395"/>
                  </a:lnTo>
                  <a:lnTo>
                    <a:pt x="161567" y="382143"/>
                  </a:lnTo>
                  <a:lnTo>
                    <a:pt x="136936" y="419215"/>
                  </a:lnTo>
                  <a:lnTo>
                    <a:pt x="114130" y="457548"/>
                  </a:lnTo>
                  <a:lnTo>
                    <a:pt x="93209" y="497082"/>
                  </a:lnTo>
                  <a:lnTo>
                    <a:pt x="74237" y="537754"/>
                  </a:lnTo>
                  <a:lnTo>
                    <a:pt x="57275" y="579503"/>
                  </a:lnTo>
                  <a:lnTo>
                    <a:pt x="42383" y="622265"/>
                  </a:lnTo>
                  <a:lnTo>
                    <a:pt x="29626" y="665980"/>
                  </a:lnTo>
                  <a:lnTo>
                    <a:pt x="19063" y="710585"/>
                  </a:lnTo>
                  <a:lnTo>
                    <a:pt x="10757" y="756019"/>
                  </a:lnTo>
                  <a:lnTo>
                    <a:pt x="4770" y="802219"/>
                  </a:lnTo>
                  <a:lnTo>
                    <a:pt x="1164" y="849123"/>
                  </a:lnTo>
                  <a:lnTo>
                    <a:pt x="0" y="896670"/>
                  </a:lnTo>
                  <a:lnTo>
                    <a:pt x="1316" y="944213"/>
                  </a:lnTo>
                  <a:lnTo>
                    <a:pt x="5074" y="991106"/>
                  </a:lnTo>
                  <a:lnTo>
                    <a:pt x="11209" y="1037286"/>
                  </a:lnTo>
                  <a:lnTo>
                    <a:pt x="19660" y="1082693"/>
                  </a:lnTo>
                  <a:lnTo>
                    <a:pt x="30366" y="1127264"/>
                  </a:lnTo>
                  <a:lnTo>
                    <a:pt x="43264" y="1170938"/>
                  </a:lnTo>
                  <a:lnTo>
                    <a:pt x="58292" y="1213653"/>
                  </a:lnTo>
                  <a:lnTo>
                    <a:pt x="75388" y="1255347"/>
                  </a:lnTo>
                  <a:lnTo>
                    <a:pt x="94491" y="1295958"/>
                  </a:lnTo>
                  <a:lnTo>
                    <a:pt x="115538" y="1335425"/>
                  </a:lnTo>
                  <a:lnTo>
                    <a:pt x="138467" y="1373685"/>
                  </a:lnTo>
                  <a:lnTo>
                    <a:pt x="163217" y="1410678"/>
                  </a:lnTo>
                  <a:lnTo>
                    <a:pt x="189725" y="1446341"/>
                  </a:lnTo>
                  <a:lnTo>
                    <a:pt x="217929" y="1480612"/>
                  </a:lnTo>
                  <a:lnTo>
                    <a:pt x="247767" y="1513430"/>
                  </a:lnTo>
                  <a:lnTo>
                    <a:pt x="279178" y="1544733"/>
                  </a:lnTo>
                  <a:lnTo>
                    <a:pt x="312099" y="1574459"/>
                  </a:lnTo>
                  <a:lnTo>
                    <a:pt x="346469" y="1602547"/>
                  </a:lnTo>
                  <a:lnTo>
                    <a:pt x="382225" y="1628934"/>
                  </a:lnTo>
                  <a:lnTo>
                    <a:pt x="419305" y="1653559"/>
                  </a:lnTo>
                  <a:lnTo>
                    <a:pt x="457648" y="1676361"/>
                  </a:lnTo>
                  <a:lnTo>
                    <a:pt x="497192" y="1697276"/>
                  </a:lnTo>
                  <a:lnTo>
                    <a:pt x="537873" y="1716245"/>
                  </a:lnTo>
                  <a:lnTo>
                    <a:pt x="579632" y="1733204"/>
                  </a:lnTo>
                  <a:lnTo>
                    <a:pt x="622404" y="1748092"/>
                  </a:lnTo>
                  <a:lnTo>
                    <a:pt x="666130" y="1760847"/>
                  </a:lnTo>
                  <a:lnTo>
                    <a:pt x="710745" y="1771408"/>
                  </a:lnTo>
                  <a:lnTo>
                    <a:pt x="756189" y="1779712"/>
                  </a:lnTo>
                  <a:lnTo>
                    <a:pt x="802400" y="1785699"/>
                  </a:lnTo>
                  <a:lnTo>
                    <a:pt x="849316" y="1789306"/>
                  </a:lnTo>
                  <a:lnTo>
                    <a:pt x="896874" y="1790471"/>
                  </a:lnTo>
                  <a:lnTo>
                    <a:pt x="920319" y="1790203"/>
                  </a:lnTo>
                  <a:lnTo>
                    <a:pt x="943737" y="1789163"/>
                  </a:lnTo>
                  <a:lnTo>
                    <a:pt x="895438" y="895235"/>
                  </a:lnTo>
                  <a:lnTo>
                    <a:pt x="894003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27167" y="4494408"/>
              <a:ext cx="944244" cy="1790700"/>
            </a:xfrm>
            <a:custGeom>
              <a:avLst/>
              <a:gdLst/>
              <a:ahLst/>
              <a:cxnLst/>
              <a:rect l="l" t="t" r="r" b="b"/>
              <a:pathLst>
                <a:path w="944245" h="1790700">
                  <a:moveTo>
                    <a:pt x="895438" y="895235"/>
                  </a:moveTo>
                  <a:lnTo>
                    <a:pt x="894003" y="0"/>
                  </a:lnTo>
                  <a:lnTo>
                    <a:pt x="846449" y="1317"/>
                  </a:lnTo>
                  <a:lnTo>
                    <a:pt x="799546" y="5075"/>
                  </a:lnTo>
                  <a:lnTo>
                    <a:pt x="753354" y="11209"/>
                  </a:lnTo>
                  <a:lnTo>
                    <a:pt x="707937" y="19660"/>
                  </a:lnTo>
                  <a:lnTo>
                    <a:pt x="663355" y="30364"/>
                  </a:lnTo>
                  <a:lnTo>
                    <a:pt x="619671" y="43259"/>
                  </a:lnTo>
                  <a:lnTo>
                    <a:pt x="576946" y="58284"/>
                  </a:lnTo>
                  <a:lnTo>
                    <a:pt x="535243" y="75377"/>
                  </a:lnTo>
                  <a:lnTo>
                    <a:pt x="494622" y="94476"/>
                  </a:lnTo>
                  <a:lnTo>
                    <a:pt x="455146" y="115518"/>
                  </a:lnTo>
                  <a:lnTo>
                    <a:pt x="416876" y="138442"/>
                  </a:lnTo>
                  <a:lnTo>
                    <a:pt x="379875" y="163186"/>
                  </a:lnTo>
                  <a:lnTo>
                    <a:pt x="344203" y="189688"/>
                  </a:lnTo>
                  <a:lnTo>
                    <a:pt x="309924" y="217885"/>
                  </a:lnTo>
                  <a:lnTo>
                    <a:pt x="277098" y="247717"/>
                  </a:lnTo>
                  <a:lnTo>
                    <a:pt x="245788" y="279120"/>
                  </a:lnTo>
                  <a:lnTo>
                    <a:pt x="216055" y="312034"/>
                  </a:lnTo>
                  <a:lnTo>
                    <a:pt x="187960" y="346395"/>
                  </a:lnTo>
                  <a:lnTo>
                    <a:pt x="161567" y="382143"/>
                  </a:lnTo>
                  <a:lnTo>
                    <a:pt x="136936" y="419215"/>
                  </a:lnTo>
                  <a:lnTo>
                    <a:pt x="114130" y="457548"/>
                  </a:lnTo>
                  <a:lnTo>
                    <a:pt x="93209" y="497082"/>
                  </a:lnTo>
                  <a:lnTo>
                    <a:pt x="74237" y="537754"/>
                  </a:lnTo>
                  <a:lnTo>
                    <a:pt x="57275" y="579503"/>
                  </a:lnTo>
                  <a:lnTo>
                    <a:pt x="42383" y="622265"/>
                  </a:lnTo>
                  <a:lnTo>
                    <a:pt x="29626" y="665980"/>
                  </a:lnTo>
                  <a:lnTo>
                    <a:pt x="19063" y="710585"/>
                  </a:lnTo>
                  <a:lnTo>
                    <a:pt x="10757" y="756019"/>
                  </a:lnTo>
                  <a:lnTo>
                    <a:pt x="4770" y="802219"/>
                  </a:lnTo>
                  <a:lnTo>
                    <a:pt x="1164" y="849123"/>
                  </a:lnTo>
                  <a:lnTo>
                    <a:pt x="0" y="896670"/>
                  </a:lnTo>
                  <a:lnTo>
                    <a:pt x="1316" y="944213"/>
                  </a:lnTo>
                  <a:lnTo>
                    <a:pt x="5074" y="991106"/>
                  </a:lnTo>
                  <a:lnTo>
                    <a:pt x="11209" y="1037286"/>
                  </a:lnTo>
                  <a:lnTo>
                    <a:pt x="19660" y="1082693"/>
                  </a:lnTo>
                  <a:lnTo>
                    <a:pt x="30366" y="1127264"/>
                  </a:lnTo>
                  <a:lnTo>
                    <a:pt x="43264" y="1170938"/>
                  </a:lnTo>
                  <a:lnTo>
                    <a:pt x="58292" y="1213653"/>
                  </a:lnTo>
                  <a:lnTo>
                    <a:pt x="75388" y="1255347"/>
                  </a:lnTo>
                  <a:lnTo>
                    <a:pt x="94491" y="1295958"/>
                  </a:lnTo>
                  <a:lnTo>
                    <a:pt x="115538" y="1335425"/>
                  </a:lnTo>
                  <a:lnTo>
                    <a:pt x="138467" y="1373685"/>
                  </a:lnTo>
                  <a:lnTo>
                    <a:pt x="163217" y="1410678"/>
                  </a:lnTo>
                  <a:lnTo>
                    <a:pt x="189725" y="1446341"/>
                  </a:lnTo>
                  <a:lnTo>
                    <a:pt x="217929" y="1480612"/>
                  </a:lnTo>
                  <a:lnTo>
                    <a:pt x="247767" y="1513430"/>
                  </a:lnTo>
                  <a:lnTo>
                    <a:pt x="279178" y="1544733"/>
                  </a:lnTo>
                  <a:lnTo>
                    <a:pt x="312099" y="1574459"/>
                  </a:lnTo>
                  <a:lnTo>
                    <a:pt x="346469" y="1602547"/>
                  </a:lnTo>
                  <a:lnTo>
                    <a:pt x="382225" y="1628934"/>
                  </a:lnTo>
                  <a:lnTo>
                    <a:pt x="419305" y="1653559"/>
                  </a:lnTo>
                  <a:lnTo>
                    <a:pt x="457648" y="1676361"/>
                  </a:lnTo>
                  <a:lnTo>
                    <a:pt x="497192" y="1697276"/>
                  </a:lnTo>
                  <a:lnTo>
                    <a:pt x="537873" y="1716245"/>
                  </a:lnTo>
                  <a:lnTo>
                    <a:pt x="579632" y="1733204"/>
                  </a:lnTo>
                  <a:lnTo>
                    <a:pt x="622404" y="1748092"/>
                  </a:lnTo>
                  <a:lnTo>
                    <a:pt x="666130" y="1760847"/>
                  </a:lnTo>
                  <a:lnTo>
                    <a:pt x="710745" y="1771408"/>
                  </a:lnTo>
                  <a:lnTo>
                    <a:pt x="756189" y="1779712"/>
                  </a:lnTo>
                  <a:lnTo>
                    <a:pt x="802400" y="1785699"/>
                  </a:lnTo>
                  <a:lnTo>
                    <a:pt x="849316" y="1789306"/>
                  </a:lnTo>
                  <a:lnTo>
                    <a:pt x="896874" y="1790471"/>
                  </a:lnTo>
                  <a:lnTo>
                    <a:pt x="909766" y="1790400"/>
                  </a:lnTo>
                  <a:lnTo>
                    <a:pt x="920319" y="1790203"/>
                  </a:lnTo>
                  <a:lnTo>
                    <a:pt x="930865" y="1789812"/>
                  </a:lnTo>
                  <a:lnTo>
                    <a:pt x="943737" y="1789163"/>
                  </a:lnTo>
                  <a:lnTo>
                    <a:pt x="895438" y="89523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439731" y="4988168"/>
            <a:ext cx="2019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800" b="1" spc="-15" dirty="0">
                <a:solidFill>
                  <a:srgbClr val="FFFFFF"/>
                </a:solidFill>
                <a:latin typeface="Book Antiqua"/>
                <a:cs typeface="Book Antiqua"/>
              </a:rPr>
              <a:t>3</a:t>
            </a:r>
            <a:r>
              <a:rPr sz="800" b="1" spc="-5" dirty="0">
                <a:solidFill>
                  <a:srgbClr val="FFFFFF"/>
                </a:solidFill>
                <a:latin typeface="Book Antiqua"/>
                <a:cs typeface="Book Antiqua"/>
              </a:rPr>
              <a:t>2</a:t>
            </a:r>
            <a:r>
              <a:rPr sz="800" b="1" spc="-15" dirty="0">
                <a:solidFill>
                  <a:srgbClr val="FFFFFF"/>
                </a:solidFill>
                <a:latin typeface="Book Antiqua"/>
                <a:cs typeface="Book Antiqua"/>
              </a:rPr>
              <a:t>%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70262" y="5851362"/>
            <a:ext cx="1917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800" b="1" spc="-35" dirty="0">
                <a:solidFill>
                  <a:srgbClr val="FFFFFF"/>
                </a:solidFill>
                <a:latin typeface="Book Antiqua"/>
                <a:cs typeface="Book Antiqua"/>
              </a:rPr>
              <a:t>12%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58045" y="6017783"/>
            <a:ext cx="1485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800" b="1" spc="-25" dirty="0">
                <a:solidFill>
                  <a:srgbClr val="FFFFFF"/>
                </a:solidFill>
                <a:latin typeface="Book Antiqua"/>
                <a:cs typeface="Book Antiqua"/>
              </a:rPr>
              <a:t>5%</a:t>
            </a:r>
            <a:endParaRPr sz="800">
              <a:latin typeface="Book Antiqua"/>
              <a:cs typeface="Book Antiqu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064420" y="4808876"/>
            <a:ext cx="2389505" cy="1162050"/>
            <a:chOff x="3714000" y="4808876"/>
            <a:chExt cx="2389505" cy="1162050"/>
          </a:xfrm>
        </p:grpSpPr>
        <p:sp>
          <p:nvSpPr>
            <p:cNvPr id="20" name="object 20"/>
            <p:cNvSpPr/>
            <p:nvPr/>
          </p:nvSpPr>
          <p:spPr>
            <a:xfrm>
              <a:off x="4946501" y="4813639"/>
              <a:ext cx="1152525" cy="1152525"/>
            </a:xfrm>
            <a:custGeom>
              <a:avLst/>
              <a:gdLst/>
              <a:ahLst/>
              <a:cxnLst/>
              <a:rect l="l" t="t" r="r" b="b"/>
              <a:pathLst>
                <a:path w="1152525" h="1152525">
                  <a:moveTo>
                    <a:pt x="575995" y="0"/>
                  </a:moveTo>
                  <a:lnTo>
                    <a:pt x="528755" y="1909"/>
                  </a:lnTo>
                  <a:lnTo>
                    <a:pt x="482567" y="7538"/>
                  </a:lnTo>
                  <a:lnTo>
                    <a:pt x="437578" y="16740"/>
                  </a:lnTo>
                  <a:lnTo>
                    <a:pt x="393938" y="29365"/>
                  </a:lnTo>
                  <a:lnTo>
                    <a:pt x="351793" y="45265"/>
                  </a:lnTo>
                  <a:lnTo>
                    <a:pt x="311294" y="64292"/>
                  </a:lnTo>
                  <a:lnTo>
                    <a:pt x="272587" y="86298"/>
                  </a:lnTo>
                  <a:lnTo>
                    <a:pt x="235821" y="111135"/>
                  </a:lnTo>
                  <a:lnTo>
                    <a:pt x="201145" y="138655"/>
                  </a:lnTo>
                  <a:lnTo>
                    <a:pt x="168706" y="168708"/>
                  </a:lnTo>
                  <a:lnTo>
                    <a:pt x="138653" y="201147"/>
                  </a:lnTo>
                  <a:lnTo>
                    <a:pt x="111134" y="235824"/>
                  </a:lnTo>
                  <a:lnTo>
                    <a:pt x="86298" y="272591"/>
                  </a:lnTo>
                  <a:lnTo>
                    <a:pt x="64292" y="311298"/>
                  </a:lnTo>
                  <a:lnTo>
                    <a:pt x="45265" y="351799"/>
                  </a:lnTo>
                  <a:lnTo>
                    <a:pt x="29365" y="393944"/>
                  </a:lnTo>
                  <a:lnTo>
                    <a:pt x="16740" y="437586"/>
                  </a:lnTo>
                  <a:lnTo>
                    <a:pt x="7538" y="482576"/>
                  </a:lnTo>
                  <a:lnTo>
                    <a:pt x="1909" y="528766"/>
                  </a:lnTo>
                  <a:lnTo>
                    <a:pt x="0" y="576008"/>
                  </a:lnTo>
                  <a:lnTo>
                    <a:pt x="1909" y="623248"/>
                  </a:lnTo>
                  <a:lnTo>
                    <a:pt x="7538" y="669437"/>
                  </a:lnTo>
                  <a:lnTo>
                    <a:pt x="16740" y="714425"/>
                  </a:lnTo>
                  <a:lnTo>
                    <a:pt x="29365" y="758066"/>
                  </a:lnTo>
                  <a:lnTo>
                    <a:pt x="45265" y="800210"/>
                  </a:lnTo>
                  <a:lnTo>
                    <a:pt x="64292" y="840709"/>
                  </a:lnTo>
                  <a:lnTo>
                    <a:pt x="86298" y="879416"/>
                  </a:lnTo>
                  <a:lnTo>
                    <a:pt x="111134" y="916182"/>
                  </a:lnTo>
                  <a:lnTo>
                    <a:pt x="138653" y="950858"/>
                  </a:lnTo>
                  <a:lnTo>
                    <a:pt x="168706" y="983297"/>
                  </a:lnTo>
                  <a:lnTo>
                    <a:pt x="201145" y="1013350"/>
                  </a:lnTo>
                  <a:lnTo>
                    <a:pt x="235821" y="1040869"/>
                  </a:lnTo>
                  <a:lnTo>
                    <a:pt x="272587" y="1065705"/>
                  </a:lnTo>
                  <a:lnTo>
                    <a:pt x="311294" y="1087711"/>
                  </a:lnTo>
                  <a:lnTo>
                    <a:pt x="351793" y="1106739"/>
                  </a:lnTo>
                  <a:lnTo>
                    <a:pt x="393938" y="1122639"/>
                  </a:lnTo>
                  <a:lnTo>
                    <a:pt x="437578" y="1135264"/>
                  </a:lnTo>
                  <a:lnTo>
                    <a:pt x="482567" y="1144465"/>
                  </a:lnTo>
                  <a:lnTo>
                    <a:pt x="528755" y="1150094"/>
                  </a:lnTo>
                  <a:lnTo>
                    <a:pt x="575995" y="1152004"/>
                  </a:lnTo>
                  <a:lnTo>
                    <a:pt x="623237" y="1150094"/>
                  </a:lnTo>
                  <a:lnTo>
                    <a:pt x="669427" y="1144465"/>
                  </a:lnTo>
                  <a:lnTo>
                    <a:pt x="714417" y="1135264"/>
                  </a:lnTo>
                  <a:lnTo>
                    <a:pt x="758058" y="1122639"/>
                  </a:lnTo>
                  <a:lnTo>
                    <a:pt x="800202" y="1106739"/>
                  </a:lnTo>
                  <a:lnTo>
                    <a:pt x="840702" y="1087711"/>
                  </a:lnTo>
                  <a:lnTo>
                    <a:pt x="879409" y="1065705"/>
                  </a:lnTo>
                  <a:lnTo>
                    <a:pt x="916175" y="1040869"/>
                  </a:lnTo>
                  <a:lnTo>
                    <a:pt x="950851" y="1013350"/>
                  </a:lnTo>
                  <a:lnTo>
                    <a:pt x="983289" y="983297"/>
                  </a:lnTo>
                  <a:lnTo>
                    <a:pt x="1013341" y="950858"/>
                  </a:lnTo>
                  <a:lnTo>
                    <a:pt x="1040860" y="916182"/>
                  </a:lnTo>
                  <a:lnTo>
                    <a:pt x="1065696" y="879416"/>
                  </a:lnTo>
                  <a:lnTo>
                    <a:pt x="1087701" y="840709"/>
                  </a:lnTo>
                  <a:lnTo>
                    <a:pt x="1106728" y="800210"/>
                  </a:lnTo>
                  <a:lnTo>
                    <a:pt x="1122627" y="758066"/>
                  </a:lnTo>
                  <a:lnTo>
                    <a:pt x="1135252" y="714425"/>
                  </a:lnTo>
                  <a:lnTo>
                    <a:pt x="1144453" y="669437"/>
                  </a:lnTo>
                  <a:lnTo>
                    <a:pt x="1150082" y="623248"/>
                  </a:lnTo>
                  <a:lnTo>
                    <a:pt x="1151991" y="576008"/>
                  </a:lnTo>
                  <a:lnTo>
                    <a:pt x="1150082" y="528766"/>
                  </a:lnTo>
                  <a:lnTo>
                    <a:pt x="1144453" y="482576"/>
                  </a:lnTo>
                  <a:lnTo>
                    <a:pt x="1135252" y="437586"/>
                  </a:lnTo>
                  <a:lnTo>
                    <a:pt x="1122627" y="393944"/>
                  </a:lnTo>
                  <a:lnTo>
                    <a:pt x="1106728" y="351799"/>
                  </a:lnTo>
                  <a:lnTo>
                    <a:pt x="1087701" y="311298"/>
                  </a:lnTo>
                  <a:lnTo>
                    <a:pt x="1065696" y="272591"/>
                  </a:lnTo>
                  <a:lnTo>
                    <a:pt x="1040860" y="235824"/>
                  </a:lnTo>
                  <a:lnTo>
                    <a:pt x="1013341" y="201147"/>
                  </a:lnTo>
                  <a:lnTo>
                    <a:pt x="983289" y="168708"/>
                  </a:lnTo>
                  <a:lnTo>
                    <a:pt x="950851" y="138655"/>
                  </a:lnTo>
                  <a:lnTo>
                    <a:pt x="916175" y="111135"/>
                  </a:lnTo>
                  <a:lnTo>
                    <a:pt x="879409" y="86298"/>
                  </a:lnTo>
                  <a:lnTo>
                    <a:pt x="840702" y="64292"/>
                  </a:lnTo>
                  <a:lnTo>
                    <a:pt x="800202" y="45265"/>
                  </a:lnTo>
                  <a:lnTo>
                    <a:pt x="758058" y="29365"/>
                  </a:lnTo>
                  <a:lnTo>
                    <a:pt x="714417" y="16740"/>
                  </a:lnTo>
                  <a:lnTo>
                    <a:pt x="669427" y="7538"/>
                  </a:lnTo>
                  <a:lnTo>
                    <a:pt x="623237" y="1909"/>
                  </a:lnTo>
                  <a:lnTo>
                    <a:pt x="575995" y="0"/>
                  </a:lnTo>
                  <a:close/>
                </a:path>
              </a:pathLst>
            </a:custGeom>
            <a:solidFill>
              <a:srgbClr val="E6E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46501" y="4813639"/>
              <a:ext cx="1152525" cy="1152525"/>
            </a:xfrm>
            <a:custGeom>
              <a:avLst/>
              <a:gdLst/>
              <a:ahLst/>
              <a:cxnLst/>
              <a:rect l="l" t="t" r="r" b="b"/>
              <a:pathLst>
                <a:path w="1152525" h="1152525">
                  <a:moveTo>
                    <a:pt x="575995" y="1152004"/>
                  </a:moveTo>
                  <a:lnTo>
                    <a:pt x="623237" y="1150094"/>
                  </a:lnTo>
                  <a:lnTo>
                    <a:pt x="669427" y="1144465"/>
                  </a:lnTo>
                  <a:lnTo>
                    <a:pt x="714417" y="1135264"/>
                  </a:lnTo>
                  <a:lnTo>
                    <a:pt x="758058" y="1122639"/>
                  </a:lnTo>
                  <a:lnTo>
                    <a:pt x="800202" y="1106739"/>
                  </a:lnTo>
                  <a:lnTo>
                    <a:pt x="840702" y="1087711"/>
                  </a:lnTo>
                  <a:lnTo>
                    <a:pt x="879409" y="1065705"/>
                  </a:lnTo>
                  <a:lnTo>
                    <a:pt x="916175" y="1040869"/>
                  </a:lnTo>
                  <a:lnTo>
                    <a:pt x="950851" y="1013350"/>
                  </a:lnTo>
                  <a:lnTo>
                    <a:pt x="983289" y="983297"/>
                  </a:lnTo>
                  <a:lnTo>
                    <a:pt x="1013341" y="950858"/>
                  </a:lnTo>
                  <a:lnTo>
                    <a:pt x="1040860" y="916182"/>
                  </a:lnTo>
                  <a:lnTo>
                    <a:pt x="1065696" y="879416"/>
                  </a:lnTo>
                  <a:lnTo>
                    <a:pt x="1087701" y="840709"/>
                  </a:lnTo>
                  <a:lnTo>
                    <a:pt x="1106728" y="800210"/>
                  </a:lnTo>
                  <a:lnTo>
                    <a:pt x="1122627" y="758066"/>
                  </a:lnTo>
                  <a:lnTo>
                    <a:pt x="1135252" y="714425"/>
                  </a:lnTo>
                  <a:lnTo>
                    <a:pt x="1144453" y="669437"/>
                  </a:lnTo>
                  <a:lnTo>
                    <a:pt x="1150082" y="623248"/>
                  </a:lnTo>
                  <a:lnTo>
                    <a:pt x="1151991" y="576008"/>
                  </a:lnTo>
                  <a:lnTo>
                    <a:pt x="1150082" y="528766"/>
                  </a:lnTo>
                  <a:lnTo>
                    <a:pt x="1144453" y="482576"/>
                  </a:lnTo>
                  <a:lnTo>
                    <a:pt x="1135252" y="437586"/>
                  </a:lnTo>
                  <a:lnTo>
                    <a:pt x="1122627" y="393944"/>
                  </a:lnTo>
                  <a:lnTo>
                    <a:pt x="1106728" y="351799"/>
                  </a:lnTo>
                  <a:lnTo>
                    <a:pt x="1087701" y="311298"/>
                  </a:lnTo>
                  <a:lnTo>
                    <a:pt x="1065696" y="272591"/>
                  </a:lnTo>
                  <a:lnTo>
                    <a:pt x="1040860" y="235824"/>
                  </a:lnTo>
                  <a:lnTo>
                    <a:pt x="1013341" y="201147"/>
                  </a:lnTo>
                  <a:lnTo>
                    <a:pt x="983289" y="168708"/>
                  </a:lnTo>
                  <a:lnTo>
                    <a:pt x="950851" y="138655"/>
                  </a:lnTo>
                  <a:lnTo>
                    <a:pt x="916175" y="111135"/>
                  </a:lnTo>
                  <a:lnTo>
                    <a:pt x="879409" y="86298"/>
                  </a:lnTo>
                  <a:lnTo>
                    <a:pt x="840702" y="64292"/>
                  </a:lnTo>
                  <a:lnTo>
                    <a:pt x="800202" y="45265"/>
                  </a:lnTo>
                  <a:lnTo>
                    <a:pt x="758058" y="29365"/>
                  </a:lnTo>
                  <a:lnTo>
                    <a:pt x="714417" y="16740"/>
                  </a:lnTo>
                  <a:lnTo>
                    <a:pt x="669427" y="7538"/>
                  </a:lnTo>
                  <a:lnTo>
                    <a:pt x="623237" y="1909"/>
                  </a:lnTo>
                  <a:lnTo>
                    <a:pt x="575995" y="0"/>
                  </a:lnTo>
                  <a:lnTo>
                    <a:pt x="528755" y="1909"/>
                  </a:lnTo>
                  <a:lnTo>
                    <a:pt x="482567" y="7538"/>
                  </a:lnTo>
                  <a:lnTo>
                    <a:pt x="437578" y="16740"/>
                  </a:lnTo>
                  <a:lnTo>
                    <a:pt x="393938" y="29365"/>
                  </a:lnTo>
                  <a:lnTo>
                    <a:pt x="351793" y="45265"/>
                  </a:lnTo>
                  <a:lnTo>
                    <a:pt x="311294" y="64292"/>
                  </a:lnTo>
                  <a:lnTo>
                    <a:pt x="272587" y="86298"/>
                  </a:lnTo>
                  <a:lnTo>
                    <a:pt x="235821" y="111135"/>
                  </a:lnTo>
                  <a:lnTo>
                    <a:pt x="201145" y="138655"/>
                  </a:lnTo>
                  <a:lnTo>
                    <a:pt x="168706" y="168708"/>
                  </a:lnTo>
                  <a:lnTo>
                    <a:pt x="138653" y="201147"/>
                  </a:lnTo>
                  <a:lnTo>
                    <a:pt x="111134" y="235824"/>
                  </a:lnTo>
                  <a:lnTo>
                    <a:pt x="86298" y="272591"/>
                  </a:lnTo>
                  <a:lnTo>
                    <a:pt x="64292" y="311298"/>
                  </a:lnTo>
                  <a:lnTo>
                    <a:pt x="45265" y="351799"/>
                  </a:lnTo>
                  <a:lnTo>
                    <a:pt x="29365" y="393944"/>
                  </a:lnTo>
                  <a:lnTo>
                    <a:pt x="16740" y="437586"/>
                  </a:lnTo>
                  <a:lnTo>
                    <a:pt x="7538" y="482576"/>
                  </a:lnTo>
                  <a:lnTo>
                    <a:pt x="1909" y="528766"/>
                  </a:lnTo>
                  <a:lnTo>
                    <a:pt x="0" y="576008"/>
                  </a:lnTo>
                  <a:lnTo>
                    <a:pt x="1909" y="623248"/>
                  </a:lnTo>
                  <a:lnTo>
                    <a:pt x="7538" y="669437"/>
                  </a:lnTo>
                  <a:lnTo>
                    <a:pt x="16740" y="714425"/>
                  </a:lnTo>
                  <a:lnTo>
                    <a:pt x="29365" y="758066"/>
                  </a:lnTo>
                  <a:lnTo>
                    <a:pt x="45265" y="800210"/>
                  </a:lnTo>
                  <a:lnTo>
                    <a:pt x="64292" y="840709"/>
                  </a:lnTo>
                  <a:lnTo>
                    <a:pt x="86298" y="879416"/>
                  </a:lnTo>
                  <a:lnTo>
                    <a:pt x="111134" y="916182"/>
                  </a:lnTo>
                  <a:lnTo>
                    <a:pt x="138653" y="950858"/>
                  </a:lnTo>
                  <a:lnTo>
                    <a:pt x="168706" y="983297"/>
                  </a:lnTo>
                  <a:lnTo>
                    <a:pt x="201145" y="1013350"/>
                  </a:lnTo>
                  <a:lnTo>
                    <a:pt x="235821" y="1040869"/>
                  </a:lnTo>
                  <a:lnTo>
                    <a:pt x="272587" y="1065705"/>
                  </a:lnTo>
                  <a:lnTo>
                    <a:pt x="311294" y="1087711"/>
                  </a:lnTo>
                  <a:lnTo>
                    <a:pt x="351793" y="1106739"/>
                  </a:lnTo>
                  <a:lnTo>
                    <a:pt x="393938" y="1122639"/>
                  </a:lnTo>
                  <a:lnTo>
                    <a:pt x="437578" y="1135264"/>
                  </a:lnTo>
                  <a:lnTo>
                    <a:pt x="482567" y="1144465"/>
                  </a:lnTo>
                  <a:lnTo>
                    <a:pt x="528755" y="1150094"/>
                  </a:lnTo>
                  <a:lnTo>
                    <a:pt x="575995" y="1152004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14000" y="5442026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14000" y="4944465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14000" y="5193245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00B2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14000" y="5690793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873272" y="4961481"/>
            <a:ext cx="107823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900" spc="70" dirty="0">
                <a:latin typeface="Calibri"/>
                <a:cs typeface="Calibri"/>
              </a:rPr>
              <a:t>Provincia </a:t>
            </a:r>
            <a:r>
              <a:rPr sz="900" spc="60" dirty="0">
                <a:latin typeface="Calibri"/>
                <a:cs typeface="Calibri"/>
              </a:rPr>
              <a:t>di</a:t>
            </a:r>
            <a:r>
              <a:rPr sz="900" spc="-13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Genova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15213" y="5210252"/>
            <a:ext cx="2432685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>
              <a:lnSpc>
                <a:spcPts val="944"/>
              </a:lnSpc>
              <a:spcBef>
                <a:spcPts val="100"/>
              </a:spcBef>
            </a:pPr>
            <a:r>
              <a:rPr sz="900" spc="65" dirty="0">
                <a:latin typeface="Calibri"/>
                <a:cs typeface="Calibri"/>
              </a:rPr>
              <a:t>Altre </a:t>
            </a:r>
            <a:r>
              <a:rPr sz="900" spc="60" dirty="0">
                <a:latin typeface="Calibri"/>
                <a:cs typeface="Calibri"/>
              </a:rPr>
              <a:t>province</a:t>
            </a:r>
            <a:r>
              <a:rPr sz="900" spc="-8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liguri</a:t>
            </a:r>
            <a:endParaRPr sz="900">
              <a:latin typeface="Calibri"/>
              <a:cs typeface="Calibri"/>
            </a:endParaRPr>
          </a:p>
          <a:p>
            <a:pPr marR="5080" algn="r">
              <a:lnSpc>
                <a:spcPts val="825"/>
              </a:lnSpc>
            </a:pPr>
            <a:r>
              <a:rPr sz="800" b="1" spc="-50" dirty="0">
                <a:solidFill>
                  <a:srgbClr val="FFFFFF"/>
                </a:solidFill>
                <a:latin typeface="Book Antiqua"/>
                <a:cs typeface="Book Antiqua"/>
              </a:rPr>
              <a:t>5</a:t>
            </a:r>
            <a:r>
              <a:rPr sz="800" b="1" spc="-40" dirty="0">
                <a:solidFill>
                  <a:srgbClr val="FFFFFF"/>
                </a:solidFill>
                <a:latin typeface="Book Antiqua"/>
                <a:cs typeface="Book Antiqua"/>
              </a:rPr>
              <a:t>1</a:t>
            </a:r>
            <a:r>
              <a:rPr sz="800" b="1" spc="-15" dirty="0">
                <a:solidFill>
                  <a:srgbClr val="FFFFFF"/>
                </a:solidFill>
                <a:latin typeface="Book Antiqua"/>
                <a:cs typeface="Book Antiqua"/>
              </a:rPr>
              <a:t>%</a:t>
            </a:r>
            <a:endParaRPr sz="800">
              <a:latin typeface="Book Antiqua"/>
              <a:cs typeface="Book Antiqua"/>
            </a:endParaRPr>
          </a:p>
          <a:p>
            <a:pPr marR="1301115" algn="r">
              <a:spcBef>
                <a:spcPts val="185"/>
              </a:spcBef>
            </a:pPr>
            <a:r>
              <a:rPr sz="900" spc="65" dirty="0">
                <a:latin typeface="Calibri"/>
                <a:cs typeface="Calibri"/>
              </a:rPr>
              <a:t>Altre </a:t>
            </a:r>
            <a:r>
              <a:rPr sz="900" spc="60" dirty="0">
                <a:latin typeface="Calibri"/>
                <a:cs typeface="Calibri"/>
              </a:rPr>
              <a:t>Regioni</a:t>
            </a:r>
            <a:r>
              <a:rPr sz="900" spc="-14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italiane</a:t>
            </a:r>
            <a:endParaRPr sz="900">
              <a:latin typeface="Calibri"/>
              <a:cs typeface="Calibri"/>
            </a:endParaRPr>
          </a:p>
          <a:p>
            <a:pPr marR="1301115" algn="r">
              <a:spcBef>
                <a:spcPts val="805"/>
              </a:spcBef>
            </a:pPr>
            <a:r>
              <a:rPr sz="900" spc="95" dirty="0">
                <a:latin typeface="Calibri"/>
                <a:cs typeface="Calibri"/>
              </a:rPr>
              <a:t>Es</a:t>
            </a:r>
            <a:r>
              <a:rPr sz="900" spc="35" dirty="0">
                <a:latin typeface="Calibri"/>
                <a:cs typeface="Calibri"/>
              </a:rPr>
              <a:t>t</a:t>
            </a:r>
            <a:r>
              <a:rPr sz="900" spc="50" dirty="0">
                <a:latin typeface="Calibri"/>
                <a:cs typeface="Calibri"/>
              </a:rPr>
              <a:t>e</a:t>
            </a:r>
            <a:r>
              <a:rPr sz="900" spc="25" dirty="0">
                <a:latin typeface="Calibri"/>
                <a:cs typeface="Calibri"/>
              </a:rPr>
              <a:t>r</a:t>
            </a:r>
            <a:r>
              <a:rPr sz="900" spc="35" dirty="0">
                <a:latin typeface="Calibri"/>
                <a:cs typeface="Calibri"/>
              </a:rPr>
              <a:t>o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064419" y="6948196"/>
            <a:ext cx="2708910" cy="1803400"/>
            <a:chOff x="3714000" y="6948196"/>
            <a:chExt cx="2708910" cy="1803400"/>
          </a:xfrm>
        </p:grpSpPr>
        <p:sp>
          <p:nvSpPr>
            <p:cNvPr id="29" name="object 29"/>
            <p:cNvSpPr/>
            <p:nvPr/>
          </p:nvSpPr>
          <p:spPr>
            <a:xfrm>
              <a:off x="3714000" y="8026298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14000" y="7528750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714000" y="7777531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24299" y="6952958"/>
              <a:ext cx="1793875" cy="1793875"/>
            </a:xfrm>
            <a:custGeom>
              <a:avLst/>
              <a:gdLst/>
              <a:ahLst/>
              <a:cxnLst/>
              <a:rect l="l" t="t" r="r" b="b"/>
              <a:pathLst>
                <a:path w="1793875" h="1793875">
                  <a:moveTo>
                    <a:pt x="915782" y="0"/>
                  </a:moveTo>
                  <a:lnTo>
                    <a:pt x="870834" y="197"/>
                  </a:lnTo>
                  <a:lnTo>
                    <a:pt x="826105" y="2644"/>
                  </a:lnTo>
                  <a:lnTo>
                    <a:pt x="781676" y="7308"/>
                  </a:lnTo>
                  <a:lnTo>
                    <a:pt x="737631" y="14162"/>
                  </a:lnTo>
                  <a:lnTo>
                    <a:pt x="694051" y="23173"/>
                  </a:lnTo>
                  <a:lnTo>
                    <a:pt x="651019" y="34312"/>
                  </a:lnTo>
                  <a:lnTo>
                    <a:pt x="608617" y="47549"/>
                  </a:lnTo>
                  <a:lnTo>
                    <a:pt x="566927" y="62853"/>
                  </a:lnTo>
                  <a:lnTo>
                    <a:pt x="526031" y="80194"/>
                  </a:lnTo>
                  <a:lnTo>
                    <a:pt x="486013" y="99543"/>
                  </a:lnTo>
                  <a:lnTo>
                    <a:pt x="446953" y="120868"/>
                  </a:lnTo>
                  <a:lnTo>
                    <a:pt x="408935" y="144140"/>
                  </a:lnTo>
                  <a:lnTo>
                    <a:pt x="372040" y="169329"/>
                  </a:lnTo>
                  <a:lnTo>
                    <a:pt x="336352" y="196403"/>
                  </a:lnTo>
                  <a:lnTo>
                    <a:pt x="301951" y="225334"/>
                  </a:lnTo>
                  <a:lnTo>
                    <a:pt x="268921" y="256091"/>
                  </a:lnTo>
                  <a:lnTo>
                    <a:pt x="237344" y="288643"/>
                  </a:lnTo>
                  <a:lnTo>
                    <a:pt x="207301" y="322961"/>
                  </a:lnTo>
                  <a:lnTo>
                    <a:pt x="178876" y="359014"/>
                  </a:lnTo>
                  <a:lnTo>
                    <a:pt x="152151" y="396772"/>
                  </a:lnTo>
                  <a:lnTo>
                    <a:pt x="127207" y="436205"/>
                  </a:lnTo>
                  <a:lnTo>
                    <a:pt x="104127" y="477283"/>
                  </a:lnTo>
                  <a:lnTo>
                    <a:pt x="82994" y="519975"/>
                  </a:lnTo>
                  <a:lnTo>
                    <a:pt x="64115" y="563711"/>
                  </a:lnTo>
                  <a:lnTo>
                    <a:pt x="47726" y="607885"/>
                  </a:lnTo>
                  <a:lnTo>
                    <a:pt x="33798" y="652417"/>
                  </a:lnTo>
                  <a:lnTo>
                    <a:pt x="22299" y="697225"/>
                  </a:lnTo>
                  <a:lnTo>
                    <a:pt x="13200" y="742224"/>
                  </a:lnTo>
                  <a:lnTo>
                    <a:pt x="6471" y="787335"/>
                  </a:lnTo>
                  <a:lnTo>
                    <a:pt x="2081" y="832473"/>
                  </a:lnTo>
                  <a:lnTo>
                    <a:pt x="0" y="877558"/>
                  </a:lnTo>
                  <a:lnTo>
                    <a:pt x="197" y="922506"/>
                  </a:lnTo>
                  <a:lnTo>
                    <a:pt x="2644" y="967235"/>
                  </a:lnTo>
                  <a:lnTo>
                    <a:pt x="7308" y="1011664"/>
                  </a:lnTo>
                  <a:lnTo>
                    <a:pt x="14162" y="1055709"/>
                  </a:lnTo>
                  <a:lnTo>
                    <a:pt x="23173" y="1099289"/>
                  </a:lnTo>
                  <a:lnTo>
                    <a:pt x="34312" y="1142321"/>
                  </a:lnTo>
                  <a:lnTo>
                    <a:pt x="47549" y="1184723"/>
                  </a:lnTo>
                  <a:lnTo>
                    <a:pt x="62853" y="1226413"/>
                  </a:lnTo>
                  <a:lnTo>
                    <a:pt x="80194" y="1267309"/>
                  </a:lnTo>
                  <a:lnTo>
                    <a:pt x="99543" y="1307327"/>
                  </a:lnTo>
                  <a:lnTo>
                    <a:pt x="120868" y="1346387"/>
                  </a:lnTo>
                  <a:lnTo>
                    <a:pt x="144140" y="1384405"/>
                  </a:lnTo>
                  <a:lnTo>
                    <a:pt x="169329" y="1421300"/>
                  </a:lnTo>
                  <a:lnTo>
                    <a:pt x="196403" y="1456988"/>
                  </a:lnTo>
                  <a:lnTo>
                    <a:pt x="225334" y="1491389"/>
                  </a:lnTo>
                  <a:lnTo>
                    <a:pt x="256091" y="1524419"/>
                  </a:lnTo>
                  <a:lnTo>
                    <a:pt x="288643" y="1555996"/>
                  </a:lnTo>
                  <a:lnTo>
                    <a:pt x="322961" y="1586039"/>
                  </a:lnTo>
                  <a:lnTo>
                    <a:pt x="359014" y="1614464"/>
                  </a:lnTo>
                  <a:lnTo>
                    <a:pt x="396772" y="1641189"/>
                  </a:lnTo>
                  <a:lnTo>
                    <a:pt x="436205" y="1666133"/>
                  </a:lnTo>
                  <a:lnTo>
                    <a:pt x="477283" y="1689213"/>
                  </a:lnTo>
                  <a:lnTo>
                    <a:pt x="519975" y="1710346"/>
                  </a:lnTo>
                  <a:lnTo>
                    <a:pt x="896670" y="896670"/>
                  </a:lnTo>
                  <a:lnTo>
                    <a:pt x="899146" y="1793315"/>
                  </a:lnTo>
                  <a:lnTo>
                    <a:pt x="949718" y="1791860"/>
                  </a:lnTo>
                  <a:lnTo>
                    <a:pt x="999520" y="1787802"/>
                  </a:lnTo>
                  <a:lnTo>
                    <a:pt x="1048485" y="1781185"/>
                  </a:lnTo>
                  <a:lnTo>
                    <a:pt x="1096545" y="1772051"/>
                  </a:lnTo>
                  <a:lnTo>
                    <a:pt x="1143635" y="1760444"/>
                  </a:lnTo>
                  <a:lnTo>
                    <a:pt x="1189687" y="1746406"/>
                  </a:lnTo>
                  <a:lnTo>
                    <a:pt x="1234634" y="1729980"/>
                  </a:lnTo>
                  <a:lnTo>
                    <a:pt x="1278409" y="1711210"/>
                  </a:lnTo>
                  <a:lnTo>
                    <a:pt x="1320945" y="1690138"/>
                  </a:lnTo>
                  <a:lnTo>
                    <a:pt x="1362176" y="1666807"/>
                  </a:lnTo>
                  <a:lnTo>
                    <a:pt x="1402033" y="1641260"/>
                  </a:lnTo>
                  <a:lnTo>
                    <a:pt x="1440450" y="1613540"/>
                  </a:lnTo>
                  <a:lnTo>
                    <a:pt x="1477360" y="1583690"/>
                  </a:lnTo>
                  <a:lnTo>
                    <a:pt x="1512696" y="1551753"/>
                  </a:lnTo>
                  <a:lnTo>
                    <a:pt x="1546391" y="1517772"/>
                  </a:lnTo>
                  <a:lnTo>
                    <a:pt x="1578378" y="1481790"/>
                  </a:lnTo>
                  <a:lnTo>
                    <a:pt x="1608589" y="1443849"/>
                  </a:lnTo>
                  <a:lnTo>
                    <a:pt x="1636959" y="1403994"/>
                  </a:lnTo>
                  <a:lnTo>
                    <a:pt x="1663420" y="1362266"/>
                  </a:lnTo>
                  <a:lnTo>
                    <a:pt x="1687905" y="1318708"/>
                  </a:lnTo>
                  <a:lnTo>
                    <a:pt x="1710346" y="1273365"/>
                  </a:lnTo>
                  <a:lnTo>
                    <a:pt x="1729225" y="1229629"/>
                  </a:lnTo>
                  <a:lnTo>
                    <a:pt x="1745614" y="1185455"/>
                  </a:lnTo>
                  <a:lnTo>
                    <a:pt x="1759542" y="1140922"/>
                  </a:lnTo>
                  <a:lnTo>
                    <a:pt x="1771041" y="1096115"/>
                  </a:lnTo>
                  <a:lnTo>
                    <a:pt x="1780140" y="1051115"/>
                  </a:lnTo>
                  <a:lnTo>
                    <a:pt x="1786869" y="1006005"/>
                  </a:lnTo>
                  <a:lnTo>
                    <a:pt x="1791259" y="960867"/>
                  </a:lnTo>
                  <a:lnTo>
                    <a:pt x="1793340" y="915782"/>
                  </a:lnTo>
                  <a:lnTo>
                    <a:pt x="1793143" y="870834"/>
                  </a:lnTo>
                  <a:lnTo>
                    <a:pt x="1790696" y="826105"/>
                  </a:lnTo>
                  <a:lnTo>
                    <a:pt x="1786031" y="781676"/>
                  </a:lnTo>
                  <a:lnTo>
                    <a:pt x="1779178" y="737631"/>
                  </a:lnTo>
                  <a:lnTo>
                    <a:pt x="1770167" y="694051"/>
                  </a:lnTo>
                  <a:lnTo>
                    <a:pt x="1759028" y="651019"/>
                  </a:lnTo>
                  <a:lnTo>
                    <a:pt x="1745791" y="608617"/>
                  </a:lnTo>
                  <a:lnTo>
                    <a:pt x="1730487" y="566927"/>
                  </a:lnTo>
                  <a:lnTo>
                    <a:pt x="1713146" y="526031"/>
                  </a:lnTo>
                  <a:lnTo>
                    <a:pt x="1693797" y="486013"/>
                  </a:lnTo>
                  <a:lnTo>
                    <a:pt x="1672472" y="446953"/>
                  </a:lnTo>
                  <a:lnTo>
                    <a:pt x="1649200" y="408935"/>
                  </a:lnTo>
                  <a:lnTo>
                    <a:pt x="1624011" y="372040"/>
                  </a:lnTo>
                  <a:lnTo>
                    <a:pt x="1596936" y="336352"/>
                  </a:lnTo>
                  <a:lnTo>
                    <a:pt x="1568006" y="301951"/>
                  </a:lnTo>
                  <a:lnTo>
                    <a:pt x="1537249" y="268921"/>
                  </a:lnTo>
                  <a:lnTo>
                    <a:pt x="1504697" y="237344"/>
                  </a:lnTo>
                  <a:lnTo>
                    <a:pt x="1470379" y="207301"/>
                  </a:lnTo>
                  <a:lnTo>
                    <a:pt x="1434326" y="178876"/>
                  </a:lnTo>
                  <a:lnTo>
                    <a:pt x="1396568" y="152151"/>
                  </a:lnTo>
                  <a:lnTo>
                    <a:pt x="1357134" y="127207"/>
                  </a:lnTo>
                  <a:lnTo>
                    <a:pt x="1316057" y="104127"/>
                  </a:lnTo>
                  <a:lnTo>
                    <a:pt x="1273365" y="82994"/>
                  </a:lnTo>
                  <a:lnTo>
                    <a:pt x="1229629" y="64115"/>
                  </a:lnTo>
                  <a:lnTo>
                    <a:pt x="1185455" y="47726"/>
                  </a:lnTo>
                  <a:lnTo>
                    <a:pt x="1140922" y="33798"/>
                  </a:lnTo>
                  <a:lnTo>
                    <a:pt x="1096115" y="22299"/>
                  </a:lnTo>
                  <a:lnTo>
                    <a:pt x="1051115" y="13200"/>
                  </a:lnTo>
                  <a:lnTo>
                    <a:pt x="1006005" y="6471"/>
                  </a:lnTo>
                  <a:lnTo>
                    <a:pt x="960867" y="2081"/>
                  </a:lnTo>
                  <a:lnTo>
                    <a:pt x="915782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624299" y="6952958"/>
              <a:ext cx="1793875" cy="1793875"/>
            </a:xfrm>
            <a:custGeom>
              <a:avLst/>
              <a:gdLst/>
              <a:ahLst/>
              <a:cxnLst/>
              <a:rect l="l" t="t" r="r" b="b"/>
              <a:pathLst>
                <a:path w="1793875" h="1793875">
                  <a:moveTo>
                    <a:pt x="896670" y="896670"/>
                  </a:moveTo>
                  <a:lnTo>
                    <a:pt x="519975" y="1710346"/>
                  </a:lnTo>
                  <a:lnTo>
                    <a:pt x="477283" y="1689213"/>
                  </a:lnTo>
                  <a:lnTo>
                    <a:pt x="436205" y="1666133"/>
                  </a:lnTo>
                  <a:lnTo>
                    <a:pt x="396772" y="1641189"/>
                  </a:lnTo>
                  <a:lnTo>
                    <a:pt x="359014" y="1614464"/>
                  </a:lnTo>
                  <a:lnTo>
                    <a:pt x="322961" y="1586039"/>
                  </a:lnTo>
                  <a:lnTo>
                    <a:pt x="288643" y="1555996"/>
                  </a:lnTo>
                  <a:lnTo>
                    <a:pt x="256091" y="1524419"/>
                  </a:lnTo>
                  <a:lnTo>
                    <a:pt x="225334" y="1491389"/>
                  </a:lnTo>
                  <a:lnTo>
                    <a:pt x="196403" y="1456988"/>
                  </a:lnTo>
                  <a:lnTo>
                    <a:pt x="169329" y="1421300"/>
                  </a:lnTo>
                  <a:lnTo>
                    <a:pt x="144140" y="1384405"/>
                  </a:lnTo>
                  <a:lnTo>
                    <a:pt x="120868" y="1346387"/>
                  </a:lnTo>
                  <a:lnTo>
                    <a:pt x="99543" y="1307327"/>
                  </a:lnTo>
                  <a:lnTo>
                    <a:pt x="80194" y="1267309"/>
                  </a:lnTo>
                  <a:lnTo>
                    <a:pt x="62853" y="1226413"/>
                  </a:lnTo>
                  <a:lnTo>
                    <a:pt x="47549" y="1184723"/>
                  </a:lnTo>
                  <a:lnTo>
                    <a:pt x="34312" y="1142321"/>
                  </a:lnTo>
                  <a:lnTo>
                    <a:pt x="23173" y="1099289"/>
                  </a:lnTo>
                  <a:lnTo>
                    <a:pt x="14162" y="1055709"/>
                  </a:lnTo>
                  <a:lnTo>
                    <a:pt x="7308" y="1011664"/>
                  </a:lnTo>
                  <a:lnTo>
                    <a:pt x="2644" y="967235"/>
                  </a:lnTo>
                  <a:lnTo>
                    <a:pt x="197" y="922506"/>
                  </a:lnTo>
                  <a:lnTo>
                    <a:pt x="0" y="877558"/>
                  </a:lnTo>
                  <a:lnTo>
                    <a:pt x="2081" y="832473"/>
                  </a:lnTo>
                  <a:lnTo>
                    <a:pt x="6471" y="787335"/>
                  </a:lnTo>
                  <a:lnTo>
                    <a:pt x="13200" y="742224"/>
                  </a:lnTo>
                  <a:lnTo>
                    <a:pt x="22299" y="697225"/>
                  </a:lnTo>
                  <a:lnTo>
                    <a:pt x="33798" y="652417"/>
                  </a:lnTo>
                  <a:lnTo>
                    <a:pt x="47726" y="607885"/>
                  </a:lnTo>
                  <a:lnTo>
                    <a:pt x="64115" y="563711"/>
                  </a:lnTo>
                  <a:lnTo>
                    <a:pt x="82994" y="519975"/>
                  </a:lnTo>
                  <a:lnTo>
                    <a:pt x="104127" y="477283"/>
                  </a:lnTo>
                  <a:lnTo>
                    <a:pt x="127207" y="436205"/>
                  </a:lnTo>
                  <a:lnTo>
                    <a:pt x="152151" y="396772"/>
                  </a:lnTo>
                  <a:lnTo>
                    <a:pt x="178876" y="359014"/>
                  </a:lnTo>
                  <a:lnTo>
                    <a:pt x="207301" y="322961"/>
                  </a:lnTo>
                  <a:lnTo>
                    <a:pt x="237344" y="288643"/>
                  </a:lnTo>
                  <a:lnTo>
                    <a:pt x="268921" y="256091"/>
                  </a:lnTo>
                  <a:lnTo>
                    <a:pt x="301951" y="225334"/>
                  </a:lnTo>
                  <a:lnTo>
                    <a:pt x="336352" y="196403"/>
                  </a:lnTo>
                  <a:lnTo>
                    <a:pt x="372040" y="169329"/>
                  </a:lnTo>
                  <a:lnTo>
                    <a:pt x="408935" y="144140"/>
                  </a:lnTo>
                  <a:lnTo>
                    <a:pt x="446953" y="120868"/>
                  </a:lnTo>
                  <a:lnTo>
                    <a:pt x="486013" y="99543"/>
                  </a:lnTo>
                  <a:lnTo>
                    <a:pt x="526031" y="80194"/>
                  </a:lnTo>
                  <a:lnTo>
                    <a:pt x="566927" y="62853"/>
                  </a:lnTo>
                  <a:lnTo>
                    <a:pt x="608617" y="47549"/>
                  </a:lnTo>
                  <a:lnTo>
                    <a:pt x="651019" y="34312"/>
                  </a:lnTo>
                  <a:lnTo>
                    <a:pt x="694051" y="23173"/>
                  </a:lnTo>
                  <a:lnTo>
                    <a:pt x="737631" y="14162"/>
                  </a:lnTo>
                  <a:lnTo>
                    <a:pt x="781676" y="7308"/>
                  </a:lnTo>
                  <a:lnTo>
                    <a:pt x="826105" y="2644"/>
                  </a:lnTo>
                  <a:lnTo>
                    <a:pt x="870834" y="197"/>
                  </a:lnTo>
                  <a:lnTo>
                    <a:pt x="915782" y="0"/>
                  </a:lnTo>
                  <a:lnTo>
                    <a:pt x="960867" y="2081"/>
                  </a:lnTo>
                  <a:lnTo>
                    <a:pt x="1006005" y="6471"/>
                  </a:lnTo>
                  <a:lnTo>
                    <a:pt x="1051115" y="13200"/>
                  </a:lnTo>
                  <a:lnTo>
                    <a:pt x="1096115" y="22299"/>
                  </a:lnTo>
                  <a:lnTo>
                    <a:pt x="1140922" y="33798"/>
                  </a:lnTo>
                  <a:lnTo>
                    <a:pt x="1185455" y="47726"/>
                  </a:lnTo>
                  <a:lnTo>
                    <a:pt x="1229629" y="64115"/>
                  </a:lnTo>
                  <a:lnTo>
                    <a:pt x="1273365" y="82994"/>
                  </a:lnTo>
                  <a:lnTo>
                    <a:pt x="1316057" y="104127"/>
                  </a:lnTo>
                  <a:lnTo>
                    <a:pt x="1357134" y="127207"/>
                  </a:lnTo>
                  <a:lnTo>
                    <a:pt x="1396568" y="152151"/>
                  </a:lnTo>
                  <a:lnTo>
                    <a:pt x="1434326" y="178876"/>
                  </a:lnTo>
                  <a:lnTo>
                    <a:pt x="1470379" y="207301"/>
                  </a:lnTo>
                  <a:lnTo>
                    <a:pt x="1504697" y="237344"/>
                  </a:lnTo>
                  <a:lnTo>
                    <a:pt x="1537249" y="268921"/>
                  </a:lnTo>
                  <a:lnTo>
                    <a:pt x="1568006" y="301951"/>
                  </a:lnTo>
                  <a:lnTo>
                    <a:pt x="1596936" y="336352"/>
                  </a:lnTo>
                  <a:lnTo>
                    <a:pt x="1624011" y="372040"/>
                  </a:lnTo>
                  <a:lnTo>
                    <a:pt x="1649200" y="408935"/>
                  </a:lnTo>
                  <a:lnTo>
                    <a:pt x="1672472" y="446953"/>
                  </a:lnTo>
                  <a:lnTo>
                    <a:pt x="1693797" y="486013"/>
                  </a:lnTo>
                  <a:lnTo>
                    <a:pt x="1713146" y="526031"/>
                  </a:lnTo>
                  <a:lnTo>
                    <a:pt x="1730487" y="566927"/>
                  </a:lnTo>
                  <a:lnTo>
                    <a:pt x="1745791" y="608617"/>
                  </a:lnTo>
                  <a:lnTo>
                    <a:pt x="1759028" y="651019"/>
                  </a:lnTo>
                  <a:lnTo>
                    <a:pt x="1770167" y="694051"/>
                  </a:lnTo>
                  <a:lnTo>
                    <a:pt x="1779178" y="737631"/>
                  </a:lnTo>
                  <a:lnTo>
                    <a:pt x="1786031" y="781676"/>
                  </a:lnTo>
                  <a:lnTo>
                    <a:pt x="1790696" y="826105"/>
                  </a:lnTo>
                  <a:lnTo>
                    <a:pt x="1793143" y="870834"/>
                  </a:lnTo>
                  <a:lnTo>
                    <a:pt x="1793340" y="915782"/>
                  </a:lnTo>
                  <a:lnTo>
                    <a:pt x="1791259" y="960867"/>
                  </a:lnTo>
                  <a:lnTo>
                    <a:pt x="1786869" y="1006005"/>
                  </a:lnTo>
                  <a:lnTo>
                    <a:pt x="1780140" y="1051115"/>
                  </a:lnTo>
                  <a:lnTo>
                    <a:pt x="1771041" y="1096115"/>
                  </a:lnTo>
                  <a:lnTo>
                    <a:pt x="1759542" y="1140922"/>
                  </a:lnTo>
                  <a:lnTo>
                    <a:pt x="1745614" y="1185455"/>
                  </a:lnTo>
                  <a:lnTo>
                    <a:pt x="1729225" y="1229629"/>
                  </a:lnTo>
                  <a:lnTo>
                    <a:pt x="1710346" y="1273365"/>
                  </a:lnTo>
                  <a:lnTo>
                    <a:pt x="1687905" y="1318708"/>
                  </a:lnTo>
                  <a:lnTo>
                    <a:pt x="1663420" y="1362266"/>
                  </a:lnTo>
                  <a:lnTo>
                    <a:pt x="1636959" y="1403994"/>
                  </a:lnTo>
                  <a:lnTo>
                    <a:pt x="1608589" y="1443849"/>
                  </a:lnTo>
                  <a:lnTo>
                    <a:pt x="1578378" y="1481790"/>
                  </a:lnTo>
                  <a:lnTo>
                    <a:pt x="1546391" y="1517772"/>
                  </a:lnTo>
                  <a:lnTo>
                    <a:pt x="1512696" y="1551753"/>
                  </a:lnTo>
                  <a:lnTo>
                    <a:pt x="1477360" y="1583690"/>
                  </a:lnTo>
                  <a:lnTo>
                    <a:pt x="1440450" y="1613540"/>
                  </a:lnTo>
                  <a:lnTo>
                    <a:pt x="1402033" y="1641260"/>
                  </a:lnTo>
                  <a:lnTo>
                    <a:pt x="1362176" y="1666807"/>
                  </a:lnTo>
                  <a:lnTo>
                    <a:pt x="1320945" y="1690138"/>
                  </a:lnTo>
                  <a:lnTo>
                    <a:pt x="1278409" y="1711210"/>
                  </a:lnTo>
                  <a:lnTo>
                    <a:pt x="1234634" y="1729980"/>
                  </a:lnTo>
                  <a:lnTo>
                    <a:pt x="1189687" y="1746406"/>
                  </a:lnTo>
                  <a:lnTo>
                    <a:pt x="1143635" y="1760444"/>
                  </a:lnTo>
                  <a:lnTo>
                    <a:pt x="1096545" y="1772051"/>
                  </a:lnTo>
                  <a:lnTo>
                    <a:pt x="1048485" y="1781185"/>
                  </a:lnTo>
                  <a:lnTo>
                    <a:pt x="999520" y="1787802"/>
                  </a:lnTo>
                  <a:lnTo>
                    <a:pt x="949718" y="1791860"/>
                  </a:lnTo>
                  <a:lnTo>
                    <a:pt x="899146" y="1793315"/>
                  </a:lnTo>
                  <a:lnTo>
                    <a:pt x="896670" y="89667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145391" y="7855876"/>
              <a:ext cx="374650" cy="889635"/>
            </a:xfrm>
            <a:custGeom>
              <a:avLst/>
              <a:gdLst/>
              <a:ahLst/>
              <a:cxnLst/>
              <a:rect l="l" t="t" r="r" b="b"/>
              <a:pathLst>
                <a:path w="374650" h="889634">
                  <a:moveTo>
                    <a:pt x="374040" y="0"/>
                  </a:moveTo>
                  <a:lnTo>
                    <a:pt x="0" y="807948"/>
                  </a:lnTo>
                  <a:lnTo>
                    <a:pt x="45806" y="827755"/>
                  </a:lnTo>
                  <a:lnTo>
                    <a:pt x="91614" y="844723"/>
                  </a:lnTo>
                  <a:lnTo>
                    <a:pt x="137686" y="858916"/>
                  </a:lnTo>
                  <a:lnTo>
                    <a:pt x="184286" y="870399"/>
                  </a:lnTo>
                  <a:lnTo>
                    <a:pt x="231679" y="879237"/>
                  </a:lnTo>
                  <a:lnTo>
                    <a:pt x="280127" y="885496"/>
                  </a:lnTo>
                  <a:lnTo>
                    <a:pt x="329895" y="889241"/>
                  </a:lnTo>
                  <a:lnTo>
                    <a:pt x="374040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45391" y="7855876"/>
              <a:ext cx="374650" cy="889635"/>
            </a:xfrm>
            <a:custGeom>
              <a:avLst/>
              <a:gdLst/>
              <a:ahLst/>
              <a:cxnLst/>
              <a:rect l="l" t="t" r="r" b="b"/>
              <a:pathLst>
                <a:path w="374650" h="889634">
                  <a:moveTo>
                    <a:pt x="374040" y="0"/>
                  </a:moveTo>
                  <a:lnTo>
                    <a:pt x="329895" y="889241"/>
                  </a:lnTo>
                  <a:lnTo>
                    <a:pt x="280127" y="885496"/>
                  </a:lnTo>
                  <a:lnTo>
                    <a:pt x="231679" y="879237"/>
                  </a:lnTo>
                  <a:lnTo>
                    <a:pt x="184286" y="870399"/>
                  </a:lnTo>
                  <a:lnTo>
                    <a:pt x="137686" y="858916"/>
                  </a:lnTo>
                  <a:lnTo>
                    <a:pt x="91614" y="844723"/>
                  </a:lnTo>
                  <a:lnTo>
                    <a:pt x="45806" y="827755"/>
                  </a:lnTo>
                  <a:lnTo>
                    <a:pt x="0" y="807948"/>
                  </a:lnTo>
                  <a:lnTo>
                    <a:pt x="37404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477715" y="7849820"/>
              <a:ext cx="46355" cy="896619"/>
            </a:xfrm>
            <a:custGeom>
              <a:avLst/>
              <a:gdLst/>
              <a:ahLst/>
              <a:cxnLst/>
              <a:rect l="l" t="t" r="r" b="b"/>
              <a:pathLst>
                <a:path w="46354" h="896620">
                  <a:moveTo>
                    <a:pt x="42037" y="0"/>
                  </a:moveTo>
                  <a:lnTo>
                    <a:pt x="0" y="895210"/>
                  </a:lnTo>
                  <a:lnTo>
                    <a:pt x="22856" y="896185"/>
                  </a:lnTo>
                  <a:lnTo>
                    <a:pt x="45732" y="896378"/>
                  </a:lnTo>
                  <a:lnTo>
                    <a:pt x="42037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77715" y="7849820"/>
              <a:ext cx="46355" cy="896619"/>
            </a:xfrm>
            <a:custGeom>
              <a:avLst/>
              <a:gdLst/>
              <a:ahLst/>
              <a:cxnLst/>
              <a:rect l="l" t="t" r="r" b="b"/>
              <a:pathLst>
                <a:path w="46354" h="896620">
                  <a:moveTo>
                    <a:pt x="42037" y="0"/>
                  </a:moveTo>
                  <a:lnTo>
                    <a:pt x="45732" y="896378"/>
                  </a:lnTo>
                  <a:lnTo>
                    <a:pt x="33154" y="896349"/>
                  </a:lnTo>
                  <a:lnTo>
                    <a:pt x="22856" y="896185"/>
                  </a:lnTo>
                  <a:lnTo>
                    <a:pt x="12564" y="895825"/>
                  </a:lnTo>
                  <a:lnTo>
                    <a:pt x="0" y="895210"/>
                  </a:lnTo>
                  <a:lnTo>
                    <a:pt x="42037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44973" y="7273532"/>
              <a:ext cx="1152525" cy="1152525"/>
            </a:xfrm>
            <a:custGeom>
              <a:avLst/>
              <a:gdLst/>
              <a:ahLst/>
              <a:cxnLst/>
              <a:rect l="l" t="t" r="r" b="b"/>
              <a:pathLst>
                <a:path w="1152525" h="1152525">
                  <a:moveTo>
                    <a:pt x="575995" y="0"/>
                  </a:moveTo>
                  <a:lnTo>
                    <a:pt x="528755" y="1909"/>
                  </a:lnTo>
                  <a:lnTo>
                    <a:pt x="482567" y="7538"/>
                  </a:lnTo>
                  <a:lnTo>
                    <a:pt x="437578" y="16740"/>
                  </a:lnTo>
                  <a:lnTo>
                    <a:pt x="393938" y="29365"/>
                  </a:lnTo>
                  <a:lnTo>
                    <a:pt x="351793" y="45265"/>
                  </a:lnTo>
                  <a:lnTo>
                    <a:pt x="311294" y="64292"/>
                  </a:lnTo>
                  <a:lnTo>
                    <a:pt x="272587" y="86298"/>
                  </a:lnTo>
                  <a:lnTo>
                    <a:pt x="235821" y="111135"/>
                  </a:lnTo>
                  <a:lnTo>
                    <a:pt x="201145" y="138655"/>
                  </a:lnTo>
                  <a:lnTo>
                    <a:pt x="168706" y="168708"/>
                  </a:lnTo>
                  <a:lnTo>
                    <a:pt x="138653" y="201147"/>
                  </a:lnTo>
                  <a:lnTo>
                    <a:pt x="111134" y="235824"/>
                  </a:lnTo>
                  <a:lnTo>
                    <a:pt x="86298" y="272591"/>
                  </a:lnTo>
                  <a:lnTo>
                    <a:pt x="64292" y="311298"/>
                  </a:lnTo>
                  <a:lnTo>
                    <a:pt x="45265" y="351799"/>
                  </a:lnTo>
                  <a:lnTo>
                    <a:pt x="29365" y="393944"/>
                  </a:lnTo>
                  <a:lnTo>
                    <a:pt x="16740" y="437586"/>
                  </a:lnTo>
                  <a:lnTo>
                    <a:pt x="7538" y="482576"/>
                  </a:lnTo>
                  <a:lnTo>
                    <a:pt x="1909" y="528766"/>
                  </a:lnTo>
                  <a:lnTo>
                    <a:pt x="0" y="576008"/>
                  </a:lnTo>
                  <a:lnTo>
                    <a:pt x="1909" y="623248"/>
                  </a:lnTo>
                  <a:lnTo>
                    <a:pt x="7538" y="669437"/>
                  </a:lnTo>
                  <a:lnTo>
                    <a:pt x="16740" y="714425"/>
                  </a:lnTo>
                  <a:lnTo>
                    <a:pt x="29365" y="758066"/>
                  </a:lnTo>
                  <a:lnTo>
                    <a:pt x="45265" y="800210"/>
                  </a:lnTo>
                  <a:lnTo>
                    <a:pt x="64292" y="840709"/>
                  </a:lnTo>
                  <a:lnTo>
                    <a:pt x="86298" y="879416"/>
                  </a:lnTo>
                  <a:lnTo>
                    <a:pt x="111134" y="916182"/>
                  </a:lnTo>
                  <a:lnTo>
                    <a:pt x="138653" y="950858"/>
                  </a:lnTo>
                  <a:lnTo>
                    <a:pt x="168706" y="983297"/>
                  </a:lnTo>
                  <a:lnTo>
                    <a:pt x="201145" y="1013350"/>
                  </a:lnTo>
                  <a:lnTo>
                    <a:pt x="235821" y="1040869"/>
                  </a:lnTo>
                  <a:lnTo>
                    <a:pt x="272587" y="1065705"/>
                  </a:lnTo>
                  <a:lnTo>
                    <a:pt x="311294" y="1087711"/>
                  </a:lnTo>
                  <a:lnTo>
                    <a:pt x="351793" y="1106739"/>
                  </a:lnTo>
                  <a:lnTo>
                    <a:pt x="393938" y="1122639"/>
                  </a:lnTo>
                  <a:lnTo>
                    <a:pt x="437578" y="1135264"/>
                  </a:lnTo>
                  <a:lnTo>
                    <a:pt x="482567" y="1144465"/>
                  </a:lnTo>
                  <a:lnTo>
                    <a:pt x="528755" y="1150094"/>
                  </a:lnTo>
                  <a:lnTo>
                    <a:pt x="575995" y="1152004"/>
                  </a:lnTo>
                  <a:lnTo>
                    <a:pt x="623237" y="1150094"/>
                  </a:lnTo>
                  <a:lnTo>
                    <a:pt x="669427" y="1144465"/>
                  </a:lnTo>
                  <a:lnTo>
                    <a:pt x="714417" y="1135264"/>
                  </a:lnTo>
                  <a:lnTo>
                    <a:pt x="758058" y="1122639"/>
                  </a:lnTo>
                  <a:lnTo>
                    <a:pt x="800202" y="1106739"/>
                  </a:lnTo>
                  <a:lnTo>
                    <a:pt x="840702" y="1087711"/>
                  </a:lnTo>
                  <a:lnTo>
                    <a:pt x="879409" y="1065705"/>
                  </a:lnTo>
                  <a:lnTo>
                    <a:pt x="916175" y="1040869"/>
                  </a:lnTo>
                  <a:lnTo>
                    <a:pt x="950851" y="1013350"/>
                  </a:lnTo>
                  <a:lnTo>
                    <a:pt x="983289" y="983297"/>
                  </a:lnTo>
                  <a:lnTo>
                    <a:pt x="1013341" y="950858"/>
                  </a:lnTo>
                  <a:lnTo>
                    <a:pt x="1040860" y="916182"/>
                  </a:lnTo>
                  <a:lnTo>
                    <a:pt x="1065696" y="879416"/>
                  </a:lnTo>
                  <a:lnTo>
                    <a:pt x="1087701" y="840709"/>
                  </a:lnTo>
                  <a:lnTo>
                    <a:pt x="1106728" y="800210"/>
                  </a:lnTo>
                  <a:lnTo>
                    <a:pt x="1122627" y="758066"/>
                  </a:lnTo>
                  <a:lnTo>
                    <a:pt x="1135252" y="714425"/>
                  </a:lnTo>
                  <a:lnTo>
                    <a:pt x="1144453" y="669437"/>
                  </a:lnTo>
                  <a:lnTo>
                    <a:pt x="1150082" y="623248"/>
                  </a:lnTo>
                  <a:lnTo>
                    <a:pt x="1151991" y="576008"/>
                  </a:lnTo>
                  <a:lnTo>
                    <a:pt x="1150082" y="528766"/>
                  </a:lnTo>
                  <a:lnTo>
                    <a:pt x="1144453" y="482576"/>
                  </a:lnTo>
                  <a:lnTo>
                    <a:pt x="1135252" y="437586"/>
                  </a:lnTo>
                  <a:lnTo>
                    <a:pt x="1122627" y="393944"/>
                  </a:lnTo>
                  <a:lnTo>
                    <a:pt x="1106728" y="351799"/>
                  </a:lnTo>
                  <a:lnTo>
                    <a:pt x="1087701" y="311298"/>
                  </a:lnTo>
                  <a:lnTo>
                    <a:pt x="1065696" y="272591"/>
                  </a:lnTo>
                  <a:lnTo>
                    <a:pt x="1040860" y="235824"/>
                  </a:lnTo>
                  <a:lnTo>
                    <a:pt x="1013341" y="201147"/>
                  </a:lnTo>
                  <a:lnTo>
                    <a:pt x="983289" y="168708"/>
                  </a:lnTo>
                  <a:lnTo>
                    <a:pt x="950851" y="138655"/>
                  </a:lnTo>
                  <a:lnTo>
                    <a:pt x="916175" y="111135"/>
                  </a:lnTo>
                  <a:lnTo>
                    <a:pt x="879409" y="86298"/>
                  </a:lnTo>
                  <a:lnTo>
                    <a:pt x="840702" y="64292"/>
                  </a:lnTo>
                  <a:lnTo>
                    <a:pt x="800202" y="45265"/>
                  </a:lnTo>
                  <a:lnTo>
                    <a:pt x="758058" y="29365"/>
                  </a:lnTo>
                  <a:lnTo>
                    <a:pt x="714417" y="16740"/>
                  </a:lnTo>
                  <a:lnTo>
                    <a:pt x="669427" y="7538"/>
                  </a:lnTo>
                  <a:lnTo>
                    <a:pt x="623237" y="1909"/>
                  </a:lnTo>
                  <a:lnTo>
                    <a:pt x="575995" y="0"/>
                  </a:lnTo>
                  <a:close/>
                </a:path>
              </a:pathLst>
            </a:custGeom>
            <a:solidFill>
              <a:srgbClr val="E6E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944973" y="7273532"/>
              <a:ext cx="1152525" cy="1152525"/>
            </a:xfrm>
            <a:custGeom>
              <a:avLst/>
              <a:gdLst/>
              <a:ahLst/>
              <a:cxnLst/>
              <a:rect l="l" t="t" r="r" b="b"/>
              <a:pathLst>
                <a:path w="1152525" h="1152525">
                  <a:moveTo>
                    <a:pt x="575995" y="1152004"/>
                  </a:moveTo>
                  <a:lnTo>
                    <a:pt x="623237" y="1150094"/>
                  </a:lnTo>
                  <a:lnTo>
                    <a:pt x="669427" y="1144465"/>
                  </a:lnTo>
                  <a:lnTo>
                    <a:pt x="714417" y="1135264"/>
                  </a:lnTo>
                  <a:lnTo>
                    <a:pt x="758058" y="1122639"/>
                  </a:lnTo>
                  <a:lnTo>
                    <a:pt x="800202" y="1106739"/>
                  </a:lnTo>
                  <a:lnTo>
                    <a:pt x="840702" y="1087711"/>
                  </a:lnTo>
                  <a:lnTo>
                    <a:pt x="879409" y="1065705"/>
                  </a:lnTo>
                  <a:lnTo>
                    <a:pt x="916175" y="1040869"/>
                  </a:lnTo>
                  <a:lnTo>
                    <a:pt x="950851" y="1013350"/>
                  </a:lnTo>
                  <a:lnTo>
                    <a:pt x="983289" y="983297"/>
                  </a:lnTo>
                  <a:lnTo>
                    <a:pt x="1013341" y="950858"/>
                  </a:lnTo>
                  <a:lnTo>
                    <a:pt x="1040860" y="916182"/>
                  </a:lnTo>
                  <a:lnTo>
                    <a:pt x="1065696" y="879416"/>
                  </a:lnTo>
                  <a:lnTo>
                    <a:pt x="1087701" y="840709"/>
                  </a:lnTo>
                  <a:lnTo>
                    <a:pt x="1106728" y="800210"/>
                  </a:lnTo>
                  <a:lnTo>
                    <a:pt x="1122627" y="758066"/>
                  </a:lnTo>
                  <a:lnTo>
                    <a:pt x="1135252" y="714425"/>
                  </a:lnTo>
                  <a:lnTo>
                    <a:pt x="1144453" y="669437"/>
                  </a:lnTo>
                  <a:lnTo>
                    <a:pt x="1150082" y="623248"/>
                  </a:lnTo>
                  <a:lnTo>
                    <a:pt x="1151991" y="576008"/>
                  </a:lnTo>
                  <a:lnTo>
                    <a:pt x="1150082" y="528766"/>
                  </a:lnTo>
                  <a:lnTo>
                    <a:pt x="1144453" y="482576"/>
                  </a:lnTo>
                  <a:lnTo>
                    <a:pt x="1135252" y="437586"/>
                  </a:lnTo>
                  <a:lnTo>
                    <a:pt x="1122627" y="393944"/>
                  </a:lnTo>
                  <a:lnTo>
                    <a:pt x="1106728" y="351799"/>
                  </a:lnTo>
                  <a:lnTo>
                    <a:pt x="1087701" y="311298"/>
                  </a:lnTo>
                  <a:lnTo>
                    <a:pt x="1065696" y="272591"/>
                  </a:lnTo>
                  <a:lnTo>
                    <a:pt x="1040860" y="235824"/>
                  </a:lnTo>
                  <a:lnTo>
                    <a:pt x="1013341" y="201147"/>
                  </a:lnTo>
                  <a:lnTo>
                    <a:pt x="983289" y="168708"/>
                  </a:lnTo>
                  <a:lnTo>
                    <a:pt x="950851" y="138655"/>
                  </a:lnTo>
                  <a:lnTo>
                    <a:pt x="916175" y="111135"/>
                  </a:lnTo>
                  <a:lnTo>
                    <a:pt x="879409" y="86298"/>
                  </a:lnTo>
                  <a:lnTo>
                    <a:pt x="840702" y="64292"/>
                  </a:lnTo>
                  <a:lnTo>
                    <a:pt x="800202" y="45265"/>
                  </a:lnTo>
                  <a:lnTo>
                    <a:pt x="758058" y="29365"/>
                  </a:lnTo>
                  <a:lnTo>
                    <a:pt x="714417" y="16740"/>
                  </a:lnTo>
                  <a:lnTo>
                    <a:pt x="669427" y="7538"/>
                  </a:lnTo>
                  <a:lnTo>
                    <a:pt x="623237" y="1909"/>
                  </a:lnTo>
                  <a:lnTo>
                    <a:pt x="575995" y="0"/>
                  </a:lnTo>
                  <a:lnTo>
                    <a:pt x="528755" y="1909"/>
                  </a:lnTo>
                  <a:lnTo>
                    <a:pt x="482567" y="7538"/>
                  </a:lnTo>
                  <a:lnTo>
                    <a:pt x="437578" y="16740"/>
                  </a:lnTo>
                  <a:lnTo>
                    <a:pt x="393938" y="29365"/>
                  </a:lnTo>
                  <a:lnTo>
                    <a:pt x="351793" y="45265"/>
                  </a:lnTo>
                  <a:lnTo>
                    <a:pt x="311294" y="64292"/>
                  </a:lnTo>
                  <a:lnTo>
                    <a:pt x="272587" y="86298"/>
                  </a:lnTo>
                  <a:lnTo>
                    <a:pt x="235821" y="111135"/>
                  </a:lnTo>
                  <a:lnTo>
                    <a:pt x="201145" y="138655"/>
                  </a:lnTo>
                  <a:lnTo>
                    <a:pt x="168706" y="168708"/>
                  </a:lnTo>
                  <a:lnTo>
                    <a:pt x="138653" y="201147"/>
                  </a:lnTo>
                  <a:lnTo>
                    <a:pt x="111134" y="235824"/>
                  </a:lnTo>
                  <a:lnTo>
                    <a:pt x="86298" y="272591"/>
                  </a:lnTo>
                  <a:lnTo>
                    <a:pt x="64292" y="311298"/>
                  </a:lnTo>
                  <a:lnTo>
                    <a:pt x="45265" y="351799"/>
                  </a:lnTo>
                  <a:lnTo>
                    <a:pt x="29365" y="393944"/>
                  </a:lnTo>
                  <a:lnTo>
                    <a:pt x="16740" y="437586"/>
                  </a:lnTo>
                  <a:lnTo>
                    <a:pt x="7538" y="482576"/>
                  </a:lnTo>
                  <a:lnTo>
                    <a:pt x="1909" y="528766"/>
                  </a:lnTo>
                  <a:lnTo>
                    <a:pt x="0" y="576008"/>
                  </a:lnTo>
                  <a:lnTo>
                    <a:pt x="1909" y="623248"/>
                  </a:lnTo>
                  <a:lnTo>
                    <a:pt x="7538" y="669437"/>
                  </a:lnTo>
                  <a:lnTo>
                    <a:pt x="16740" y="714425"/>
                  </a:lnTo>
                  <a:lnTo>
                    <a:pt x="29365" y="758066"/>
                  </a:lnTo>
                  <a:lnTo>
                    <a:pt x="45265" y="800210"/>
                  </a:lnTo>
                  <a:lnTo>
                    <a:pt x="64292" y="840709"/>
                  </a:lnTo>
                  <a:lnTo>
                    <a:pt x="86298" y="879416"/>
                  </a:lnTo>
                  <a:lnTo>
                    <a:pt x="111134" y="916182"/>
                  </a:lnTo>
                  <a:lnTo>
                    <a:pt x="138653" y="950858"/>
                  </a:lnTo>
                  <a:lnTo>
                    <a:pt x="168706" y="983297"/>
                  </a:lnTo>
                  <a:lnTo>
                    <a:pt x="201145" y="1013350"/>
                  </a:lnTo>
                  <a:lnTo>
                    <a:pt x="235821" y="1040869"/>
                  </a:lnTo>
                  <a:lnTo>
                    <a:pt x="272587" y="1065705"/>
                  </a:lnTo>
                  <a:lnTo>
                    <a:pt x="311294" y="1087711"/>
                  </a:lnTo>
                  <a:lnTo>
                    <a:pt x="351793" y="1106739"/>
                  </a:lnTo>
                  <a:lnTo>
                    <a:pt x="393938" y="1122639"/>
                  </a:lnTo>
                  <a:lnTo>
                    <a:pt x="437578" y="1135264"/>
                  </a:lnTo>
                  <a:lnTo>
                    <a:pt x="482567" y="1144465"/>
                  </a:lnTo>
                  <a:lnTo>
                    <a:pt x="528755" y="1150094"/>
                  </a:lnTo>
                  <a:lnTo>
                    <a:pt x="575995" y="1152004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954540" y="7545753"/>
            <a:ext cx="996950" cy="620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>
              <a:spcBef>
                <a:spcPts val="100"/>
              </a:spcBef>
            </a:pPr>
            <a:r>
              <a:rPr sz="900" spc="55" dirty="0">
                <a:latin typeface="Calibri"/>
                <a:cs typeface="Calibri"/>
              </a:rPr>
              <a:t>da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120" dirty="0">
                <a:latin typeface="Calibri"/>
                <a:cs typeface="Calibri"/>
              </a:rPr>
              <a:t>LT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del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125" dirty="0">
                <a:latin typeface="Calibri"/>
                <a:cs typeface="Calibri"/>
              </a:rPr>
              <a:t>DIEC</a:t>
            </a:r>
            <a:endParaRPr sz="900">
              <a:latin typeface="Calibri"/>
              <a:cs typeface="Calibri"/>
            </a:endParaRPr>
          </a:p>
          <a:p>
            <a:pPr marL="42545" marR="5080" indent="-43180">
              <a:lnSpc>
                <a:spcPct val="181400"/>
              </a:lnSpc>
            </a:pPr>
            <a:r>
              <a:rPr sz="900" spc="55" dirty="0">
                <a:latin typeface="Calibri"/>
                <a:cs typeface="Calibri"/>
              </a:rPr>
              <a:t>da </a:t>
            </a:r>
            <a:r>
              <a:rPr sz="900" spc="50" dirty="0">
                <a:latin typeface="Calibri"/>
                <a:cs typeface="Calibri"/>
              </a:rPr>
              <a:t>altre</a:t>
            </a:r>
            <a:r>
              <a:rPr sz="900" spc="-114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Università  </a:t>
            </a:r>
            <a:r>
              <a:rPr sz="900" spc="55" dirty="0">
                <a:latin typeface="Calibri"/>
                <a:cs typeface="Calibri"/>
              </a:rPr>
              <a:t>da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altre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120" dirty="0">
                <a:latin typeface="Calibri"/>
                <a:cs typeface="Calibri"/>
              </a:rPr>
              <a:t>LT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95" dirty="0">
                <a:latin typeface="Calibri"/>
                <a:cs typeface="Calibri"/>
              </a:rPr>
              <a:t>UniGE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051719" y="2472376"/>
            <a:ext cx="3567429" cy="1929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000" spc="-15" dirty="0">
                <a:latin typeface="Garamond"/>
                <a:cs typeface="Garamond"/>
              </a:rPr>
              <a:t>I corsi </a:t>
            </a:r>
            <a:r>
              <a:rPr sz="1000" spc="1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laurea </a:t>
            </a:r>
            <a:r>
              <a:rPr sz="1000" spc="-5" dirty="0">
                <a:latin typeface="Garamond"/>
                <a:cs typeface="Garamond"/>
              </a:rPr>
              <a:t>triennale </a:t>
            </a:r>
            <a:r>
              <a:rPr sz="1000" spc="-15" dirty="0">
                <a:latin typeface="Garamond"/>
                <a:cs typeface="Garamond"/>
              </a:rPr>
              <a:t>presentano </a:t>
            </a:r>
            <a:r>
              <a:rPr sz="1000" spc="-10" dirty="0">
                <a:latin typeface="Garamond"/>
                <a:cs typeface="Garamond"/>
              </a:rPr>
              <a:t>una </a:t>
            </a:r>
            <a:r>
              <a:rPr sz="1000" spc="-5" dirty="0">
                <a:latin typeface="Garamond"/>
                <a:cs typeface="Garamond"/>
              </a:rPr>
              <a:t>migliore </a:t>
            </a:r>
            <a:r>
              <a:rPr sz="1000" spc="-10" dirty="0">
                <a:latin typeface="Garamond"/>
                <a:cs typeface="Garamond"/>
              </a:rPr>
              <a:t>situazione anche </a:t>
            </a:r>
            <a:r>
              <a:rPr sz="1000" dirty="0">
                <a:latin typeface="Garamond"/>
                <a:cs typeface="Garamond"/>
              </a:rPr>
              <a:t>dal  </a:t>
            </a:r>
            <a:r>
              <a:rPr sz="1000" spc="-10" dirty="0">
                <a:latin typeface="Garamond"/>
                <a:cs typeface="Garamond"/>
              </a:rPr>
              <a:t>punto </a:t>
            </a:r>
            <a:r>
              <a:rPr sz="1000" spc="10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vista </a:t>
            </a:r>
            <a:r>
              <a:rPr sz="1000" spc="-5" dirty="0">
                <a:latin typeface="Garamond"/>
                <a:cs typeface="Garamond"/>
              </a:rPr>
              <a:t>della </a:t>
            </a:r>
            <a:r>
              <a:rPr sz="1000" spc="-20" dirty="0">
                <a:latin typeface="Garamond"/>
                <a:cs typeface="Garamond"/>
              </a:rPr>
              <a:t>provenienza </a:t>
            </a:r>
            <a:r>
              <a:rPr sz="1000" spc="-10" dirty="0">
                <a:latin typeface="Garamond"/>
                <a:cs typeface="Garamond"/>
              </a:rPr>
              <a:t>geografica: </a:t>
            </a:r>
            <a:r>
              <a:rPr sz="1000" spc="15" dirty="0">
                <a:latin typeface="Garamond"/>
                <a:cs typeface="Garamond"/>
              </a:rPr>
              <a:t>il </a:t>
            </a:r>
            <a:r>
              <a:rPr sz="1000" spc="-25" dirty="0">
                <a:latin typeface="Garamond"/>
                <a:cs typeface="Garamond"/>
              </a:rPr>
              <a:t>17% </a:t>
            </a:r>
            <a:r>
              <a:rPr sz="1000" dirty="0">
                <a:latin typeface="Garamond"/>
                <a:cs typeface="Garamond"/>
              </a:rPr>
              <a:t>degli </a:t>
            </a:r>
            <a:r>
              <a:rPr sz="1000" spc="-5" dirty="0">
                <a:latin typeface="Garamond"/>
                <a:cs typeface="Garamond"/>
              </a:rPr>
              <a:t>studenti </a:t>
            </a:r>
            <a:r>
              <a:rPr sz="1000" dirty="0">
                <a:latin typeface="Garamond"/>
                <a:cs typeface="Garamond"/>
              </a:rPr>
              <a:t>iscritti </a:t>
            </a:r>
            <a:r>
              <a:rPr sz="1000" spc="5" dirty="0">
                <a:latin typeface="Garamond"/>
                <a:cs typeface="Garamond"/>
              </a:rPr>
              <a:t>al  </a:t>
            </a:r>
            <a:r>
              <a:rPr sz="1000" spc="-10" dirty="0">
                <a:latin typeface="Garamond"/>
                <a:cs typeface="Garamond"/>
              </a:rPr>
              <a:t>primo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anno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proviene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Regioni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diverse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dalla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Liguria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dall’estero,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mentre  questa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percentuale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scende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al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45" dirty="0">
                <a:latin typeface="Garamond"/>
                <a:cs typeface="Garamond"/>
              </a:rPr>
              <a:t>6%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se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passa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esaminare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lauree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magistrali.  </a:t>
            </a:r>
            <a:r>
              <a:rPr sz="1000" spc="-15" dirty="0">
                <a:latin typeface="Garamond"/>
                <a:cs typeface="Garamond"/>
              </a:rPr>
              <a:t>Inoltre,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dai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dati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Rapporto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95" dirty="0">
                <a:latin typeface="Garamond"/>
                <a:cs typeface="Garamond"/>
              </a:rPr>
              <a:t>AlmaLaurea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sulla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Condizione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occupazio-  </a:t>
            </a:r>
            <a:r>
              <a:rPr sz="1000" spc="-5" dirty="0">
                <a:latin typeface="Garamond"/>
                <a:cs typeface="Garamond"/>
              </a:rPr>
              <a:t>nale dei laureati </a:t>
            </a:r>
            <a:r>
              <a:rPr sz="1000" spc="-10" dirty="0">
                <a:latin typeface="Garamond"/>
                <a:cs typeface="Garamond"/>
              </a:rPr>
              <a:t>relativa </a:t>
            </a:r>
            <a:r>
              <a:rPr sz="1000" spc="5" dirty="0">
                <a:latin typeface="Garamond"/>
                <a:cs typeface="Garamond"/>
              </a:rPr>
              <a:t>al </a:t>
            </a:r>
            <a:r>
              <a:rPr sz="1000" spc="10" dirty="0">
                <a:latin typeface="Garamond"/>
                <a:cs typeface="Garamond"/>
              </a:rPr>
              <a:t>2018, </a:t>
            </a:r>
            <a:r>
              <a:rPr sz="1000" spc="-20" dirty="0">
                <a:latin typeface="Garamond"/>
                <a:cs typeface="Garamond"/>
              </a:rPr>
              <a:t>emerge che </a:t>
            </a:r>
            <a:r>
              <a:rPr sz="1000" spc="-5" dirty="0">
                <a:latin typeface="Garamond"/>
                <a:cs typeface="Garamond"/>
              </a:rPr>
              <a:t>dei laureati </a:t>
            </a:r>
            <a:r>
              <a:rPr sz="1000" dirty="0">
                <a:latin typeface="Garamond"/>
                <a:cs typeface="Garamond"/>
              </a:rPr>
              <a:t>triennali </a:t>
            </a:r>
            <a:r>
              <a:rPr sz="1000" spc="-10" dirty="0">
                <a:latin typeface="Garamond"/>
                <a:cs typeface="Garamond"/>
              </a:rPr>
              <a:t>DIEC  una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percentuale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pari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al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33,1%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lavora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un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anno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dalla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laurea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(e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questi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solo  poco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più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un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1/3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prosegue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lavoro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iniziato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prima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laurea),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mentre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il  </a:t>
            </a:r>
            <a:r>
              <a:rPr sz="1000" spc="-25" dirty="0">
                <a:latin typeface="Garamond"/>
                <a:cs typeface="Garamond"/>
              </a:rPr>
              <a:t>45%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è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iscritto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una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laurea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magistrale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erogata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dal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Dipartimento.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1200">
              <a:latin typeface="Garamond"/>
              <a:cs typeface="Garamond"/>
            </a:endParaRPr>
          </a:p>
          <a:p>
            <a:pPr marL="12700" marR="390525">
              <a:lnSpc>
                <a:spcPts val="1000"/>
              </a:lnSpc>
              <a:spcBef>
                <a:spcPts val="835"/>
              </a:spcBef>
            </a:pPr>
            <a:r>
              <a:rPr sz="1000" b="1" spc="75" dirty="0">
                <a:latin typeface="Calibri"/>
                <a:cs typeface="Calibri"/>
              </a:rPr>
              <a:t>Studenti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80" dirty="0">
                <a:latin typeface="Calibri"/>
                <a:cs typeface="Calibri"/>
              </a:rPr>
              <a:t>iscritti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65" dirty="0">
                <a:latin typeface="Calibri"/>
                <a:cs typeface="Calibri"/>
              </a:rPr>
              <a:t>al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75" dirty="0">
                <a:latin typeface="Calibri"/>
                <a:cs typeface="Calibri"/>
              </a:rPr>
              <a:t>primo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70" dirty="0">
                <a:latin typeface="Calibri"/>
                <a:cs typeface="Calibri"/>
              </a:rPr>
              <a:t>anno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70" dirty="0">
                <a:latin typeface="Calibri"/>
                <a:cs typeface="Calibri"/>
              </a:rPr>
              <a:t>di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145" dirty="0">
                <a:latin typeface="Calibri"/>
                <a:cs typeface="Calibri"/>
              </a:rPr>
              <a:t>LT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70" dirty="0">
                <a:latin typeface="Calibri"/>
                <a:cs typeface="Calibri"/>
              </a:rPr>
              <a:t>per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70" dirty="0">
                <a:latin typeface="Calibri"/>
                <a:cs typeface="Calibri"/>
              </a:rPr>
              <a:t>provenienza  geografica </a:t>
            </a:r>
            <a:r>
              <a:rPr sz="1000" b="1" spc="35" dirty="0">
                <a:latin typeface="Calibri"/>
                <a:cs typeface="Calibri"/>
              </a:rPr>
              <a:t>(a.a.</a:t>
            </a:r>
            <a:r>
              <a:rPr sz="1000" b="1" spc="-12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2018/19)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064419" y="6622218"/>
            <a:ext cx="3349625" cy="56197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5080">
              <a:lnSpc>
                <a:spcPts val="1000"/>
              </a:lnSpc>
              <a:spcBef>
                <a:spcPts val="300"/>
              </a:spcBef>
            </a:pPr>
            <a:r>
              <a:rPr sz="1000" b="1" spc="75" dirty="0">
                <a:latin typeface="Calibri"/>
                <a:cs typeface="Calibri"/>
              </a:rPr>
              <a:t>Studenti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80" dirty="0">
                <a:latin typeface="Calibri"/>
                <a:cs typeface="Calibri"/>
              </a:rPr>
              <a:t>iscritti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65" dirty="0">
                <a:latin typeface="Calibri"/>
                <a:cs typeface="Calibri"/>
              </a:rPr>
              <a:t>al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75" dirty="0">
                <a:latin typeface="Calibri"/>
                <a:cs typeface="Calibri"/>
              </a:rPr>
              <a:t>primo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70" dirty="0">
                <a:latin typeface="Calibri"/>
                <a:cs typeface="Calibri"/>
              </a:rPr>
              <a:t>anno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70" dirty="0">
                <a:latin typeface="Calibri"/>
                <a:cs typeface="Calibri"/>
              </a:rPr>
              <a:t>di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140" dirty="0">
                <a:latin typeface="Calibri"/>
                <a:cs typeface="Calibri"/>
              </a:rPr>
              <a:t>LM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70" dirty="0">
                <a:latin typeface="Calibri"/>
                <a:cs typeface="Calibri"/>
              </a:rPr>
              <a:t>per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60" dirty="0">
                <a:latin typeface="Calibri"/>
                <a:cs typeface="Calibri"/>
              </a:rPr>
              <a:t>titolo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70" dirty="0">
                <a:latin typeface="Calibri"/>
                <a:cs typeface="Calibri"/>
              </a:rPr>
              <a:t>di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70" dirty="0">
                <a:latin typeface="Calibri"/>
                <a:cs typeface="Calibri"/>
              </a:rPr>
              <a:t>studio  di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150" dirty="0">
                <a:latin typeface="Calibri"/>
                <a:cs typeface="Calibri"/>
              </a:rPr>
              <a:t>LT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35" dirty="0">
                <a:latin typeface="Calibri"/>
                <a:cs typeface="Calibri"/>
              </a:rPr>
              <a:t>(a.a.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2018/19)</a:t>
            </a:r>
            <a:endParaRPr sz="1000">
              <a:latin typeface="Calibri"/>
              <a:cs typeface="Calibri"/>
            </a:endParaRPr>
          </a:p>
          <a:p>
            <a:pPr marL="280670" algn="ctr">
              <a:spcBef>
                <a:spcPts val="1060"/>
              </a:spcBef>
            </a:pPr>
            <a:r>
              <a:rPr sz="800" b="1" spc="5" dirty="0">
                <a:solidFill>
                  <a:srgbClr val="FFFFFF"/>
                </a:solidFill>
                <a:latin typeface="Book Antiqua"/>
                <a:cs typeface="Book Antiqua"/>
              </a:rPr>
              <a:t>93%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617620" y="8492707"/>
            <a:ext cx="43624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  <a:tabLst>
                <a:tab pos="294640" algn="l"/>
              </a:tabLst>
            </a:pPr>
            <a:r>
              <a:rPr sz="800" b="1" spc="10" dirty="0">
                <a:solidFill>
                  <a:srgbClr val="FFFFFF"/>
                </a:solidFill>
                <a:latin typeface="Book Antiqua"/>
                <a:cs typeface="Book Antiqua"/>
              </a:rPr>
              <a:t>6%	</a:t>
            </a:r>
            <a:r>
              <a:rPr sz="800" b="1" spc="-55" dirty="0">
                <a:solidFill>
                  <a:srgbClr val="FFFFFF"/>
                </a:solidFill>
                <a:latin typeface="Book Antiqua"/>
                <a:cs typeface="Book Antiqua"/>
              </a:rPr>
              <a:t>1%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375243" y="6478715"/>
            <a:ext cx="5088255" cy="0"/>
          </a:xfrm>
          <a:custGeom>
            <a:avLst/>
            <a:gdLst/>
            <a:ahLst/>
            <a:cxnLst/>
            <a:rect l="l" t="t" r="r" b="b"/>
            <a:pathLst>
              <a:path w="5088255">
                <a:moveTo>
                  <a:pt x="508800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390418" y="6086439"/>
            <a:ext cx="1544320" cy="218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819"/>
              </a:lnSpc>
              <a:spcBef>
                <a:spcPts val="100"/>
              </a:spcBef>
            </a:pPr>
            <a:r>
              <a:rPr sz="700" spc="-10" dirty="0">
                <a:latin typeface="Georgia"/>
                <a:cs typeface="Georgia"/>
              </a:rPr>
              <a:t>Fonte:</a:t>
            </a:r>
            <a:endParaRPr sz="700">
              <a:latin typeface="Georgia"/>
              <a:cs typeface="Georgia"/>
            </a:endParaRPr>
          </a:p>
          <a:p>
            <a:pPr>
              <a:lnSpc>
                <a:spcPts val="819"/>
              </a:lnSpc>
            </a:pPr>
            <a:r>
              <a:rPr sz="700" spc="10" dirty="0">
                <a:latin typeface="Georgia"/>
                <a:cs typeface="Georgia"/>
              </a:rPr>
              <a:t>Unità </a:t>
            </a:r>
            <a:r>
              <a:rPr sz="700" dirty="0">
                <a:latin typeface="Georgia"/>
                <a:cs typeface="Georgia"/>
              </a:rPr>
              <a:t>di </a:t>
            </a:r>
            <a:r>
              <a:rPr sz="700" spc="15" dirty="0">
                <a:latin typeface="Georgia"/>
                <a:cs typeface="Georgia"/>
              </a:rPr>
              <a:t>Supporto</a:t>
            </a:r>
            <a:r>
              <a:rPr sz="700" spc="-125" dirty="0">
                <a:latin typeface="Georgia"/>
                <a:cs typeface="Georgia"/>
              </a:rPr>
              <a:t> </a:t>
            </a:r>
            <a:r>
              <a:rPr sz="700" spc="10" dirty="0">
                <a:latin typeface="Georgia"/>
                <a:cs typeface="Georgia"/>
              </a:rPr>
              <a:t>alla Didattica </a:t>
            </a:r>
            <a:r>
              <a:rPr sz="700" dirty="0">
                <a:latin typeface="Georgia"/>
                <a:cs typeface="Georgia"/>
              </a:rPr>
              <a:t>DIEC</a:t>
            </a:r>
            <a:endParaRPr sz="700">
              <a:latin typeface="Georgia"/>
              <a:cs typeface="Georg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390418" y="8547903"/>
            <a:ext cx="1544320" cy="218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819"/>
              </a:lnSpc>
              <a:spcBef>
                <a:spcPts val="100"/>
              </a:spcBef>
            </a:pPr>
            <a:r>
              <a:rPr sz="700" spc="-10" dirty="0">
                <a:latin typeface="Georgia"/>
                <a:cs typeface="Georgia"/>
              </a:rPr>
              <a:t>Fonte:</a:t>
            </a:r>
            <a:endParaRPr sz="700">
              <a:latin typeface="Georgia"/>
              <a:cs typeface="Georgia"/>
            </a:endParaRPr>
          </a:p>
          <a:p>
            <a:pPr>
              <a:lnSpc>
                <a:spcPts val="819"/>
              </a:lnSpc>
            </a:pPr>
            <a:r>
              <a:rPr sz="700" spc="10" dirty="0">
                <a:latin typeface="Georgia"/>
                <a:cs typeface="Georgia"/>
              </a:rPr>
              <a:t>Unità </a:t>
            </a:r>
            <a:r>
              <a:rPr sz="700" dirty="0">
                <a:latin typeface="Georgia"/>
                <a:cs typeface="Georgia"/>
              </a:rPr>
              <a:t>di </a:t>
            </a:r>
            <a:r>
              <a:rPr sz="700" spc="15" dirty="0">
                <a:latin typeface="Georgia"/>
                <a:cs typeface="Georgia"/>
              </a:rPr>
              <a:t>Supporto</a:t>
            </a:r>
            <a:r>
              <a:rPr sz="700" spc="-125" dirty="0">
                <a:latin typeface="Georgia"/>
                <a:cs typeface="Georgia"/>
              </a:rPr>
              <a:t> </a:t>
            </a:r>
            <a:r>
              <a:rPr sz="700" spc="10" dirty="0">
                <a:latin typeface="Georgia"/>
                <a:cs typeface="Georgia"/>
              </a:rPr>
              <a:t>alla Didattica </a:t>
            </a:r>
            <a:r>
              <a:rPr sz="700" dirty="0">
                <a:latin typeface="Georgia"/>
                <a:cs typeface="Georgia"/>
              </a:rPr>
              <a:t>DIEC</a:t>
            </a:r>
            <a:endParaRPr sz="700"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4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1593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0894" y="8962411"/>
            <a:ext cx="12318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0" dirty="0">
                <a:latin typeface="Georgia"/>
                <a:cs typeface="Georgia"/>
              </a:rPr>
              <a:t>25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38416" y="4489627"/>
            <a:ext cx="5400040" cy="2931160"/>
            <a:chOff x="287997" y="4489627"/>
            <a:chExt cx="5400040" cy="2931160"/>
          </a:xfrm>
        </p:grpSpPr>
        <p:sp>
          <p:nvSpPr>
            <p:cNvPr id="7" name="object 7"/>
            <p:cNvSpPr/>
            <p:nvPr/>
          </p:nvSpPr>
          <p:spPr>
            <a:xfrm>
              <a:off x="287997" y="4489627"/>
              <a:ext cx="5400040" cy="2931160"/>
            </a:xfrm>
            <a:custGeom>
              <a:avLst/>
              <a:gdLst/>
              <a:ahLst/>
              <a:cxnLst/>
              <a:rect l="l" t="t" r="r" b="b"/>
              <a:pathLst>
                <a:path w="5400040" h="2931159">
                  <a:moveTo>
                    <a:pt x="5400001" y="0"/>
                  </a:moveTo>
                  <a:lnTo>
                    <a:pt x="0" y="0"/>
                  </a:lnTo>
                  <a:lnTo>
                    <a:pt x="0" y="2930855"/>
                  </a:lnTo>
                  <a:lnTo>
                    <a:pt x="5400001" y="2930855"/>
                  </a:lnTo>
                  <a:lnTo>
                    <a:pt x="5400001" y="0"/>
                  </a:lnTo>
                  <a:close/>
                </a:path>
              </a:pathLst>
            </a:custGeom>
            <a:solidFill>
              <a:srgbClr val="E6E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64139" y="7122490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931631" y="7139496"/>
            <a:ext cx="3879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900" spc="90" dirty="0">
                <a:latin typeface="Calibri"/>
                <a:cs typeface="Calibri"/>
              </a:rPr>
              <a:t>A</a:t>
            </a:r>
            <a:r>
              <a:rPr sz="900" spc="30" dirty="0">
                <a:latin typeface="Calibri"/>
                <a:cs typeface="Calibri"/>
              </a:rPr>
              <a:t>t</a:t>
            </a:r>
            <a:r>
              <a:rPr sz="900" spc="35" dirty="0">
                <a:latin typeface="Calibri"/>
                <a:cs typeface="Calibri"/>
              </a:rPr>
              <a:t>eneo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81302" y="4994978"/>
            <a:ext cx="3340735" cy="2272030"/>
            <a:chOff x="2130882" y="4994978"/>
            <a:chExt cx="3340735" cy="2272030"/>
          </a:xfrm>
        </p:grpSpPr>
        <p:sp>
          <p:nvSpPr>
            <p:cNvPr id="11" name="object 11"/>
            <p:cNvSpPr/>
            <p:nvPr/>
          </p:nvSpPr>
          <p:spPr>
            <a:xfrm>
              <a:off x="2132469" y="7122490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4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38729" y="7122490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4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01249" y="4996566"/>
              <a:ext cx="2002155" cy="1788795"/>
            </a:xfrm>
            <a:custGeom>
              <a:avLst/>
              <a:gdLst/>
              <a:ahLst/>
              <a:cxnLst/>
              <a:rect l="l" t="t" r="r" b="b"/>
              <a:pathLst>
                <a:path w="2002154" h="1788795">
                  <a:moveTo>
                    <a:pt x="0" y="1699318"/>
                  </a:moveTo>
                  <a:lnTo>
                    <a:pt x="0" y="1788756"/>
                  </a:lnTo>
                </a:path>
                <a:path w="2002154" h="1788795">
                  <a:moveTo>
                    <a:pt x="0" y="1103066"/>
                  </a:moveTo>
                  <a:lnTo>
                    <a:pt x="0" y="1281945"/>
                  </a:lnTo>
                </a:path>
                <a:path w="2002154" h="1788795">
                  <a:moveTo>
                    <a:pt x="0" y="506826"/>
                  </a:moveTo>
                  <a:lnTo>
                    <a:pt x="0" y="685693"/>
                  </a:lnTo>
                </a:path>
                <a:path w="2002154" h="1788795">
                  <a:moveTo>
                    <a:pt x="0" y="0"/>
                  </a:moveTo>
                  <a:lnTo>
                    <a:pt x="0" y="89441"/>
                  </a:lnTo>
                </a:path>
                <a:path w="2002154" h="1788795">
                  <a:moveTo>
                    <a:pt x="667188" y="1699318"/>
                  </a:moveTo>
                  <a:lnTo>
                    <a:pt x="667188" y="1788756"/>
                  </a:lnTo>
                </a:path>
                <a:path w="2002154" h="1788795">
                  <a:moveTo>
                    <a:pt x="667188" y="1103066"/>
                  </a:moveTo>
                  <a:lnTo>
                    <a:pt x="667188" y="1281945"/>
                  </a:lnTo>
                </a:path>
                <a:path w="2002154" h="1788795">
                  <a:moveTo>
                    <a:pt x="667188" y="506826"/>
                  </a:moveTo>
                  <a:lnTo>
                    <a:pt x="667188" y="685693"/>
                  </a:lnTo>
                </a:path>
                <a:path w="2002154" h="1788795">
                  <a:moveTo>
                    <a:pt x="667188" y="0"/>
                  </a:moveTo>
                  <a:lnTo>
                    <a:pt x="667188" y="89441"/>
                  </a:lnTo>
                </a:path>
                <a:path w="2002154" h="1788795">
                  <a:moveTo>
                    <a:pt x="1334377" y="1699318"/>
                  </a:moveTo>
                  <a:lnTo>
                    <a:pt x="1334377" y="1788756"/>
                  </a:lnTo>
                </a:path>
                <a:path w="2002154" h="1788795">
                  <a:moveTo>
                    <a:pt x="1334377" y="1103066"/>
                  </a:moveTo>
                  <a:lnTo>
                    <a:pt x="1334377" y="1281945"/>
                  </a:lnTo>
                </a:path>
                <a:path w="2002154" h="1788795">
                  <a:moveTo>
                    <a:pt x="1334377" y="506826"/>
                  </a:moveTo>
                  <a:lnTo>
                    <a:pt x="1334377" y="685693"/>
                  </a:lnTo>
                </a:path>
                <a:path w="2002154" h="1788795">
                  <a:moveTo>
                    <a:pt x="1334377" y="0"/>
                  </a:moveTo>
                  <a:lnTo>
                    <a:pt x="1334377" y="89441"/>
                  </a:lnTo>
                </a:path>
                <a:path w="2002154" h="1788795">
                  <a:moveTo>
                    <a:pt x="2001565" y="1699318"/>
                  </a:moveTo>
                  <a:lnTo>
                    <a:pt x="2001565" y="1788756"/>
                  </a:lnTo>
                </a:path>
                <a:path w="2002154" h="1788795">
                  <a:moveTo>
                    <a:pt x="2001565" y="1103066"/>
                  </a:moveTo>
                  <a:lnTo>
                    <a:pt x="2001565" y="1281945"/>
                  </a:lnTo>
                </a:path>
                <a:path w="2002154" h="1788795">
                  <a:moveTo>
                    <a:pt x="2001565" y="824821"/>
                  </a:moveTo>
                  <a:lnTo>
                    <a:pt x="2001565" y="963937"/>
                  </a:lnTo>
                </a:path>
                <a:path w="2002154" h="1788795">
                  <a:moveTo>
                    <a:pt x="2001565" y="506826"/>
                  </a:moveTo>
                  <a:lnTo>
                    <a:pt x="2001565" y="685693"/>
                  </a:lnTo>
                </a:path>
                <a:path w="2002154" h="1788795">
                  <a:moveTo>
                    <a:pt x="2001565" y="228569"/>
                  </a:moveTo>
                  <a:lnTo>
                    <a:pt x="2001565" y="367698"/>
                  </a:lnTo>
                </a:path>
                <a:path w="2002154" h="1788795">
                  <a:moveTo>
                    <a:pt x="2001565" y="0"/>
                  </a:moveTo>
                  <a:lnTo>
                    <a:pt x="2001565" y="89441"/>
                  </a:lnTo>
                </a:path>
              </a:pathLst>
            </a:custGeom>
            <a:ln w="3175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70004" y="4996566"/>
              <a:ext cx="0" cy="1788795"/>
            </a:xfrm>
            <a:custGeom>
              <a:avLst/>
              <a:gdLst/>
              <a:ahLst/>
              <a:cxnLst/>
              <a:rect l="l" t="t" r="r" b="b"/>
              <a:pathLst>
                <a:path h="1788795">
                  <a:moveTo>
                    <a:pt x="0" y="178875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34057" y="5364264"/>
              <a:ext cx="3202940" cy="139700"/>
            </a:xfrm>
            <a:custGeom>
              <a:avLst/>
              <a:gdLst/>
              <a:ahLst/>
              <a:cxnLst/>
              <a:rect l="l" t="t" r="r" b="b"/>
              <a:pathLst>
                <a:path w="3202940" h="139700">
                  <a:moveTo>
                    <a:pt x="3202508" y="0"/>
                  </a:moveTo>
                  <a:lnTo>
                    <a:pt x="0" y="0"/>
                  </a:lnTo>
                  <a:lnTo>
                    <a:pt x="0" y="139128"/>
                  </a:lnTo>
                  <a:lnTo>
                    <a:pt x="3202508" y="139128"/>
                  </a:lnTo>
                  <a:lnTo>
                    <a:pt x="3202508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34057" y="5364264"/>
              <a:ext cx="3202940" cy="139700"/>
            </a:xfrm>
            <a:custGeom>
              <a:avLst/>
              <a:gdLst/>
              <a:ahLst/>
              <a:cxnLst/>
              <a:rect l="l" t="t" r="r" b="b"/>
              <a:pathLst>
                <a:path w="3202940" h="139700">
                  <a:moveTo>
                    <a:pt x="0" y="0"/>
                  </a:moveTo>
                  <a:lnTo>
                    <a:pt x="3202508" y="0"/>
                  </a:lnTo>
                  <a:lnTo>
                    <a:pt x="3202508" y="139128"/>
                  </a:lnTo>
                  <a:lnTo>
                    <a:pt x="0" y="139128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34057" y="5960503"/>
              <a:ext cx="2969260" cy="139700"/>
            </a:xfrm>
            <a:custGeom>
              <a:avLst/>
              <a:gdLst/>
              <a:ahLst/>
              <a:cxnLst/>
              <a:rect l="l" t="t" r="r" b="b"/>
              <a:pathLst>
                <a:path w="2969260" h="139700">
                  <a:moveTo>
                    <a:pt x="2968993" y="0"/>
                  </a:moveTo>
                  <a:lnTo>
                    <a:pt x="0" y="0"/>
                  </a:lnTo>
                  <a:lnTo>
                    <a:pt x="0" y="139128"/>
                  </a:lnTo>
                  <a:lnTo>
                    <a:pt x="2968993" y="139128"/>
                  </a:lnTo>
                  <a:lnTo>
                    <a:pt x="2968993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34057" y="5960503"/>
              <a:ext cx="2969260" cy="139700"/>
            </a:xfrm>
            <a:custGeom>
              <a:avLst/>
              <a:gdLst/>
              <a:ahLst/>
              <a:cxnLst/>
              <a:rect l="l" t="t" r="r" b="b"/>
              <a:pathLst>
                <a:path w="2969260" h="139700">
                  <a:moveTo>
                    <a:pt x="0" y="0"/>
                  </a:moveTo>
                  <a:lnTo>
                    <a:pt x="2968993" y="0"/>
                  </a:lnTo>
                  <a:lnTo>
                    <a:pt x="2968993" y="139128"/>
                  </a:lnTo>
                  <a:lnTo>
                    <a:pt x="0" y="139128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34057" y="6556756"/>
              <a:ext cx="2936240" cy="139700"/>
            </a:xfrm>
            <a:custGeom>
              <a:avLst/>
              <a:gdLst/>
              <a:ahLst/>
              <a:cxnLst/>
              <a:rect l="l" t="t" r="r" b="b"/>
              <a:pathLst>
                <a:path w="2936240" h="139700">
                  <a:moveTo>
                    <a:pt x="2935630" y="0"/>
                  </a:moveTo>
                  <a:lnTo>
                    <a:pt x="0" y="0"/>
                  </a:lnTo>
                  <a:lnTo>
                    <a:pt x="0" y="139128"/>
                  </a:lnTo>
                  <a:lnTo>
                    <a:pt x="2935630" y="139128"/>
                  </a:lnTo>
                  <a:lnTo>
                    <a:pt x="2935630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34057" y="6556756"/>
              <a:ext cx="2936240" cy="139700"/>
            </a:xfrm>
            <a:custGeom>
              <a:avLst/>
              <a:gdLst/>
              <a:ahLst/>
              <a:cxnLst/>
              <a:rect l="l" t="t" r="r" b="b"/>
              <a:pathLst>
                <a:path w="2936240" h="139700">
                  <a:moveTo>
                    <a:pt x="0" y="0"/>
                  </a:moveTo>
                  <a:lnTo>
                    <a:pt x="2935630" y="0"/>
                  </a:lnTo>
                  <a:lnTo>
                    <a:pt x="2935630" y="139128"/>
                  </a:lnTo>
                  <a:lnTo>
                    <a:pt x="0" y="139128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34057" y="5225135"/>
              <a:ext cx="2602230" cy="139700"/>
            </a:xfrm>
            <a:custGeom>
              <a:avLst/>
              <a:gdLst/>
              <a:ahLst/>
              <a:cxnLst/>
              <a:rect l="l" t="t" r="r" b="b"/>
              <a:pathLst>
                <a:path w="2602229" h="139700">
                  <a:moveTo>
                    <a:pt x="2602039" y="0"/>
                  </a:moveTo>
                  <a:lnTo>
                    <a:pt x="0" y="0"/>
                  </a:lnTo>
                  <a:lnTo>
                    <a:pt x="0" y="139128"/>
                  </a:lnTo>
                  <a:lnTo>
                    <a:pt x="2602039" y="139128"/>
                  </a:lnTo>
                  <a:lnTo>
                    <a:pt x="2602039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34057" y="5225135"/>
              <a:ext cx="2602230" cy="139700"/>
            </a:xfrm>
            <a:custGeom>
              <a:avLst/>
              <a:gdLst/>
              <a:ahLst/>
              <a:cxnLst/>
              <a:rect l="l" t="t" r="r" b="b"/>
              <a:pathLst>
                <a:path w="2602229" h="139700">
                  <a:moveTo>
                    <a:pt x="0" y="0"/>
                  </a:moveTo>
                  <a:lnTo>
                    <a:pt x="2602039" y="0"/>
                  </a:lnTo>
                  <a:lnTo>
                    <a:pt x="2602039" y="139128"/>
                  </a:lnTo>
                  <a:lnTo>
                    <a:pt x="0" y="139128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34057" y="5821388"/>
              <a:ext cx="2402205" cy="139700"/>
            </a:xfrm>
            <a:custGeom>
              <a:avLst/>
              <a:gdLst/>
              <a:ahLst/>
              <a:cxnLst/>
              <a:rect l="l" t="t" r="r" b="b"/>
              <a:pathLst>
                <a:path w="2402204" h="139700">
                  <a:moveTo>
                    <a:pt x="2401874" y="0"/>
                  </a:moveTo>
                  <a:lnTo>
                    <a:pt x="0" y="0"/>
                  </a:lnTo>
                  <a:lnTo>
                    <a:pt x="0" y="139128"/>
                  </a:lnTo>
                  <a:lnTo>
                    <a:pt x="2401874" y="139128"/>
                  </a:lnTo>
                  <a:lnTo>
                    <a:pt x="2401874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34057" y="5821388"/>
              <a:ext cx="2402205" cy="139700"/>
            </a:xfrm>
            <a:custGeom>
              <a:avLst/>
              <a:gdLst/>
              <a:ahLst/>
              <a:cxnLst/>
              <a:rect l="l" t="t" r="r" b="b"/>
              <a:pathLst>
                <a:path w="2402204" h="139700">
                  <a:moveTo>
                    <a:pt x="0" y="0"/>
                  </a:moveTo>
                  <a:lnTo>
                    <a:pt x="2401874" y="0"/>
                  </a:lnTo>
                  <a:lnTo>
                    <a:pt x="2401874" y="139128"/>
                  </a:lnTo>
                  <a:lnTo>
                    <a:pt x="0" y="139128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34057" y="6417640"/>
              <a:ext cx="3002915" cy="139700"/>
            </a:xfrm>
            <a:custGeom>
              <a:avLst/>
              <a:gdLst/>
              <a:ahLst/>
              <a:cxnLst/>
              <a:rect l="l" t="t" r="r" b="b"/>
              <a:pathLst>
                <a:path w="3002915" h="139700">
                  <a:moveTo>
                    <a:pt x="3002343" y="0"/>
                  </a:moveTo>
                  <a:lnTo>
                    <a:pt x="0" y="0"/>
                  </a:lnTo>
                  <a:lnTo>
                    <a:pt x="0" y="139128"/>
                  </a:lnTo>
                  <a:lnTo>
                    <a:pt x="3002343" y="139128"/>
                  </a:lnTo>
                  <a:lnTo>
                    <a:pt x="3002343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34057" y="6417640"/>
              <a:ext cx="3002915" cy="139700"/>
            </a:xfrm>
            <a:custGeom>
              <a:avLst/>
              <a:gdLst/>
              <a:ahLst/>
              <a:cxnLst/>
              <a:rect l="l" t="t" r="r" b="b"/>
              <a:pathLst>
                <a:path w="3002915" h="139700">
                  <a:moveTo>
                    <a:pt x="0" y="0"/>
                  </a:moveTo>
                  <a:lnTo>
                    <a:pt x="3002343" y="0"/>
                  </a:lnTo>
                  <a:lnTo>
                    <a:pt x="3002343" y="139128"/>
                  </a:lnTo>
                  <a:lnTo>
                    <a:pt x="0" y="139128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34057" y="5086007"/>
              <a:ext cx="2735580" cy="139700"/>
            </a:xfrm>
            <a:custGeom>
              <a:avLst/>
              <a:gdLst/>
              <a:ahLst/>
              <a:cxnLst/>
              <a:rect l="l" t="t" r="r" b="b"/>
              <a:pathLst>
                <a:path w="2735579" h="139700">
                  <a:moveTo>
                    <a:pt x="2735478" y="0"/>
                  </a:moveTo>
                  <a:lnTo>
                    <a:pt x="0" y="0"/>
                  </a:lnTo>
                  <a:lnTo>
                    <a:pt x="0" y="139128"/>
                  </a:lnTo>
                  <a:lnTo>
                    <a:pt x="2735478" y="139128"/>
                  </a:lnTo>
                  <a:lnTo>
                    <a:pt x="2735478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34057" y="5086007"/>
              <a:ext cx="2735580" cy="139700"/>
            </a:xfrm>
            <a:custGeom>
              <a:avLst/>
              <a:gdLst/>
              <a:ahLst/>
              <a:cxnLst/>
              <a:rect l="l" t="t" r="r" b="b"/>
              <a:pathLst>
                <a:path w="2735579" h="139700">
                  <a:moveTo>
                    <a:pt x="0" y="0"/>
                  </a:moveTo>
                  <a:lnTo>
                    <a:pt x="2735478" y="0"/>
                  </a:lnTo>
                  <a:lnTo>
                    <a:pt x="2735478" y="139128"/>
                  </a:lnTo>
                  <a:lnTo>
                    <a:pt x="0" y="139128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34057" y="5682259"/>
              <a:ext cx="2868930" cy="139700"/>
            </a:xfrm>
            <a:custGeom>
              <a:avLst/>
              <a:gdLst/>
              <a:ahLst/>
              <a:cxnLst/>
              <a:rect l="l" t="t" r="r" b="b"/>
              <a:pathLst>
                <a:path w="2868929" h="139700">
                  <a:moveTo>
                    <a:pt x="2868917" y="0"/>
                  </a:moveTo>
                  <a:lnTo>
                    <a:pt x="0" y="0"/>
                  </a:lnTo>
                  <a:lnTo>
                    <a:pt x="0" y="139128"/>
                  </a:lnTo>
                  <a:lnTo>
                    <a:pt x="2868917" y="139128"/>
                  </a:lnTo>
                  <a:lnTo>
                    <a:pt x="2868917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34057" y="5682259"/>
              <a:ext cx="2868930" cy="139700"/>
            </a:xfrm>
            <a:custGeom>
              <a:avLst/>
              <a:gdLst/>
              <a:ahLst/>
              <a:cxnLst/>
              <a:rect l="l" t="t" r="r" b="b"/>
              <a:pathLst>
                <a:path w="2868929" h="139700">
                  <a:moveTo>
                    <a:pt x="0" y="0"/>
                  </a:moveTo>
                  <a:lnTo>
                    <a:pt x="2868917" y="0"/>
                  </a:lnTo>
                  <a:lnTo>
                    <a:pt x="2868917" y="139128"/>
                  </a:lnTo>
                  <a:lnTo>
                    <a:pt x="0" y="139128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134057" y="6278511"/>
              <a:ext cx="3069590" cy="139700"/>
            </a:xfrm>
            <a:custGeom>
              <a:avLst/>
              <a:gdLst/>
              <a:ahLst/>
              <a:cxnLst/>
              <a:rect l="l" t="t" r="r" b="b"/>
              <a:pathLst>
                <a:path w="3069590" h="139700">
                  <a:moveTo>
                    <a:pt x="3069069" y="0"/>
                  </a:moveTo>
                  <a:lnTo>
                    <a:pt x="0" y="0"/>
                  </a:lnTo>
                  <a:lnTo>
                    <a:pt x="0" y="139128"/>
                  </a:lnTo>
                  <a:lnTo>
                    <a:pt x="3069069" y="139128"/>
                  </a:lnTo>
                  <a:lnTo>
                    <a:pt x="3069069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134057" y="6278511"/>
              <a:ext cx="3069590" cy="139700"/>
            </a:xfrm>
            <a:custGeom>
              <a:avLst/>
              <a:gdLst/>
              <a:ahLst/>
              <a:cxnLst/>
              <a:rect l="l" t="t" r="r" b="b"/>
              <a:pathLst>
                <a:path w="3069590" h="139700">
                  <a:moveTo>
                    <a:pt x="0" y="0"/>
                  </a:moveTo>
                  <a:lnTo>
                    <a:pt x="3069069" y="0"/>
                  </a:lnTo>
                  <a:lnTo>
                    <a:pt x="3069069" y="139128"/>
                  </a:lnTo>
                  <a:lnTo>
                    <a:pt x="0" y="139128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699969" y="7139496"/>
            <a:ext cx="29337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900" spc="120" dirty="0">
                <a:latin typeface="Calibri"/>
                <a:cs typeface="Calibri"/>
              </a:rPr>
              <a:t>DI</a:t>
            </a:r>
            <a:r>
              <a:rPr sz="900" spc="114" dirty="0">
                <a:latin typeface="Calibri"/>
                <a:cs typeface="Calibri"/>
              </a:rPr>
              <a:t>E</a:t>
            </a:r>
            <a:r>
              <a:rPr sz="900" spc="140" dirty="0">
                <a:latin typeface="Calibri"/>
                <a:cs typeface="Calibri"/>
              </a:rPr>
              <a:t>C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06228" y="7139495"/>
            <a:ext cx="128079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900" spc="65" dirty="0">
                <a:latin typeface="Calibri"/>
                <a:cs typeface="Calibri"/>
              </a:rPr>
              <a:t>Scuola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di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Scienze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sociali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86066" y="4547100"/>
            <a:ext cx="257683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000" b="1" spc="70" dirty="0">
                <a:latin typeface="Calibri"/>
                <a:cs typeface="Calibri"/>
              </a:rPr>
              <a:t>Opinioni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spc="70" dirty="0">
                <a:latin typeface="Calibri"/>
                <a:cs typeface="Calibri"/>
              </a:rPr>
              <a:t>studenti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spc="70" dirty="0">
                <a:latin typeface="Calibri"/>
                <a:cs typeface="Calibri"/>
              </a:rPr>
              <a:t>frequentanti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spc="30" dirty="0">
                <a:latin typeface="Calibri"/>
                <a:cs typeface="Calibri"/>
              </a:rPr>
              <a:t>a.a.</a:t>
            </a:r>
            <a:r>
              <a:rPr sz="1000" b="1" spc="-15" dirty="0">
                <a:latin typeface="Calibri"/>
                <a:cs typeface="Calibri"/>
              </a:rPr>
              <a:t> 2017/18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900" spc="60" dirty="0">
                <a:latin typeface="Calibri"/>
                <a:cs typeface="Calibri"/>
              </a:rPr>
              <a:t>(ultima </a:t>
            </a:r>
            <a:r>
              <a:rPr sz="900" spc="55" dirty="0">
                <a:latin typeface="Calibri"/>
                <a:cs typeface="Calibri"/>
              </a:rPr>
              <a:t>rilevazione</a:t>
            </a:r>
            <a:r>
              <a:rPr sz="900" spc="-7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disponibile)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49379" y="6961695"/>
            <a:ext cx="14160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819"/>
              </a:lnSpc>
              <a:spcBef>
                <a:spcPts val="100"/>
              </a:spcBef>
            </a:pPr>
            <a:r>
              <a:rPr sz="700" spc="-10" dirty="0">
                <a:latin typeface="Georgia"/>
                <a:cs typeface="Georgia"/>
              </a:rPr>
              <a:t>Fonte:</a:t>
            </a:r>
            <a:endParaRPr sz="700">
              <a:latin typeface="Georgia"/>
              <a:cs typeface="Georgia"/>
            </a:endParaRPr>
          </a:p>
          <a:p>
            <a:pPr marR="5080">
              <a:lnSpc>
                <a:spcPts val="800"/>
              </a:lnSpc>
              <a:spcBef>
                <a:spcPts val="40"/>
              </a:spcBef>
            </a:pPr>
            <a:r>
              <a:rPr sz="700" spc="5" dirty="0">
                <a:latin typeface="Georgia"/>
                <a:cs typeface="Georgia"/>
              </a:rPr>
              <a:t>Relazione </a:t>
            </a:r>
            <a:r>
              <a:rPr sz="700" spc="15" dirty="0">
                <a:latin typeface="Georgia"/>
                <a:cs typeface="Georgia"/>
              </a:rPr>
              <a:t>Nucleo </a:t>
            </a:r>
            <a:r>
              <a:rPr sz="700" dirty="0">
                <a:latin typeface="Georgia"/>
                <a:cs typeface="Georgia"/>
              </a:rPr>
              <a:t>di </a:t>
            </a:r>
            <a:r>
              <a:rPr sz="700" spc="5" dirty="0">
                <a:latin typeface="Georgia"/>
                <a:cs typeface="Georgia"/>
              </a:rPr>
              <a:t>Valutazione</a:t>
            </a:r>
            <a:r>
              <a:rPr sz="700" spc="-50" dirty="0">
                <a:latin typeface="Georgia"/>
                <a:cs typeface="Georgia"/>
              </a:rPr>
              <a:t> </a:t>
            </a:r>
            <a:r>
              <a:rPr sz="700" dirty="0">
                <a:latin typeface="Georgia"/>
                <a:cs typeface="Georgia"/>
              </a:rPr>
              <a:t>di  </a:t>
            </a:r>
            <a:r>
              <a:rPr sz="700" spc="10" dirty="0">
                <a:latin typeface="Georgia"/>
                <a:cs typeface="Georgia"/>
              </a:rPr>
              <a:t>Ateneo</a:t>
            </a:r>
            <a:r>
              <a:rPr sz="700" spc="-15" dirty="0">
                <a:latin typeface="Georgia"/>
                <a:cs typeface="Georgia"/>
              </a:rPr>
              <a:t> </a:t>
            </a:r>
            <a:r>
              <a:rPr sz="700" spc="-50" dirty="0">
                <a:latin typeface="Georgia"/>
                <a:cs typeface="Georgia"/>
              </a:rPr>
              <a:t>2019</a:t>
            </a:r>
            <a:endParaRPr sz="700">
              <a:latin typeface="Georgia"/>
              <a:cs typeface="Georg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67718" y="2064022"/>
            <a:ext cx="3531870" cy="2110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9565">
              <a:spcBef>
                <a:spcPts val="100"/>
              </a:spcBef>
            </a:pPr>
            <a:r>
              <a:rPr sz="1200" b="1" spc="85" dirty="0">
                <a:latin typeface="Calibri"/>
                <a:cs typeface="Calibri"/>
              </a:rPr>
              <a:t>Qualità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70" dirty="0">
                <a:latin typeface="Calibri"/>
                <a:cs typeface="Calibri"/>
              </a:rPr>
              <a:t>percepita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dagli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studenti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70" dirty="0">
                <a:latin typeface="Calibri"/>
                <a:cs typeface="Calibri"/>
              </a:rPr>
              <a:t>dell’attività  </a:t>
            </a:r>
            <a:r>
              <a:rPr sz="1200" b="1" spc="80" dirty="0">
                <a:latin typeface="Calibri"/>
                <a:cs typeface="Calibri"/>
              </a:rPr>
              <a:t>didattica </a:t>
            </a:r>
            <a:r>
              <a:rPr sz="1200" b="1" spc="150" dirty="0">
                <a:latin typeface="Calibri"/>
                <a:cs typeface="Calibri"/>
              </a:rPr>
              <a:t>(LT</a:t>
            </a:r>
            <a:r>
              <a:rPr sz="1200" b="1" spc="-200" dirty="0">
                <a:latin typeface="Calibri"/>
                <a:cs typeface="Calibri"/>
              </a:rPr>
              <a:t> </a:t>
            </a:r>
            <a:r>
              <a:rPr sz="1200" b="1" spc="25" dirty="0">
                <a:latin typeface="Calibri"/>
                <a:cs typeface="Calibri"/>
              </a:rPr>
              <a:t>e </a:t>
            </a:r>
            <a:r>
              <a:rPr sz="1200" b="1" spc="125" dirty="0">
                <a:latin typeface="Calibri"/>
                <a:cs typeface="Calibri"/>
              </a:rPr>
              <a:t>LM)</a:t>
            </a:r>
            <a:endParaRPr sz="1200">
              <a:latin typeface="Calibri"/>
              <a:cs typeface="Calibri"/>
            </a:endParaRPr>
          </a:p>
          <a:p>
            <a:pPr marL="12700" marR="34290">
              <a:spcBef>
                <a:spcPts val="335"/>
              </a:spcBef>
            </a:pPr>
            <a:r>
              <a:rPr sz="1000" spc="10" dirty="0">
                <a:latin typeface="Garamond"/>
                <a:cs typeface="Garamond"/>
              </a:rPr>
              <a:t>Il </a:t>
            </a:r>
            <a:r>
              <a:rPr sz="1000" spc="-10" dirty="0">
                <a:latin typeface="Garamond"/>
                <a:cs typeface="Garamond"/>
              </a:rPr>
              <a:t>DIEC </a:t>
            </a:r>
            <a:r>
              <a:rPr sz="1000" spc="-25" dirty="0">
                <a:latin typeface="Garamond"/>
                <a:cs typeface="Garamond"/>
              </a:rPr>
              <a:t>provvede </a:t>
            </a:r>
            <a:r>
              <a:rPr sz="1000" dirty="0">
                <a:latin typeface="Garamond"/>
                <a:cs typeface="Garamond"/>
              </a:rPr>
              <a:t>annualmente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spc="-5" dirty="0">
                <a:latin typeface="Garamond"/>
                <a:cs typeface="Garamond"/>
              </a:rPr>
              <a:t>rilevare </a:t>
            </a: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spc="10" dirty="0">
                <a:latin typeface="Garamond"/>
                <a:cs typeface="Garamond"/>
              </a:rPr>
              <a:t>qualità </a:t>
            </a:r>
            <a:r>
              <a:rPr sz="1000" spc="-10" dirty="0">
                <a:latin typeface="Garamond"/>
                <a:cs typeface="Garamond"/>
              </a:rPr>
              <a:t>percepita </a:t>
            </a:r>
            <a:r>
              <a:rPr sz="1000" spc="10" dirty="0">
                <a:latin typeface="Garamond"/>
                <a:cs typeface="Garamond"/>
              </a:rPr>
              <a:t>dagli </a:t>
            </a:r>
            <a:r>
              <a:rPr sz="1000" spc="-10" dirty="0">
                <a:latin typeface="Garamond"/>
                <a:cs typeface="Garamond"/>
              </a:rPr>
              <a:t>stu-  </a:t>
            </a:r>
            <a:r>
              <a:rPr sz="1000" dirty="0">
                <a:latin typeface="Garamond"/>
                <a:cs typeface="Garamond"/>
              </a:rPr>
              <a:t>denti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tramite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questionari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anonimi,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da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compilare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online</a:t>
            </a:r>
            <a:r>
              <a:rPr sz="1000" spc="45" dirty="0">
                <a:latin typeface="Garamond"/>
                <a:cs typeface="Garamond"/>
              </a:rPr>
              <a:t>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relativi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singoli  </a:t>
            </a:r>
            <a:r>
              <a:rPr sz="1000" dirty="0">
                <a:latin typeface="Garamond"/>
                <a:cs typeface="Garamond"/>
              </a:rPr>
              <a:t>insegnamenti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presenti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piano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studi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ciascun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studente.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15"/>
              </a:spcBef>
            </a:pPr>
            <a:endParaRPr sz="1050">
              <a:latin typeface="Garamond"/>
              <a:cs typeface="Garamond"/>
            </a:endParaRPr>
          </a:p>
          <a:p>
            <a:pPr marL="12700" marR="5080">
              <a:spcBef>
                <a:spcPts val="5"/>
              </a:spcBef>
            </a:pPr>
            <a:r>
              <a:rPr sz="1000" spc="-15" dirty="0">
                <a:latin typeface="Garamond"/>
                <a:cs typeface="Garamond"/>
              </a:rPr>
              <a:t>I </a:t>
            </a:r>
            <a:r>
              <a:rPr sz="1000" spc="10" dirty="0">
                <a:latin typeface="Garamond"/>
                <a:cs typeface="Garamond"/>
              </a:rPr>
              <a:t>dati </a:t>
            </a:r>
            <a:r>
              <a:rPr sz="1000" spc="5" dirty="0">
                <a:latin typeface="Garamond"/>
                <a:cs typeface="Garamond"/>
              </a:rPr>
              <a:t>riportati nella </a:t>
            </a:r>
            <a:r>
              <a:rPr sz="1000" spc="-5" dirty="0">
                <a:latin typeface="Garamond"/>
                <a:cs typeface="Garamond"/>
              </a:rPr>
              <a:t>figura </a:t>
            </a:r>
            <a:r>
              <a:rPr sz="1000" spc="-15" dirty="0">
                <a:latin typeface="Garamond"/>
                <a:cs typeface="Garamond"/>
              </a:rPr>
              <a:t>seguente mostrano </a:t>
            </a:r>
            <a:r>
              <a:rPr sz="1000" spc="-30" dirty="0">
                <a:latin typeface="Garamond"/>
                <a:cs typeface="Garamond"/>
              </a:rPr>
              <a:t>come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spc="-5" dirty="0">
                <a:latin typeface="Garamond"/>
                <a:cs typeface="Garamond"/>
              </a:rPr>
              <a:t>gradimento </a:t>
            </a:r>
            <a:r>
              <a:rPr sz="1000" spc="5" dirty="0">
                <a:latin typeface="Garamond"/>
                <a:cs typeface="Garamond"/>
              </a:rPr>
              <a:t>degli  </a:t>
            </a:r>
            <a:r>
              <a:rPr sz="1000" dirty="0">
                <a:latin typeface="Garamond"/>
                <a:cs typeface="Garamond"/>
              </a:rPr>
              <a:t>studenti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frequentanti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sia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superiore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quello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della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Scuola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Scienze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Sociali 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dirty="0">
                <a:latin typeface="Garamond"/>
                <a:cs typeface="Garamond"/>
              </a:rPr>
              <a:t>riguardo all’organizzazione </a:t>
            </a:r>
            <a:r>
              <a:rPr sz="1000" spc="-25" dirty="0">
                <a:latin typeface="Garamond"/>
                <a:cs typeface="Garamond"/>
              </a:rPr>
              <a:t>complessiva </a:t>
            </a:r>
            <a:r>
              <a:rPr sz="1000" spc="10" dirty="0">
                <a:latin typeface="Garamond"/>
                <a:cs typeface="Garamond"/>
              </a:rPr>
              <a:t>dell’attività didattica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10" dirty="0">
                <a:latin typeface="Garamond"/>
                <a:cs typeface="Garamond"/>
              </a:rPr>
              <a:t>alle  </a:t>
            </a:r>
            <a:r>
              <a:rPr sz="1000" dirty="0">
                <a:latin typeface="Garamond"/>
                <a:cs typeface="Garamond"/>
              </a:rPr>
              <a:t>aule </a:t>
            </a:r>
            <a:r>
              <a:rPr sz="1000" spc="-10" dirty="0">
                <a:latin typeface="Garamond"/>
                <a:cs typeface="Garamond"/>
              </a:rPr>
              <a:t>a disposizione. </a:t>
            </a:r>
            <a:r>
              <a:rPr sz="1000" spc="-5" dirty="0">
                <a:latin typeface="Garamond"/>
                <a:cs typeface="Garamond"/>
              </a:rPr>
              <a:t>Inoltre, </a:t>
            </a: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spc="-5" dirty="0">
                <a:latin typeface="Garamond"/>
                <a:cs typeface="Garamond"/>
              </a:rPr>
              <a:t>percentuale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dirty="0">
                <a:latin typeface="Garamond"/>
                <a:cs typeface="Garamond"/>
              </a:rPr>
              <a:t>studenti soddisfatti </a:t>
            </a:r>
            <a:r>
              <a:rPr sz="1000" spc="-20" dirty="0">
                <a:latin typeface="Garamond"/>
                <a:cs typeface="Garamond"/>
              </a:rPr>
              <a:t>sfonda  </a:t>
            </a: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spc="-10" dirty="0">
                <a:latin typeface="Garamond"/>
                <a:cs typeface="Garamond"/>
              </a:rPr>
              <a:t>soglia </a:t>
            </a:r>
            <a:r>
              <a:rPr sz="1000" spc="-5" dirty="0">
                <a:latin typeface="Garamond"/>
                <a:cs typeface="Garamond"/>
              </a:rPr>
              <a:t>del </a:t>
            </a:r>
            <a:r>
              <a:rPr sz="1000" spc="-10" dirty="0">
                <a:latin typeface="Garamond"/>
                <a:cs typeface="Garamond"/>
              </a:rPr>
              <a:t>90%, posizionandosi a </a:t>
            </a:r>
            <a:r>
              <a:rPr sz="1000" spc="15" dirty="0">
                <a:latin typeface="Garamond"/>
                <a:cs typeface="Garamond"/>
              </a:rPr>
              <a:t>un </a:t>
            </a:r>
            <a:r>
              <a:rPr sz="1000" spc="-5" dirty="0">
                <a:latin typeface="Garamond"/>
                <a:cs typeface="Garamond"/>
              </a:rPr>
              <a:t>livello </a:t>
            </a:r>
            <a:r>
              <a:rPr sz="1000" spc="-15" dirty="0">
                <a:latin typeface="Garamond"/>
                <a:cs typeface="Garamond"/>
              </a:rPr>
              <a:t>superiore </a:t>
            </a:r>
            <a:r>
              <a:rPr sz="1000" spc="-10" dirty="0">
                <a:latin typeface="Garamond"/>
                <a:cs typeface="Garamond"/>
              </a:rPr>
              <a:t>anche a </a:t>
            </a:r>
            <a:r>
              <a:rPr sz="1000" spc="-5" dirty="0">
                <a:latin typeface="Garamond"/>
                <a:cs typeface="Garamond"/>
              </a:rPr>
              <a:t>quello  mediamente rilevato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15" dirty="0">
                <a:latin typeface="Garamond"/>
                <a:cs typeface="Garamond"/>
              </a:rPr>
              <a:t>Ateneo, per </a:t>
            </a:r>
            <a:r>
              <a:rPr sz="1000" dirty="0">
                <a:latin typeface="Garamond"/>
                <a:cs typeface="Garamond"/>
              </a:rPr>
              <a:t>quanto </a:t>
            </a:r>
            <a:r>
              <a:rPr sz="1000" spc="-20" dirty="0">
                <a:latin typeface="Garamond"/>
                <a:cs typeface="Garamond"/>
              </a:rPr>
              <a:t>concerne </a:t>
            </a: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spc="10" dirty="0">
                <a:latin typeface="Garamond"/>
                <a:cs typeface="Garamond"/>
              </a:rPr>
              <a:t>qualità </a:t>
            </a:r>
            <a:r>
              <a:rPr sz="1000" dirty="0">
                <a:latin typeface="Garamond"/>
                <a:cs typeface="Garamond"/>
              </a:rPr>
              <a:t>degli  insegnamenti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erogati.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27694" y="5091750"/>
            <a:ext cx="1539875" cy="401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R="5080" indent="152400" algn="r">
              <a:lnSpc>
                <a:spcPct val="104200"/>
              </a:lnSpc>
              <a:spcBef>
                <a:spcPts val="60"/>
              </a:spcBef>
            </a:pPr>
            <a:r>
              <a:rPr sz="800" spc="45" dirty="0">
                <a:latin typeface="Calibri"/>
                <a:cs typeface="Calibri"/>
              </a:rPr>
              <a:t>L’organizzazione</a:t>
            </a:r>
            <a:r>
              <a:rPr sz="800" spc="-7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complessiva 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25" dirty="0">
                <a:latin typeface="Calibri"/>
                <a:cs typeface="Calibri"/>
              </a:rPr>
              <a:t>(orari, </a:t>
            </a:r>
            <a:r>
              <a:rPr sz="800" spc="40" dirty="0">
                <a:latin typeface="Calibri"/>
                <a:cs typeface="Calibri"/>
              </a:rPr>
              <a:t>esami) </a:t>
            </a:r>
            <a:r>
              <a:rPr sz="800" spc="45" dirty="0">
                <a:latin typeface="Calibri"/>
                <a:cs typeface="Calibri"/>
              </a:rPr>
              <a:t>degli</a:t>
            </a:r>
            <a:r>
              <a:rPr sz="800" spc="-11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insegnamenti</a:t>
            </a:r>
            <a:endParaRPr sz="800">
              <a:latin typeface="Calibri"/>
              <a:cs typeface="Calibri"/>
            </a:endParaRPr>
          </a:p>
          <a:p>
            <a:pPr marR="5080" algn="r">
              <a:spcBef>
                <a:spcPts val="40"/>
              </a:spcBef>
            </a:pPr>
            <a:r>
              <a:rPr sz="800" spc="10" dirty="0">
                <a:latin typeface="Calibri"/>
                <a:cs typeface="Calibri"/>
              </a:rPr>
              <a:t>è </a:t>
            </a:r>
            <a:r>
              <a:rPr sz="800" spc="50" dirty="0">
                <a:latin typeface="Calibri"/>
                <a:cs typeface="Calibri"/>
              </a:rPr>
              <a:t>risultato</a:t>
            </a:r>
            <a:r>
              <a:rPr sz="800" spc="-105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accettabile?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71280" y="5748290"/>
            <a:ext cx="1496060" cy="25891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R="5080" indent="210820">
              <a:lnSpc>
                <a:spcPct val="104200"/>
              </a:lnSpc>
              <a:spcBef>
                <a:spcPts val="60"/>
              </a:spcBef>
            </a:pPr>
            <a:r>
              <a:rPr sz="800" spc="80" dirty="0">
                <a:latin typeface="Calibri"/>
                <a:cs typeface="Calibri"/>
              </a:rPr>
              <a:t>Le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aule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in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cui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si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svolgono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30" dirty="0">
                <a:latin typeface="Calibri"/>
                <a:cs typeface="Calibri"/>
              </a:rPr>
              <a:t>le  </a:t>
            </a:r>
            <a:r>
              <a:rPr sz="800" spc="45" dirty="0">
                <a:latin typeface="Calibri"/>
                <a:cs typeface="Calibri"/>
              </a:rPr>
              <a:t>lezioni </a:t>
            </a:r>
            <a:r>
              <a:rPr sz="800" spc="50" dirty="0">
                <a:latin typeface="Calibri"/>
                <a:cs typeface="Calibri"/>
              </a:rPr>
              <a:t>sono </a:t>
            </a:r>
            <a:r>
              <a:rPr sz="800" spc="45" dirty="0">
                <a:latin typeface="Calibri"/>
                <a:cs typeface="Calibri"/>
              </a:rPr>
              <a:t>risultate</a:t>
            </a:r>
            <a:r>
              <a:rPr sz="800" spc="-120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adeguate?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857564" y="6347730"/>
            <a:ext cx="1510030" cy="25891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R="5080" indent="461009">
              <a:lnSpc>
                <a:spcPct val="104200"/>
              </a:lnSpc>
              <a:spcBef>
                <a:spcPts val="60"/>
              </a:spcBef>
            </a:pPr>
            <a:r>
              <a:rPr sz="800" spc="50" dirty="0">
                <a:latin typeface="Calibri"/>
                <a:cs typeface="Calibri"/>
              </a:rPr>
              <a:t>Sei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complessivamente  soddisfatto degli</a:t>
            </a:r>
            <a:r>
              <a:rPr sz="800" spc="-9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insegnamenti?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47599" y="5066959"/>
            <a:ext cx="350520" cy="2946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46050">
              <a:spcBef>
                <a:spcPts val="200"/>
              </a:spcBef>
            </a:pPr>
            <a:r>
              <a:rPr sz="800" b="1" spc="-5" dirty="0">
                <a:solidFill>
                  <a:srgbClr val="FFFFFF"/>
                </a:solidFill>
                <a:latin typeface="Book Antiqua"/>
                <a:cs typeface="Book Antiqua"/>
              </a:rPr>
              <a:t>8</a:t>
            </a:r>
            <a:r>
              <a:rPr sz="800" b="1" dirty="0">
                <a:solidFill>
                  <a:srgbClr val="FFFFFF"/>
                </a:solidFill>
                <a:latin typeface="Book Antiqua"/>
                <a:cs typeface="Book Antiqua"/>
              </a:rPr>
              <a:t>2</a:t>
            </a:r>
            <a:r>
              <a:rPr sz="800" b="1" spc="-15" dirty="0">
                <a:solidFill>
                  <a:srgbClr val="FFFFFF"/>
                </a:solidFill>
                <a:latin typeface="Book Antiqua"/>
                <a:cs typeface="Book Antiqua"/>
              </a:rPr>
              <a:t>%</a:t>
            </a:r>
            <a:endParaRPr sz="800">
              <a:latin typeface="Book Antiqua"/>
              <a:cs typeface="Book Antiqua"/>
            </a:endParaRPr>
          </a:p>
          <a:p>
            <a:pPr>
              <a:spcBef>
                <a:spcPts val="95"/>
              </a:spcBef>
            </a:pPr>
            <a:r>
              <a:rPr sz="800" b="1" dirty="0">
                <a:solidFill>
                  <a:srgbClr val="FFFFFF"/>
                </a:solidFill>
                <a:latin typeface="Book Antiqua"/>
                <a:cs typeface="Book Antiqua"/>
              </a:rPr>
              <a:t>78%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456589" y="5354488"/>
            <a:ext cx="21336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800" b="1" spc="30" dirty="0">
                <a:solidFill>
                  <a:srgbClr val="FFFFFF"/>
                </a:solidFill>
                <a:latin typeface="Book Antiqua"/>
                <a:cs typeface="Book Antiqua"/>
              </a:rPr>
              <a:t>9</a:t>
            </a:r>
            <a:r>
              <a:rPr sz="800" b="1" spc="40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r>
              <a:rPr sz="800" b="1" spc="-15" dirty="0">
                <a:solidFill>
                  <a:srgbClr val="FFFFFF"/>
                </a:solidFill>
                <a:latin typeface="Book Antiqua"/>
                <a:cs typeface="Book Antiqua"/>
              </a:rPr>
              <a:t>%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125070" y="5675747"/>
            <a:ext cx="2089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800" b="1" spc="15" dirty="0">
                <a:solidFill>
                  <a:srgbClr val="FFFFFF"/>
                </a:solidFill>
                <a:latin typeface="Book Antiqua"/>
                <a:cs typeface="Book Antiqua"/>
              </a:rPr>
              <a:t>8</a:t>
            </a:r>
            <a:r>
              <a:rPr sz="800" b="1" spc="20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r>
              <a:rPr sz="800" b="1" spc="-15" dirty="0">
                <a:solidFill>
                  <a:srgbClr val="FFFFFF"/>
                </a:solidFill>
                <a:latin typeface="Book Antiqua"/>
                <a:cs typeface="Book Antiqua"/>
              </a:rPr>
              <a:t>%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659640" y="5814838"/>
            <a:ext cx="2038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800" b="1" spc="-5" dirty="0">
                <a:solidFill>
                  <a:srgbClr val="FFFFFF"/>
                </a:solidFill>
                <a:latin typeface="Book Antiqua"/>
                <a:cs typeface="Book Antiqua"/>
              </a:rPr>
              <a:t>72%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223012" y="5953928"/>
            <a:ext cx="20764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800" b="1" spc="-5" dirty="0">
                <a:solidFill>
                  <a:srgbClr val="FFFFFF"/>
                </a:solidFill>
                <a:latin typeface="Book Antiqua"/>
                <a:cs typeface="Book Antiqua"/>
              </a:rPr>
              <a:t>8</a:t>
            </a:r>
            <a:r>
              <a:rPr sz="800" b="1" spc="25" dirty="0">
                <a:solidFill>
                  <a:srgbClr val="FFFFFF"/>
                </a:solidFill>
                <a:latin typeface="Book Antiqua"/>
                <a:cs typeface="Book Antiqua"/>
              </a:rPr>
              <a:t>9</a:t>
            </a:r>
            <a:r>
              <a:rPr sz="800" b="1" spc="-15" dirty="0">
                <a:solidFill>
                  <a:srgbClr val="FFFFFF"/>
                </a:solidFill>
                <a:latin typeface="Book Antiqua"/>
                <a:cs typeface="Book Antiqua"/>
              </a:rPr>
              <a:t>%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185115" y="6243184"/>
            <a:ext cx="348615" cy="45021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40335">
              <a:spcBef>
                <a:spcPts val="270"/>
              </a:spcBef>
            </a:pPr>
            <a:r>
              <a:rPr sz="800" b="1" spc="5" dirty="0">
                <a:solidFill>
                  <a:srgbClr val="FFFFFF"/>
                </a:solidFill>
                <a:latin typeface="Book Antiqua"/>
                <a:cs typeface="Book Antiqua"/>
              </a:rPr>
              <a:t>9</a:t>
            </a:r>
            <a:r>
              <a:rPr sz="800" b="1" spc="20" dirty="0">
                <a:solidFill>
                  <a:srgbClr val="FFFFFF"/>
                </a:solidFill>
                <a:latin typeface="Book Antiqua"/>
                <a:cs typeface="Book Antiqua"/>
              </a:rPr>
              <a:t>2</a:t>
            </a:r>
            <a:r>
              <a:rPr sz="800" b="1" spc="-15" dirty="0">
                <a:solidFill>
                  <a:srgbClr val="FFFFFF"/>
                </a:solidFill>
                <a:latin typeface="Book Antiqua"/>
                <a:cs typeface="Book Antiqua"/>
              </a:rPr>
              <a:t>%</a:t>
            </a:r>
            <a:endParaRPr sz="800">
              <a:latin typeface="Book Antiqua"/>
              <a:cs typeface="Book Antiqua"/>
            </a:endParaRPr>
          </a:p>
          <a:p>
            <a:pPr marL="57150">
              <a:spcBef>
                <a:spcPts val="175"/>
              </a:spcBef>
            </a:pPr>
            <a:r>
              <a:rPr sz="800" b="1" spc="30" dirty="0">
                <a:solidFill>
                  <a:srgbClr val="FFFFFF"/>
                </a:solidFill>
                <a:latin typeface="Book Antiqua"/>
                <a:cs typeface="Book Antiqua"/>
              </a:rPr>
              <a:t>90%</a:t>
            </a:r>
            <a:endParaRPr sz="800">
              <a:latin typeface="Book Antiqua"/>
              <a:cs typeface="Book Antiqua"/>
            </a:endParaRPr>
          </a:p>
          <a:p>
            <a:pPr>
              <a:spcBef>
                <a:spcPts val="120"/>
              </a:spcBef>
            </a:pPr>
            <a:r>
              <a:rPr sz="800" b="1" dirty="0">
                <a:solidFill>
                  <a:srgbClr val="FFFFFF"/>
                </a:solidFill>
                <a:latin typeface="Book Antiqua"/>
                <a:cs typeface="Book Antiqua"/>
              </a:rPr>
              <a:t>88%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484478" y="4996567"/>
            <a:ext cx="0" cy="1788795"/>
          </a:xfrm>
          <a:custGeom>
            <a:avLst/>
            <a:gdLst/>
            <a:ahLst/>
            <a:cxnLst/>
            <a:rect l="l" t="t" r="r" b="b"/>
            <a:pathLst>
              <a:path h="1788795">
                <a:moveTo>
                  <a:pt x="0" y="1788756"/>
                </a:moveTo>
                <a:lnTo>
                  <a:pt x="0" y="0"/>
                </a:lnTo>
              </a:path>
            </a:pathLst>
          </a:custGeom>
          <a:ln w="3175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9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244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37211" y="8962411"/>
            <a:ext cx="1212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80" dirty="0">
                <a:latin typeface="Georgia"/>
                <a:cs typeface="Georgia"/>
              </a:rPr>
              <a:t>26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22419" y="2519554"/>
            <a:ext cx="5400040" cy="480059"/>
            <a:chOff x="1872000" y="2519553"/>
            <a:chExt cx="5400040" cy="480059"/>
          </a:xfrm>
        </p:grpSpPr>
        <p:sp>
          <p:nvSpPr>
            <p:cNvPr id="7" name="object 7"/>
            <p:cNvSpPr/>
            <p:nvPr/>
          </p:nvSpPr>
          <p:spPr>
            <a:xfrm>
              <a:off x="1872005" y="2519552"/>
              <a:ext cx="5400040" cy="480059"/>
            </a:xfrm>
            <a:custGeom>
              <a:avLst/>
              <a:gdLst/>
              <a:ahLst/>
              <a:cxnLst/>
              <a:rect l="l" t="t" r="r" b="b"/>
              <a:pathLst>
                <a:path w="5400040" h="480060">
                  <a:moveTo>
                    <a:pt x="4319981" y="216446"/>
                  </a:moveTo>
                  <a:lnTo>
                    <a:pt x="3239998" y="216446"/>
                  </a:lnTo>
                  <a:lnTo>
                    <a:pt x="3239998" y="479450"/>
                  </a:lnTo>
                  <a:lnTo>
                    <a:pt x="4319981" y="479450"/>
                  </a:lnTo>
                  <a:lnTo>
                    <a:pt x="4319981" y="216446"/>
                  </a:lnTo>
                  <a:close/>
                </a:path>
                <a:path w="5400040" h="480060">
                  <a:moveTo>
                    <a:pt x="5399989" y="216446"/>
                  </a:moveTo>
                  <a:lnTo>
                    <a:pt x="4319994" y="216446"/>
                  </a:lnTo>
                  <a:lnTo>
                    <a:pt x="4319994" y="479450"/>
                  </a:lnTo>
                  <a:lnTo>
                    <a:pt x="5399989" y="479450"/>
                  </a:lnTo>
                  <a:lnTo>
                    <a:pt x="5399989" y="216446"/>
                  </a:lnTo>
                  <a:close/>
                </a:path>
                <a:path w="5400040" h="480060">
                  <a:moveTo>
                    <a:pt x="5399989" y="0"/>
                  </a:moveTo>
                  <a:lnTo>
                    <a:pt x="0" y="0"/>
                  </a:lnTo>
                  <a:lnTo>
                    <a:pt x="0" y="215900"/>
                  </a:lnTo>
                  <a:lnTo>
                    <a:pt x="0" y="480060"/>
                  </a:lnTo>
                  <a:lnTo>
                    <a:pt x="2159990" y="480060"/>
                  </a:lnTo>
                  <a:lnTo>
                    <a:pt x="2159990" y="479450"/>
                  </a:lnTo>
                  <a:lnTo>
                    <a:pt x="3239986" y="479450"/>
                  </a:lnTo>
                  <a:lnTo>
                    <a:pt x="3239986" y="216446"/>
                  </a:lnTo>
                  <a:lnTo>
                    <a:pt x="2160003" y="216446"/>
                  </a:lnTo>
                  <a:lnTo>
                    <a:pt x="2159990" y="215900"/>
                  </a:lnTo>
                  <a:lnTo>
                    <a:pt x="5399989" y="215900"/>
                  </a:lnTo>
                  <a:lnTo>
                    <a:pt x="5399989" y="0"/>
                  </a:lnTo>
                  <a:close/>
                </a:path>
              </a:pathLst>
            </a:custGeom>
            <a:solidFill>
              <a:srgbClr val="FBC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72000" y="2736003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31999" y="2736003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12000" y="2736003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91999" y="2736003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4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222419" y="3213423"/>
            <a:ext cx="5400040" cy="3175"/>
            <a:chOff x="1872000" y="3213422"/>
            <a:chExt cx="5400040" cy="3175"/>
          </a:xfrm>
        </p:grpSpPr>
        <p:sp>
          <p:nvSpPr>
            <p:cNvPr id="13" name="object 13"/>
            <p:cNvSpPr/>
            <p:nvPr/>
          </p:nvSpPr>
          <p:spPr>
            <a:xfrm>
              <a:off x="1872000" y="3215010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31999" y="3215010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12000" y="3215010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91999" y="3215010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4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222419" y="3429424"/>
            <a:ext cx="5400040" cy="3175"/>
            <a:chOff x="1872000" y="3429423"/>
            <a:chExt cx="5400040" cy="3175"/>
          </a:xfrm>
        </p:grpSpPr>
        <p:sp>
          <p:nvSpPr>
            <p:cNvPr id="18" name="object 18"/>
            <p:cNvSpPr/>
            <p:nvPr/>
          </p:nvSpPr>
          <p:spPr>
            <a:xfrm>
              <a:off x="1872000" y="3431010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31999" y="3431010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12000" y="3431010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91999" y="3431010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4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222419" y="3645424"/>
            <a:ext cx="5400040" cy="3175"/>
            <a:chOff x="1872000" y="3645423"/>
            <a:chExt cx="5400040" cy="3175"/>
          </a:xfrm>
        </p:grpSpPr>
        <p:sp>
          <p:nvSpPr>
            <p:cNvPr id="23" name="object 23"/>
            <p:cNvSpPr/>
            <p:nvPr/>
          </p:nvSpPr>
          <p:spPr>
            <a:xfrm>
              <a:off x="1872000" y="3647011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31999" y="3647011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12000" y="3647011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91999" y="3647011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4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5222419" y="4293424"/>
            <a:ext cx="5400040" cy="3175"/>
            <a:chOff x="1872000" y="4293423"/>
            <a:chExt cx="5400040" cy="3175"/>
          </a:xfrm>
        </p:grpSpPr>
        <p:sp>
          <p:nvSpPr>
            <p:cNvPr id="28" name="object 28"/>
            <p:cNvSpPr/>
            <p:nvPr/>
          </p:nvSpPr>
          <p:spPr>
            <a:xfrm>
              <a:off x="1872000" y="4295010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31999" y="4295010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12000" y="4295010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91999" y="4295010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4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5222419" y="4509424"/>
            <a:ext cx="5400040" cy="3175"/>
            <a:chOff x="1872000" y="4509423"/>
            <a:chExt cx="5400040" cy="3175"/>
          </a:xfrm>
        </p:grpSpPr>
        <p:sp>
          <p:nvSpPr>
            <p:cNvPr id="33" name="object 33"/>
            <p:cNvSpPr/>
            <p:nvPr/>
          </p:nvSpPr>
          <p:spPr>
            <a:xfrm>
              <a:off x="1872000" y="4511011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031999" y="4511011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12000" y="4511011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191999" y="4511011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4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5222419" y="4725424"/>
            <a:ext cx="5400040" cy="3175"/>
            <a:chOff x="1872000" y="4725423"/>
            <a:chExt cx="5400040" cy="3175"/>
          </a:xfrm>
        </p:grpSpPr>
        <p:sp>
          <p:nvSpPr>
            <p:cNvPr id="38" name="object 38"/>
            <p:cNvSpPr/>
            <p:nvPr/>
          </p:nvSpPr>
          <p:spPr>
            <a:xfrm>
              <a:off x="1872000" y="4727011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31999" y="4727011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12000" y="4727011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91999" y="4727011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4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222419" y="2519553"/>
            <a:ext cx="5400040" cy="168636"/>
          </a:xfrm>
          <a:prstGeom prst="rect">
            <a:avLst/>
          </a:prstGeom>
          <a:solidFill>
            <a:srgbClr val="FBC7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35560">
              <a:spcBef>
                <a:spcPts val="355"/>
              </a:spcBef>
            </a:pPr>
            <a:r>
              <a:rPr sz="800" b="1" spc="30" dirty="0">
                <a:solidFill>
                  <a:srgbClr val="575756"/>
                </a:solidFill>
                <a:latin typeface="Book Antiqua"/>
                <a:cs typeface="Book Antiqua"/>
              </a:rPr>
              <a:t>Laureati</a:t>
            </a:r>
            <a:r>
              <a:rPr sz="800" b="1" spc="-35" dirty="0">
                <a:solidFill>
                  <a:srgbClr val="575756"/>
                </a:solidFill>
                <a:latin typeface="Book Antiqua"/>
                <a:cs typeface="Book Antiqua"/>
              </a:rPr>
              <a:t> </a:t>
            </a:r>
            <a:r>
              <a:rPr sz="800" b="1" spc="80" dirty="0">
                <a:solidFill>
                  <a:srgbClr val="575756"/>
                </a:solidFill>
                <a:latin typeface="Book Antiqua"/>
                <a:cs typeface="Book Antiqua"/>
              </a:rPr>
              <a:t>/</a:t>
            </a:r>
            <a:r>
              <a:rPr sz="800" b="1" spc="-30" dirty="0">
                <a:solidFill>
                  <a:srgbClr val="575756"/>
                </a:solidFill>
                <a:latin typeface="Book Antiqua"/>
                <a:cs typeface="Book Antiqua"/>
              </a:rPr>
              <a:t> </a:t>
            </a:r>
            <a:r>
              <a:rPr sz="800" b="1" spc="10" dirty="0">
                <a:solidFill>
                  <a:srgbClr val="575756"/>
                </a:solidFill>
                <a:latin typeface="Book Antiqua"/>
                <a:cs typeface="Book Antiqua"/>
              </a:rPr>
              <a:t>Trend</a:t>
            </a:r>
            <a:r>
              <a:rPr sz="800" b="1" spc="-30" dirty="0">
                <a:solidFill>
                  <a:srgbClr val="575756"/>
                </a:solidFill>
                <a:latin typeface="Book Antiqua"/>
                <a:cs typeface="Book Antiqua"/>
              </a:rPr>
              <a:t> </a:t>
            </a:r>
            <a:r>
              <a:rPr sz="800" b="1" spc="15" dirty="0">
                <a:solidFill>
                  <a:srgbClr val="575756"/>
                </a:solidFill>
                <a:latin typeface="Book Antiqua"/>
                <a:cs typeface="Book Antiqua"/>
              </a:rPr>
              <a:t>ultimo</a:t>
            </a:r>
            <a:r>
              <a:rPr sz="800" b="1" spc="-30" dirty="0">
                <a:solidFill>
                  <a:srgbClr val="575756"/>
                </a:solidFill>
                <a:latin typeface="Book Antiqua"/>
                <a:cs typeface="Book Antiqua"/>
              </a:rPr>
              <a:t> </a:t>
            </a:r>
            <a:r>
              <a:rPr sz="800" b="1" spc="25" dirty="0">
                <a:solidFill>
                  <a:srgbClr val="575756"/>
                </a:solidFill>
                <a:latin typeface="Book Antiqua"/>
                <a:cs typeface="Book Antiqua"/>
              </a:rPr>
              <a:t>triennio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466797" y="2734428"/>
            <a:ext cx="92392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ts val="930"/>
              </a:lnSpc>
              <a:spcBef>
                <a:spcPts val="100"/>
              </a:spcBef>
            </a:pPr>
            <a:r>
              <a:rPr sz="800" b="1" spc="10" dirty="0">
                <a:solidFill>
                  <a:srgbClr val="575756"/>
                </a:solidFill>
                <a:latin typeface="Book Antiqua"/>
                <a:cs typeface="Book Antiqua"/>
              </a:rPr>
              <a:t>2018/2019</a:t>
            </a:r>
            <a:endParaRPr sz="800">
              <a:latin typeface="Book Antiqua"/>
              <a:cs typeface="Book Antiqua"/>
            </a:endParaRPr>
          </a:p>
          <a:p>
            <a:pPr marR="5080" algn="ctr">
              <a:lnSpc>
                <a:spcPts val="930"/>
              </a:lnSpc>
            </a:pPr>
            <a:r>
              <a:rPr sz="800" dirty="0">
                <a:solidFill>
                  <a:srgbClr val="575756"/>
                </a:solidFill>
                <a:latin typeface="Georgia"/>
                <a:cs typeface="Georgia"/>
              </a:rPr>
              <a:t>(dato </a:t>
            </a:r>
            <a:r>
              <a:rPr sz="800" spc="25" dirty="0">
                <a:solidFill>
                  <a:srgbClr val="575756"/>
                </a:solidFill>
                <a:latin typeface="Georgia"/>
                <a:cs typeface="Georgia"/>
              </a:rPr>
              <a:t>al</a:t>
            </a:r>
            <a:r>
              <a:rPr sz="800" spc="-85" dirty="0">
                <a:solidFill>
                  <a:srgbClr val="575756"/>
                </a:solidFill>
                <a:latin typeface="Georgia"/>
                <a:cs typeface="Georgia"/>
              </a:rPr>
              <a:t> </a:t>
            </a:r>
            <a:r>
              <a:rPr sz="800" spc="-50" dirty="0">
                <a:solidFill>
                  <a:srgbClr val="575756"/>
                </a:solidFill>
                <a:latin typeface="Georgia"/>
                <a:cs typeface="Georgia"/>
              </a:rPr>
              <a:t>31/10/2019)*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780790" y="2791628"/>
            <a:ext cx="1538605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  <a:tabLst>
                <a:tab pos="1077595" algn="l"/>
              </a:tabLst>
            </a:pPr>
            <a:r>
              <a:rPr sz="800" b="1" dirty="0">
                <a:solidFill>
                  <a:srgbClr val="575756"/>
                </a:solidFill>
                <a:latin typeface="Book Antiqua"/>
                <a:cs typeface="Book Antiqua"/>
              </a:rPr>
              <a:t>2017/2018	</a:t>
            </a:r>
            <a:r>
              <a:rPr sz="800" b="1" spc="5" dirty="0">
                <a:solidFill>
                  <a:srgbClr val="575756"/>
                </a:solidFill>
                <a:latin typeface="Book Antiqua"/>
                <a:cs typeface="Book Antiqua"/>
              </a:rPr>
              <a:t>2016/2017</a:t>
            </a:r>
            <a:endParaRPr sz="800">
              <a:latin typeface="Book Antiqua"/>
              <a:cs typeface="Book Antiqua"/>
            </a:endParaRPr>
          </a:p>
          <a:p>
            <a:pPr>
              <a:spcBef>
                <a:spcPts val="20"/>
              </a:spcBef>
            </a:pPr>
            <a:endParaRPr sz="750">
              <a:latin typeface="Book Antiqua"/>
              <a:cs typeface="Book Antiqua"/>
            </a:endParaRPr>
          </a:p>
          <a:p>
            <a:pPr marL="142875">
              <a:tabLst>
                <a:tab pos="1214120" algn="l"/>
              </a:tabLst>
            </a:pPr>
            <a:r>
              <a:rPr sz="800" spc="-15" dirty="0">
                <a:latin typeface="Calibri"/>
                <a:cs typeface="Calibri"/>
              </a:rPr>
              <a:t>274	</a:t>
            </a:r>
            <a:r>
              <a:rPr sz="800" spc="15" dirty="0">
                <a:latin typeface="Calibri"/>
                <a:cs typeface="Calibri"/>
              </a:rPr>
              <a:t>245</a:t>
            </a:r>
            <a:endParaRPr sz="800">
              <a:latin typeface="Calibri"/>
              <a:cs typeface="Calibri"/>
            </a:endParaRPr>
          </a:p>
          <a:p>
            <a:pPr marL="159385">
              <a:spcBef>
                <a:spcPts val="740"/>
              </a:spcBef>
              <a:tabLst>
                <a:tab pos="1268730" algn="l"/>
              </a:tabLst>
            </a:pPr>
            <a:r>
              <a:rPr sz="800" spc="-60" dirty="0">
                <a:latin typeface="Calibri"/>
                <a:cs typeface="Calibri"/>
              </a:rPr>
              <a:t>101	</a:t>
            </a:r>
            <a:r>
              <a:rPr sz="800" spc="10" dirty="0">
                <a:latin typeface="Calibri"/>
                <a:cs typeface="Calibri"/>
              </a:rPr>
              <a:t>53</a:t>
            </a:r>
            <a:endParaRPr sz="800">
              <a:latin typeface="Calibri"/>
              <a:cs typeface="Calibri"/>
            </a:endParaRPr>
          </a:p>
          <a:p>
            <a:pPr marL="162560">
              <a:spcBef>
                <a:spcPts val="740"/>
              </a:spcBef>
              <a:tabLst>
                <a:tab pos="1235710" algn="l"/>
              </a:tabLst>
            </a:pPr>
            <a:r>
              <a:rPr sz="800" spc="-65" dirty="0">
                <a:latin typeface="Calibri"/>
                <a:cs typeface="Calibri"/>
              </a:rPr>
              <a:t>112	</a:t>
            </a:r>
            <a:r>
              <a:rPr sz="800" spc="-45" dirty="0">
                <a:latin typeface="Calibri"/>
                <a:cs typeface="Calibri"/>
              </a:rPr>
              <a:t>110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45617" y="3031101"/>
            <a:ext cx="30226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60" dirty="0">
                <a:latin typeface="Calibri"/>
                <a:cs typeface="Calibri"/>
              </a:rPr>
              <a:t>C</a:t>
            </a:r>
            <a:r>
              <a:rPr sz="800" spc="140" dirty="0">
                <a:latin typeface="Calibri"/>
                <a:cs typeface="Calibri"/>
              </a:rPr>
              <a:t>LE</a:t>
            </a:r>
            <a:r>
              <a:rPr sz="800" spc="105" dirty="0">
                <a:latin typeface="Calibri"/>
                <a:cs typeface="Calibri"/>
              </a:rPr>
              <a:t>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834995" y="3031101"/>
            <a:ext cx="1720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0" dirty="0">
                <a:latin typeface="Calibri"/>
                <a:cs typeface="Calibri"/>
              </a:rPr>
              <a:t>1</a:t>
            </a:r>
            <a:r>
              <a:rPr sz="800" spc="-30" dirty="0">
                <a:latin typeface="Calibri"/>
                <a:cs typeface="Calibri"/>
              </a:rPr>
              <a:t>6</a:t>
            </a:r>
            <a:r>
              <a:rPr sz="800" spc="5" dirty="0"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245618" y="3247102"/>
            <a:ext cx="47180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60" dirty="0">
                <a:latin typeface="Calibri"/>
                <a:cs typeface="Calibri"/>
              </a:rPr>
              <a:t>C</a:t>
            </a:r>
            <a:r>
              <a:rPr sz="800" spc="140" dirty="0">
                <a:latin typeface="Calibri"/>
                <a:cs typeface="Calibri"/>
              </a:rPr>
              <a:t>LE</a:t>
            </a:r>
            <a:r>
              <a:rPr sz="800" spc="130" dirty="0">
                <a:latin typeface="Calibri"/>
                <a:cs typeface="Calibri"/>
              </a:rPr>
              <a:t>A</a:t>
            </a:r>
            <a:r>
              <a:rPr sz="800" spc="90" dirty="0">
                <a:latin typeface="Calibri"/>
                <a:cs typeface="Calibri"/>
              </a:rPr>
              <a:t>M</a:t>
            </a:r>
            <a:r>
              <a:rPr sz="800" spc="135" dirty="0"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870351" y="3247102"/>
            <a:ext cx="1384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35" dirty="0">
                <a:latin typeface="Calibri"/>
                <a:cs typeface="Calibri"/>
              </a:rPr>
              <a:t>69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45618" y="3463104"/>
            <a:ext cx="2978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30" dirty="0">
                <a:latin typeface="Calibri"/>
                <a:cs typeface="Calibri"/>
              </a:rPr>
              <a:t>C</a:t>
            </a:r>
            <a:r>
              <a:rPr sz="800" spc="170" dirty="0">
                <a:latin typeface="Calibri"/>
                <a:cs typeface="Calibri"/>
              </a:rPr>
              <a:t>L</a:t>
            </a:r>
            <a:r>
              <a:rPr sz="800" spc="125" dirty="0">
                <a:latin typeface="Calibri"/>
                <a:cs typeface="Calibri"/>
              </a:rPr>
              <a:t>EC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871570" y="3463104"/>
            <a:ext cx="1384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35" dirty="0">
                <a:latin typeface="Calibri"/>
                <a:cs typeface="Calibri"/>
              </a:rPr>
              <a:t>66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45618" y="3679105"/>
            <a:ext cx="49206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645410" algn="l"/>
                <a:tab pos="3721100" algn="l"/>
                <a:tab pos="4806950" algn="l"/>
              </a:tabLst>
            </a:pPr>
            <a:r>
              <a:rPr sz="800" spc="130" dirty="0">
                <a:latin typeface="Calibri"/>
                <a:cs typeface="Calibri"/>
              </a:rPr>
              <a:t>C</a:t>
            </a:r>
            <a:r>
              <a:rPr sz="800" spc="110" dirty="0">
                <a:latin typeface="Calibri"/>
                <a:cs typeface="Calibri"/>
              </a:rPr>
              <a:t>L</a:t>
            </a:r>
            <a:r>
              <a:rPr sz="800" spc="175" dirty="0">
                <a:latin typeface="Calibri"/>
                <a:cs typeface="Calibri"/>
              </a:rPr>
              <a:t>T</a:t>
            </a:r>
            <a:r>
              <a:rPr sz="800" spc="125" dirty="0">
                <a:latin typeface="Calibri"/>
                <a:cs typeface="Calibri"/>
              </a:rPr>
              <a:t>U</a:t>
            </a:r>
            <a:r>
              <a:rPr sz="800" spc="10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	</a:t>
            </a:r>
            <a:r>
              <a:rPr sz="800" spc="15" dirty="0">
                <a:latin typeface="Calibri"/>
                <a:cs typeface="Calibri"/>
              </a:rPr>
              <a:t>2</a:t>
            </a:r>
            <a:r>
              <a:rPr sz="800" spc="-20" dirty="0">
                <a:latin typeface="Calibri"/>
                <a:cs typeface="Calibri"/>
              </a:rPr>
              <a:t>3</a:t>
            </a:r>
            <a:r>
              <a:rPr sz="800" dirty="0">
                <a:latin typeface="Calibri"/>
                <a:cs typeface="Calibri"/>
              </a:rPr>
              <a:t>	</a:t>
            </a:r>
            <a:r>
              <a:rPr sz="800" spc="15" dirty="0">
                <a:latin typeface="Calibri"/>
                <a:cs typeface="Calibri"/>
              </a:rPr>
              <a:t>3</a:t>
            </a:r>
            <a:r>
              <a:rPr sz="800" spc="10" dirty="0">
                <a:latin typeface="Calibri"/>
                <a:cs typeface="Calibri"/>
              </a:rPr>
              <a:t>9</a:t>
            </a:r>
            <a:r>
              <a:rPr sz="800" dirty="0">
                <a:latin typeface="Calibri"/>
                <a:cs typeface="Calibri"/>
              </a:rPr>
              <a:t>	</a:t>
            </a:r>
            <a:r>
              <a:rPr sz="800" spc="-15" dirty="0">
                <a:latin typeface="Calibri"/>
                <a:cs typeface="Calibri"/>
              </a:rPr>
              <a:t>47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22419" y="3863009"/>
            <a:ext cx="5400040" cy="159018"/>
          </a:xfrm>
          <a:prstGeom prst="rect">
            <a:avLst/>
          </a:prstGeom>
          <a:solidFill>
            <a:srgbClr val="FBC700"/>
          </a:solidFill>
        </p:spPr>
        <p:txBody>
          <a:bodyPr vert="horz" wrap="square" lIns="0" tIns="35560" rIns="0" bIns="0" rtlCol="0">
            <a:spAutoFit/>
          </a:bodyPr>
          <a:lstStyle/>
          <a:p>
            <a:pPr marL="35560">
              <a:spcBef>
                <a:spcPts val="280"/>
              </a:spcBef>
              <a:tabLst>
                <a:tab pos="2614930" algn="l"/>
                <a:tab pos="3688715" algn="l"/>
                <a:tab pos="4768215" algn="l"/>
              </a:tabLst>
            </a:pPr>
            <a:r>
              <a:rPr sz="800" b="1" spc="15" dirty="0">
                <a:solidFill>
                  <a:srgbClr val="575756"/>
                </a:solidFill>
                <a:latin typeface="Book Antiqua"/>
                <a:cs typeface="Book Antiqua"/>
              </a:rPr>
              <a:t>Totale</a:t>
            </a:r>
            <a:r>
              <a:rPr sz="800" b="1" spc="-25" dirty="0">
                <a:solidFill>
                  <a:srgbClr val="575756"/>
                </a:solidFill>
                <a:latin typeface="Book Antiqua"/>
                <a:cs typeface="Book Antiqua"/>
              </a:rPr>
              <a:t> </a:t>
            </a:r>
            <a:r>
              <a:rPr sz="800" b="1" spc="-15" dirty="0">
                <a:solidFill>
                  <a:srgbClr val="575756"/>
                </a:solidFill>
                <a:latin typeface="Book Antiqua"/>
                <a:cs typeface="Book Antiqua"/>
              </a:rPr>
              <a:t>LT	</a:t>
            </a:r>
            <a:r>
              <a:rPr sz="800" b="1" spc="10" dirty="0">
                <a:solidFill>
                  <a:srgbClr val="575756"/>
                </a:solidFill>
                <a:latin typeface="Book Antiqua"/>
                <a:cs typeface="Book Antiqua"/>
              </a:rPr>
              <a:t>322	</a:t>
            </a:r>
            <a:r>
              <a:rPr sz="800" b="1" spc="25" dirty="0">
                <a:solidFill>
                  <a:srgbClr val="575756"/>
                </a:solidFill>
                <a:latin typeface="Book Antiqua"/>
                <a:cs typeface="Book Antiqua"/>
              </a:rPr>
              <a:t>526	455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245617" y="4111109"/>
            <a:ext cx="4923790" cy="786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641600" algn="l"/>
                <a:tab pos="3710940" algn="l"/>
                <a:tab pos="4800600" algn="l"/>
              </a:tabLst>
            </a:pPr>
            <a:r>
              <a:rPr sz="800" spc="130" dirty="0">
                <a:latin typeface="Calibri"/>
                <a:cs typeface="Calibri"/>
              </a:rPr>
              <a:t>A</a:t>
            </a:r>
            <a:r>
              <a:rPr sz="800" spc="120" dirty="0">
                <a:latin typeface="Calibri"/>
                <a:cs typeface="Calibri"/>
              </a:rPr>
              <a:t>FC</a:t>
            </a:r>
            <a:r>
              <a:rPr sz="800" dirty="0">
                <a:latin typeface="Calibri"/>
                <a:cs typeface="Calibri"/>
              </a:rPr>
              <a:t>	</a:t>
            </a:r>
            <a:r>
              <a:rPr sz="800" spc="15" dirty="0">
                <a:latin typeface="Calibri"/>
                <a:cs typeface="Calibri"/>
              </a:rPr>
              <a:t>3</a:t>
            </a:r>
            <a:r>
              <a:rPr sz="800" spc="10" dirty="0">
                <a:latin typeface="Calibri"/>
                <a:cs typeface="Calibri"/>
              </a:rPr>
              <a:t>9</a:t>
            </a:r>
            <a:r>
              <a:rPr sz="800" dirty="0">
                <a:latin typeface="Calibri"/>
                <a:cs typeface="Calibri"/>
              </a:rPr>
              <a:t>	</a:t>
            </a:r>
            <a:r>
              <a:rPr sz="800" spc="65" dirty="0">
                <a:latin typeface="Calibri"/>
                <a:cs typeface="Calibri"/>
              </a:rPr>
              <a:t>9</a:t>
            </a:r>
            <a:r>
              <a:rPr sz="800" spc="45" dirty="0">
                <a:latin typeface="Calibri"/>
                <a:cs typeface="Calibri"/>
              </a:rPr>
              <a:t>0</a:t>
            </a:r>
            <a:r>
              <a:rPr sz="800" dirty="0">
                <a:latin typeface="Calibri"/>
                <a:cs typeface="Calibri"/>
              </a:rPr>
              <a:t>	</a:t>
            </a:r>
            <a:r>
              <a:rPr sz="800" spc="20" dirty="0">
                <a:latin typeface="Calibri"/>
                <a:cs typeface="Calibri"/>
              </a:rPr>
              <a:t>97</a:t>
            </a:r>
            <a:endParaRPr sz="800">
              <a:latin typeface="Calibri"/>
              <a:cs typeface="Calibri"/>
            </a:endParaRPr>
          </a:p>
          <a:p>
            <a:pPr marL="12700">
              <a:spcBef>
                <a:spcPts val="740"/>
              </a:spcBef>
              <a:tabLst>
                <a:tab pos="2653665" algn="l"/>
                <a:tab pos="3724910" algn="l"/>
                <a:tab pos="4802505" algn="l"/>
              </a:tabLst>
            </a:pPr>
            <a:r>
              <a:rPr sz="800" spc="100" dirty="0">
                <a:latin typeface="Calibri"/>
                <a:cs typeface="Calibri"/>
              </a:rPr>
              <a:t>M</a:t>
            </a:r>
            <a:r>
              <a:rPr sz="800" spc="140" dirty="0">
                <a:latin typeface="Calibri"/>
                <a:cs typeface="Calibri"/>
              </a:rPr>
              <a:t>A</a:t>
            </a:r>
            <a:r>
              <a:rPr sz="800" spc="130" dirty="0">
                <a:latin typeface="Calibri"/>
                <a:cs typeface="Calibri"/>
              </a:rPr>
              <a:t>N</a:t>
            </a:r>
            <a:r>
              <a:rPr sz="800" dirty="0">
                <a:latin typeface="Calibri"/>
                <a:cs typeface="Calibri"/>
              </a:rPr>
              <a:t>	</a:t>
            </a:r>
            <a:r>
              <a:rPr sz="800" spc="-105" dirty="0">
                <a:latin typeface="Calibri"/>
                <a:cs typeface="Calibri"/>
              </a:rPr>
              <a:t>1</a:t>
            </a:r>
            <a:r>
              <a:rPr sz="800" spc="35" dirty="0">
                <a:latin typeface="Calibri"/>
                <a:cs typeface="Calibri"/>
              </a:rPr>
              <a:t>9</a:t>
            </a:r>
            <a:r>
              <a:rPr sz="800" dirty="0">
                <a:latin typeface="Calibri"/>
                <a:cs typeface="Calibri"/>
              </a:rPr>
              <a:t>	</a:t>
            </a:r>
            <a:r>
              <a:rPr sz="800" spc="20" dirty="0">
                <a:latin typeface="Calibri"/>
                <a:cs typeface="Calibri"/>
              </a:rPr>
              <a:t>5</a:t>
            </a:r>
            <a:r>
              <a:rPr sz="800" spc="-25" dirty="0">
                <a:latin typeface="Calibri"/>
                <a:cs typeface="Calibri"/>
              </a:rPr>
              <a:t>2</a:t>
            </a:r>
            <a:r>
              <a:rPr sz="800" dirty="0">
                <a:latin typeface="Calibri"/>
                <a:cs typeface="Calibri"/>
              </a:rPr>
              <a:t>	</a:t>
            </a:r>
            <a:r>
              <a:rPr sz="800" spc="15" dirty="0">
                <a:latin typeface="Calibri"/>
                <a:cs typeface="Calibri"/>
              </a:rPr>
              <a:t>67</a:t>
            </a:r>
            <a:endParaRPr sz="800">
              <a:latin typeface="Calibri"/>
              <a:cs typeface="Calibri"/>
            </a:endParaRPr>
          </a:p>
          <a:p>
            <a:pPr marL="12700">
              <a:spcBef>
                <a:spcPts val="740"/>
              </a:spcBef>
              <a:tabLst>
                <a:tab pos="2647950" algn="l"/>
                <a:tab pos="3724275" algn="l"/>
                <a:tab pos="4801870" algn="l"/>
              </a:tabLst>
            </a:pPr>
            <a:r>
              <a:rPr sz="800" spc="125" dirty="0">
                <a:latin typeface="Calibri"/>
                <a:cs typeface="Calibri"/>
              </a:rPr>
              <a:t>E</a:t>
            </a:r>
            <a:r>
              <a:rPr sz="800" spc="80" dirty="0">
                <a:latin typeface="Calibri"/>
                <a:cs typeface="Calibri"/>
              </a:rPr>
              <a:t>M</a:t>
            </a:r>
            <a:r>
              <a:rPr sz="800" spc="90" dirty="0">
                <a:latin typeface="Calibri"/>
                <a:cs typeface="Calibri"/>
              </a:rPr>
              <a:t>M</a:t>
            </a:r>
            <a:r>
              <a:rPr sz="800" spc="135" dirty="0">
                <a:latin typeface="Calibri"/>
                <a:cs typeface="Calibri"/>
              </a:rPr>
              <a:t>T</a:t>
            </a:r>
            <a:r>
              <a:rPr sz="800" dirty="0">
                <a:latin typeface="Calibri"/>
                <a:cs typeface="Calibri"/>
              </a:rPr>
              <a:t>	</a:t>
            </a:r>
            <a:r>
              <a:rPr sz="800" spc="-15" dirty="0">
                <a:latin typeface="Calibri"/>
                <a:cs typeface="Calibri"/>
              </a:rPr>
              <a:t>2</a:t>
            </a:r>
            <a:r>
              <a:rPr sz="800" spc="-10" dirty="0">
                <a:latin typeface="Calibri"/>
                <a:cs typeface="Calibri"/>
              </a:rPr>
              <a:t>7</a:t>
            </a:r>
            <a:r>
              <a:rPr sz="800" dirty="0">
                <a:latin typeface="Calibri"/>
                <a:cs typeface="Calibri"/>
              </a:rPr>
              <a:t>	</a:t>
            </a:r>
            <a:r>
              <a:rPr sz="800" spc="10" dirty="0">
                <a:latin typeface="Calibri"/>
                <a:cs typeface="Calibri"/>
              </a:rPr>
              <a:t>3</a:t>
            </a:r>
            <a:r>
              <a:rPr sz="800" spc="-10" dirty="0">
                <a:latin typeface="Calibri"/>
                <a:cs typeface="Calibri"/>
              </a:rPr>
              <a:t>8</a:t>
            </a:r>
            <a:r>
              <a:rPr sz="800" dirty="0">
                <a:latin typeface="Calibri"/>
                <a:cs typeface="Calibri"/>
              </a:rPr>
              <a:t>	</a:t>
            </a:r>
            <a:r>
              <a:rPr sz="800" spc="15" dirty="0">
                <a:latin typeface="Calibri"/>
                <a:cs typeface="Calibri"/>
              </a:rPr>
              <a:t>55</a:t>
            </a:r>
            <a:endParaRPr sz="800">
              <a:latin typeface="Calibri"/>
              <a:cs typeface="Calibri"/>
            </a:endParaRPr>
          </a:p>
          <a:p>
            <a:pPr marL="12700">
              <a:spcBef>
                <a:spcPts val="670"/>
              </a:spcBef>
              <a:tabLst>
                <a:tab pos="2698115" algn="l"/>
                <a:tab pos="3719195" algn="l"/>
                <a:tab pos="4801870" algn="l"/>
              </a:tabLst>
            </a:pPr>
            <a:r>
              <a:rPr sz="800" spc="125" dirty="0">
                <a:latin typeface="Calibri"/>
                <a:cs typeface="Calibri"/>
              </a:rPr>
              <a:t>E</a:t>
            </a:r>
            <a:r>
              <a:rPr sz="800" spc="80" dirty="0">
                <a:latin typeface="Calibri"/>
                <a:cs typeface="Calibri"/>
              </a:rPr>
              <a:t>I</a:t>
            </a:r>
            <a:r>
              <a:rPr sz="800" spc="140" dirty="0">
                <a:latin typeface="Calibri"/>
                <a:cs typeface="Calibri"/>
              </a:rPr>
              <a:t>F</a:t>
            </a:r>
            <a:r>
              <a:rPr sz="800" dirty="0">
                <a:latin typeface="Calibri"/>
                <a:cs typeface="Calibri"/>
              </a:rPr>
              <a:t>	</a:t>
            </a:r>
            <a:r>
              <a:rPr sz="800" spc="-10" dirty="0">
                <a:latin typeface="Calibri"/>
                <a:cs typeface="Calibri"/>
              </a:rPr>
              <a:t>7</a:t>
            </a:r>
            <a:r>
              <a:rPr sz="800" dirty="0">
                <a:latin typeface="Calibri"/>
                <a:cs typeface="Calibri"/>
              </a:rPr>
              <a:t>	</a:t>
            </a:r>
            <a:r>
              <a:rPr sz="800" spc="35" dirty="0">
                <a:latin typeface="Calibri"/>
                <a:cs typeface="Calibri"/>
              </a:rPr>
              <a:t>4</a:t>
            </a:r>
            <a:r>
              <a:rPr sz="800" spc="5" dirty="0">
                <a:latin typeface="Calibri"/>
                <a:cs typeface="Calibri"/>
              </a:rPr>
              <a:t>4</a:t>
            </a:r>
            <a:r>
              <a:rPr sz="800" dirty="0">
                <a:latin typeface="Calibri"/>
                <a:cs typeface="Calibri"/>
              </a:rPr>
              <a:t>	</a:t>
            </a:r>
            <a:r>
              <a:rPr sz="800" spc="15" dirty="0">
                <a:latin typeface="Calibri"/>
                <a:cs typeface="Calibri"/>
              </a:rPr>
              <a:t>29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22419" y="4943006"/>
            <a:ext cx="5400040" cy="167995"/>
          </a:xfrm>
          <a:prstGeom prst="rect">
            <a:avLst/>
          </a:prstGeom>
          <a:solidFill>
            <a:srgbClr val="FBC700"/>
          </a:solidFill>
        </p:spPr>
        <p:txBody>
          <a:bodyPr vert="horz" wrap="square" lIns="0" tIns="44450" rIns="0" bIns="0" rtlCol="0">
            <a:spAutoFit/>
          </a:bodyPr>
          <a:lstStyle/>
          <a:p>
            <a:pPr marL="35560">
              <a:spcBef>
                <a:spcPts val="350"/>
              </a:spcBef>
              <a:tabLst>
                <a:tab pos="2662555" algn="l"/>
                <a:tab pos="3691890" algn="l"/>
                <a:tab pos="4769485" algn="l"/>
              </a:tabLst>
            </a:pPr>
            <a:r>
              <a:rPr sz="800" b="1" spc="15" dirty="0">
                <a:solidFill>
                  <a:srgbClr val="575756"/>
                </a:solidFill>
                <a:latin typeface="Book Antiqua"/>
                <a:cs typeface="Book Antiqua"/>
              </a:rPr>
              <a:t>Totale</a:t>
            </a:r>
            <a:r>
              <a:rPr sz="800" b="1" spc="-30" dirty="0">
                <a:solidFill>
                  <a:srgbClr val="575756"/>
                </a:solidFill>
                <a:latin typeface="Book Antiqua"/>
                <a:cs typeface="Book Antiqua"/>
              </a:rPr>
              <a:t> </a:t>
            </a:r>
            <a:r>
              <a:rPr sz="800" b="1" spc="-10" dirty="0">
                <a:solidFill>
                  <a:srgbClr val="575756"/>
                </a:solidFill>
                <a:latin typeface="Book Antiqua"/>
                <a:cs typeface="Book Antiqua"/>
              </a:rPr>
              <a:t>LM	</a:t>
            </a:r>
            <a:r>
              <a:rPr sz="800" b="1" spc="25" dirty="0">
                <a:solidFill>
                  <a:srgbClr val="575756"/>
                </a:solidFill>
                <a:latin typeface="Book Antiqua"/>
                <a:cs typeface="Book Antiqua"/>
              </a:rPr>
              <a:t>92	</a:t>
            </a:r>
            <a:r>
              <a:rPr sz="800" b="1" spc="15" dirty="0">
                <a:solidFill>
                  <a:srgbClr val="575756"/>
                </a:solidFill>
                <a:latin typeface="Book Antiqua"/>
                <a:cs typeface="Book Antiqua"/>
              </a:rPr>
              <a:t>224	</a:t>
            </a:r>
            <a:r>
              <a:rPr sz="800" b="1" spc="20" dirty="0">
                <a:solidFill>
                  <a:srgbClr val="575756"/>
                </a:solidFill>
                <a:latin typeface="Book Antiqua"/>
                <a:cs typeface="Book Antiqua"/>
              </a:rPr>
              <a:t>248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465159" y="5152884"/>
            <a:ext cx="3134360" cy="2546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R="5080" algn="r">
              <a:spcBef>
                <a:spcPts val="160"/>
              </a:spcBef>
            </a:pPr>
            <a:r>
              <a:rPr sz="700" spc="35" dirty="0">
                <a:latin typeface="Calibri"/>
                <a:cs typeface="Calibri"/>
              </a:rPr>
              <a:t>Fonte: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65" dirty="0">
                <a:latin typeface="Calibri"/>
                <a:cs typeface="Calibri"/>
              </a:rPr>
              <a:t>Unità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di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Supporto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alla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Didattica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100" dirty="0">
                <a:latin typeface="Calibri"/>
                <a:cs typeface="Calibri"/>
              </a:rPr>
              <a:t>DIEC</a:t>
            </a:r>
            <a:endParaRPr sz="700">
              <a:latin typeface="Calibri"/>
              <a:cs typeface="Calibri"/>
            </a:endParaRPr>
          </a:p>
          <a:p>
            <a:pPr marR="5080" algn="r">
              <a:spcBef>
                <a:spcPts val="60"/>
              </a:spcBef>
            </a:pPr>
            <a:r>
              <a:rPr sz="700" spc="50" dirty="0">
                <a:latin typeface="Calibri"/>
                <a:cs typeface="Calibri"/>
              </a:rPr>
              <a:t>*Mancano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i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laureati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delle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50" dirty="0">
                <a:latin typeface="Calibri"/>
                <a:cs typeface="Calibri"/>
              </a:rPr>
              <a:t>sessioni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di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50" dirty="0">
                <a:latin typeface="Calibri"/>
                <a:cs typeface="Calibri"/>
              </a:rPr>
              <a:t>dicembre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2019,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50" dirty="0">
                <a:latin typeface="Calibri"/>
                <a:cs typeface="Calibri"/>
              </a:rPr>
              <a:t>febbraio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5" dirty="0">
                <a:latin typeface="Calibri"/>
                <a:cs typeface="Calibri"/>
              </a:rPr>
              <a:t>e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65" dirty="0">
                <a:latin typeface="Calibri"/>
                <a:cs typeface="Calibri"/>
              </a:rPr>
              <a:t>marzo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25" dirty="0">
                <a:latin typeface="Calibri"/>
                <a:cs typeface="Calibri"/>
              </a:rPr>
              <a:t>2020</a:t>
            </a:r>
            <a:endParaRPr sz="700">
              <a:latin typeface="Calibri"/>
              <a:cs typeface="Calibri"/>
            </a:endParaRPr>
          </a:p>
        </p:txBody>
      </p:sp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5222419" y="5620017"/>
          <a:ext cx="5400674" cy="1080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3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04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1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Tempistiche</a:t>
                      </a:r>
                      <a:r>
                        <a:rPr sz="800" b="1" spc="-3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-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di</a:t>
                      </a:r>
                      <a:r>
                        <a:rPr sz="800" b="1" spc="-3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2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conseguimento</a:t>
                      </a:r>
                      <a:r>
                        <a:rPr sz="800" b="1" spc="-3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della</a:t>
                      </a:r>
                      <a:r>
                        <a:rPr sz="800" b="1" spc="-3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2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laurea</a:t>
                      </a:r>
                      <a:r>
                        <a:rPr sz="800" b="1" spc="-3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8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/</a:t>
                      </a:r>
                      <a:r>
                        <a:rPr sz="800" b="1" spc="-2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2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anno</a:t>
                      </a:r>
                      <a:r>
                        <a:rPr sz="800" b="1" spc="-3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2018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BC7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BC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R="31369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-3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LT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-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LM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BC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1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5" dirty="0">
                          <a:latin typeface="Calibri"/>
                          <a:cs typeface="Calibri"/>
                        </a:rPr>
                        <a:t>Durata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5" dirty="0">
                          <a:latin typeface="Calibri"/>
                          <a:cs typeface="Calibri"/>
                        </a:rPr>
                        <a:t>degli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studi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30" dirty="0">
                          <a:latin typeface="Calibri"/>
                          <a:cs typeface="Calibri"/>
                        </a:rPr>
                        <a:t>(media,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7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55" dirty="0">
                          <a:latin typeface="Calibri"/>
                          <a:cs typeface="Calibri"/>
                        </a:rPr>
                        <a:t>anni)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162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4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2,6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9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Ritardo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alla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5" dirty="0">
                          <a:latin typeface="Calibri"/>
                          <a:cs typeface="Calibri"/>
                        </a:rPr>
                        <a:t>laurea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30" dirty="0">
                          <a:latin typeface="Calibri"/>
                          <a:cs typeface="Calibri"/>
                        </a:rPr>
                        <a:t>(media,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7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55" dirty="0">
                          <a:latin typeface="Calibri"/>
                          <a:cs typeface="Calibri"/>
                        </a:rPr>
                        <a:t>anni)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146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3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,0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0,3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Indice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ritardo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50" dirty="0">
                          <a:latin typeface="Calibri"/>
                          <a:cs typeface="Calibri"/>
                        </a:rPr>
                        <a:t>(rapporto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70" dirty="0">
                          <a:latin typeface="Calibri"/>
                          <a:cs typeface="Calibri"/>
                        </a:rPr>
                        <a:t>fra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55" dirty="0">
                          <a:latin typeface="Calibri"/>
                          <a:cs typeface="Calibri"/>
                        </a:rPr>
                        <a:t>ritardo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800" i="1" spc="60" dirty="0">
                          <a:latin typeface="Calibri"/>
                          <a:cs typeface="Calibri"/>
                        </a:rPr>
                        <a:t>durata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50" dirty="0">
                          <a:latin typeface="Calibri"/>
                          <a:cs typeface="Calibri"/>
                        </a:rPr>
                        <a:t>normale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30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40" dirty="0">
                          <a:latin typeface="Calibri"/>
                          <a:cs typeface="Calibri"/>
                        </a:rPr>
                        <a:t>corso)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9554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2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25" dirty="0">
                          <a:latin typeface="Calibri"/>
                          <a:cs typeface="Calibri"/>
                        </a:rPr>
                        <a:t>0,17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7" name="object 57"/>
          <p:cNvSpPr txBox="1"/>
          <p:nvPr/>
        </p:nvSpPr>
        <p:spPr>
          <a:xfrm>
            <a:off x="7465159" y="6693896"/>
            <a:ext cx="3134360" cy="2546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R="5080" algn="r">
              <a:spcBef>
                <a:spcPts val="160"/>
              </a:spcBef>
            </a:pPr>
            <a:r>
              <a:rPr sz="700" spc="35" dirty="0">
                <a:latin typeface="Calibri"/>
                <a:cs typeface="Calibri"/>
              </a:rPr>
              <a:t>Fonte: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65" dirty="0">
                <a:latin typeface="Calibri"/>
                <a:cs typeface="Calibri"/>
              </a:rPr>
              <a:t>Unità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di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Supporto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alla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Didattica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100" dirty="0">
                <a:latin typeface="Calibri"/>
                <a:cs typeface="Calibri"/>
              </a:rPr>
              <a:t>DIEC</a:t>
            </a:r>
            <a:endParaRPr sz="700">
              <a:latin typeface="Calibri"/>
              <a:cs typeface="Calibri"/>
            </a:endParaRPr>
          </a:p>
          <a:p>
            <a:pPr marR="5080" algn="r">
              <a:spcBef>
                <a:spcPts val="60"/>
              </a:spcBef>
            </a:pPr>
            <a:r>
              <a:rPr sz="700" spc="50" dirty="0">
                <a:latin typeface="Calibri"/>
                <a:cs typeface="Calibri"/>
              </a:rPr>
              <a:t>*Mancano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i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laureati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delle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50" dirty="0">
                <a:latin typeface="Calibri"/>
                <a:cs typeface="Calibri"/>
              </a:rPr>
              <a:t>sessioni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di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50" dirty="0">
                <a:latin typeface="Calibri"/>
                <a:cs typeface="Calibri"/>
              </a:rPr>
              <a:t>dicembre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2019,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50" dirty="0">
                <a:latin typeface="Calibri"/>
                <a:cs typeface="Calibri"/>
              </a:rPr>
              <a:t>febbraio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5" dirty="0">
                <a:latin typeface="Calibri"/>
                <a:cs typeface="Calibri"/>
              </a:rPr>
              <a:t>e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65" dirty="0">
                <a:latin typeface="Calibri"/>
                <a:cs typeface="Calibri"/>
              </a:rPr>
              <a:t>marzo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25" dirty="0">
                <a:latin typeface="Calibri"/>
                <a:cs typeface="Calibri"/>
              </a:rPr>
              <a:t>2020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4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1593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0894" y="8962411"/>
            <a:ext cx="1149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80" dirty="0">
                <a:latin typeface="Georgia"/>
                <a:cs typeface="Georgia"/>
              </a:rPr>
              <a:t>27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38416" y="2519998"/>
            <a:ext cx="5400040" cy="3540125"/>
          </a:xfrm>
          <a:custGeom>
            <a:avLst/>
            <a:gdLst/>
            <a:ahLst/>
            <a:cxnLst/>
            <a:rect l="l" t="t" r="r" b="b"/>
            <a:pathLst>
              <a:path w="5400040" h="3540125">
                <a:moveTo>
                  <a:pt x="5400001" y="0"/>
                </a:moveTo>
                <a:lnTo>
                  <a:pt x="0" y="0"/>
                </a:lnTo>
                <a:lnTo>
                  <a:pt x="0" y="3539998"/>
                </a:lnTo>
                <a:lnTo>
                  <a:pt x="5400001" y="3539998"/>
                </a:lnTo>
                <a:lnTo>
                  <a:pt x="5400001" y="0"/>
                </a:lnTo>
                <a:close/>
              </a:path>
            </a:pathLst>
          </a:custGeom>
          <a:solidFill>
            <a:srgbClr val="E6E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15442" y="4946623"/>
            <a:ext cx="5518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spc="-35" dirty="0">
                <a:latin typeface="Calibri"/>
                <a:cs typeface="Calibri"/>
              </a:rPr>
              <a:t>20</a:t>
            </a:r>
            <a:r>
              <a:rPr sz="1000" spc="-65" dirty="0">
                <a:latin typeface="Calibri"/>
                <a:cs typeface="Calibri"/>
              </a:rPr>
              <a:t>1</a:t>
            </a:r>
            <a:r>
              <a:rPr sz="1000" spc="-45" dirty="0">
                <a:latin typeface="Calibri"/>
                <a:cs typeface="Calibri"/>
              </a:rPr>
              <a:t>7</a:t>
            </a:r>
            <a:r>
              <a:rPr sz="1000" spc="-20" dirty="0">
                <a:latin typeface="Calibri"/>
                <a:cs typeface="Calibri"/>
              </a:rPr>
              <a:t>/</a:t>
            </a:r>
            <a:r>
              <a:rPr sz="1000" spc="-30" dirty="0">
                <a:latin typeface="Calibri"/>
                <a:cs typeface="Calibri"/>
              </a:rPr>
              <a:t>2018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79640" y="3680765"/>
            <a:ext cx="5088255" cy="2221865"/>
            <a:chOff x="429220" y="3680764"/>
            <a:chExt cx="5088255" cy="2221865"/>
          </a:xfrm>
        </p:grpSpPr>
        <p:sp>
          <p:nvSpPr>
            <p:cNvPr id="9" name="object 9"/>
            <p:cNvSpPr/>
            <p:nvPr/>
          </p:nvSpPr>
          <p:spPr>
            <a:xfrm>
              <a:off x="2130005" y="3680764"/>
              <a:ext cx="144145" cy="2009139"/>
            </a:xfrm>
            <a:custGeom>
              <a:avLst/>
              <a:gdLst/>
              <a:ahLst/>
              <a:cxnLst/>
              <a:rect l="l" t="t" r="r" b="b"/>
              <a:pathLst>
                <a:path w="144144" h="2009139">
                  <a:moveTo>
                    <a:pt x="144005" y="1864537"/>
                  </a:moveTo>
                  <a:lnTo>
                    <a:pt x="0" y="1864537"/>
                  </a:lnTo>
                  <a:lnTo>
                    <a:pt x="0" y="2008543"/>
                  </a:lnTo>
                  <a:lnTo>
                    <a:pt x="144005" y="2008543"/>
                  </a:lnTo>
                  <a:lnTo>
                    <a:pt x="144005" y="1864537"/>
                  </a:lnTo>
                  <a:close/>
                </a:path>
                <a:path w="144144" h="2009139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30005" y="3893527"/>
              <a:ext cx="144145" cy="2009139"/>
            </a:xfrm>
            <a:custGeom>
              <a:avLst/>
              <a:gdLst/>
              <a:ahLst/>
              <a:cxnLst/>
              <a:rect l="l" t="t" r="r" b="b"/>
              <a:pathLst>
                <a:path w="144144" h="2009139">
                  <a:moveTo>
                    <a:pt x="144005" y="1864550"/>
                  </a:moveTo>
                  <a:lnTo>
                    <a:pt x="0" y="1864550"/>
                  </a:lnTo>
                  <a:lnTo>
                    <a:pt x="0" y="2008555"/>
                  </a:lnTo>
                  <a:lnTo>
                    <a:pt x="144005" y="2008555"/>
                  </a:lnTo>
                  <a:lnTo>
                    <a:pt x="144005" y="1864550"/>
                  </a:lnTo>
                  <a:close/>
                </a:path>
                <a:path w="144144" h="2009139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00B2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72001" y="3680764"/>
              <a:ext cx="144145" cy="2009139"/>
            </a:xfrm>
            <a:custGeom>
              <a:avLst/>
              <a:gdLst/>
              <a:ahLst/>
              <a:cxnLst/>
              <a:rect l="l" t="t" r="r" b="b"/>
              <a:pathLst>
                <a:path w="144145" h="2009139">
                  <a:moveTo>
                    <a:pt x="143992" y="1864537"/>
                  </a:moveTo>
                  <a:lnTo>
                    <a:pt x="0" y="1864537"/>
                  </a:lnTo>
                  <a:lnTo>
                    <a:pt x="0" y="2008543"/>
                  </a:lnTo>
                  <a:lnTo>
                    <a:pt x="143992" y="2008543"/>
                  </a:lnTo>
                  <a:lnTo>
                    <a:pt x="143992" y="1864537"/>
                  </a:lnTo>
                  <a:close/>
                </a:path>
                <a:path w="144145" h="2009139">
                  <a:moveTo>
                    <a:pt x="143992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3992" y="144005"/>
                  </a:lnTo>
                  <a:lnTo>
                    <a:pt x="143992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72001" y="3893527"/>
              <a:ext cx="144145" cy="2009139"/>
            </a:xfrm>
            <a:custGeom>
              <a:avLst/>
              <a:gdLst/>
              <a:ahLst/>
              <a:cxnLst/>
              <a:rect l="l" t="t" r="r" b="b"/>
              <a:pathLst>
                <a:path w="144145" h="2009139">
                  <a:moveTo>
                    <a:pt x="143992" y="1864550"/>
                  </a:moveTo>
                  <a:lnTo>
                    <a:pt x="0" y="1864550"/>
                  </a:lnTo>
                  <a:lnTo>
                    <a:pt x="0" y="2008555"/>
                  </a:lnTo>
                  <a:lnTo>
                    <a:pt x="143992" y="2008555"/>
                  </a:lnTo>
                  <a:lnTo>
                    <a:pt x="143992" y="1864550"/>
                  </a:lnTo>
                  <a:close/>
                </a:path>
                <a:path w="144145" h="2009139">
                  <a:moveTo>
                    <a:pt x="143992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3992" y="144005"/>
                  </a:lnTo>
                  <a:lnTo>
                    <a:pt x="143992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9220" y="4296350"/>
              <a:ext cx="5088255" cy="0"/>
            </a:xfrm>
            <a:custGeom>
              <a:avLst/>
              <a:gdLst/>
              <a:ahLst/>
              <a:cxnLst/>
              <a:rect l="l" t="t" r="r" b="b"/>
              <a:pathLst>
                <a:path w="5088255">
                  <a:moveTo>
                    <a:pt x="508800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5480418" y="2894407"/>
          <a:ext cx="3333750" cy="547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98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D9D9C"/>
                      </a:solidFill>
                      <a:prstDash val="solid"/>
                    </a:lnL>
                    <a:lnR w="3175">
                      <a:solidFill>
                        <a:srgbClr val="9D9D9C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D9D9C"/>
                      </a:solidFill>
                      <a:prstDash val="solid"/>
                    </a:lnL>
                    <a:lnR w="3175">
                      <a:solidFill>
                        <a:srgbClr val="9D9D9C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6EAE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D9D9C"/>
                      </a:solidFill>
                      <a:prstDash val="solid"/>
                    </a:lnL>
                    <a:lnR w="3175">
                      <a:solidFill>
                        <a:srgbClr val="9D9D9C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6EA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D9D9C"/>
                      </a:solidFill>
                      <a:prstDash val="solid"/>
                    </a:lnL>
                    <a:lnR w="3175">
                      <a:solidFill>
                        <a:srgbClr val="9D9D9C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6EA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D9D9C"/>
                      </a:solidFill>
                      <a:prstDash val="solid"/>
                    </a:lnL>
                    <a:lnR w="3175">
                      <a:solidFill>
                        <a:srgbClr val="9D9D9C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6EA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072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48%</a:t>
                      </a:r>
                      <a:endParaRPr sz="900">
                        <a:latin typeface="Book Antiqua"/>
                        <a:cs typeface="Book Antiqua"/>
                      </a:endParaRPr>
                    </a:p>
                  </a:txBody>
                  <a:tcPr marL="0" marR="0" marT="1206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C4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26%</a:t>
                      </a:r>
                      <a:endParaRPr sz="900">
                        <a:latin typeface="Book Antiqua"/>
                        <a:cs typeface="Book Antiqua"/>
                      </a:endParaRPr>
                    </a:p>
                  </a:txBody>
                  <a:tcPr marL="0" marR="0" marT="1206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B2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900" b="1" spc="-55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14%</a:t>
                      </a:r>
                      <a:endParaRPr sz="900">
                        <a:latin typeface="Book Antiqua"/>
                        <a:cs typeface="Book Antiqua"/>
                      </a:endParaRPr>
                    </a:p>
                  </a:txBody>
                  <a:tcPr marL="0" marR="0" marT="1206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D00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900" b="1" spc="-40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12%</a:t>
                      </a:r>
                      <a:endParaRPr sz="900">
                        <a:latin typeface="Book Antiqua"/>
                        <a:cs typeface="Book Antiqua"/>
                      </a:endParaRPr>
                    </a:p>
                  </a:txBody>
                  <a:tcPr marL="0" marR="0" marT="1206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4E53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2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D9D9C"/>
                      </a:solidFill>
                      <a:prstDash val="solid"/>
                    </a:lnL>
                    <a:lnR w="3175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D9D9C"/>
                      </a:solidFill>
                      <a:prstDash val="solid"/>
                    </a:lnL>
                    <a:lnR w="3175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E6EAE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D9D9C"/>
                      </a:solidFill>
                      <a:prstDash val="solid"/>
                    </a:lnL>
                    <a:lnR w="3175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E6EA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D9D9C"/>
                      </a:solidFill>
                      <a:prstDash val="solid"/>
                    </a:lnL>
                    <a:lnR w="3175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E6EA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D9D9C"/>
                      </a:solidFill>
                      <a:prstDash val="solid"/>
                    </a:lnL>
                    <a:lnR w="3175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E6EA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4815442" y="2579526"/>
            <a:ext cx="165544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4845">
              <a:spcBef>
                <a:spcPts val="100"/>
              </a:spcBef>
            </a:pPr>
            <a:r>
              <a:rPr sz="1000" b="1" spc="80" dirty="0">
                <a:latin typeface="Calibri"/>
                <a:cs typeface="Calibri"/>
              </a:rPr>
              <a:t>Lauree</a:t>
            </a:r>
            <a:r>
              <a:rPr sz="1000" b="1" spc="-85" dirty="0">
                <a:latin typeface="Calibri"/>
                <a:cs typeface="Calibri"/>
              </a:rPr>
              <a:t> </a:t>
            </a:r>
            <a:r>
              <a:rPr sz="1000" b="1" spc="75" dirty="0">
                <a:latin typeface="Calibri"/>
                <a:cs typeface="Calibri"/>
              </a:rPr>
              <a:t>triennali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sz="950">
              <a:latin typeface="Calibri"/>
              <a:cs typeface="Calibri"/>
            </a:endParaRPr>
          </a:p>
          <a:p>
            <a:pPr marL="12700"/>
            <a:r>
              <a:rPr sz="1000" spc="-35" dirty="0">
                <a:latin typeface="Calibri"/>
                <a:cs typeface="Calibri"/>
              </a:rPr>
              <a:t>2017/2018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67719" y="4444013"/>
            <a:ext cx="10928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spc="80" dirty="0">
                <a:latin typeface="Calibri"/>
                <a:cs typeface="Calibri"/>
              </a:rPr>
              <a:t>Lauree</a:t>
            </a:r>
            <a:r>
              <a:rPr sz="1000" b="1" spc="-70" dirty="0">
                <a:latin typeface="Calibri"/>
                <a:cs typeface="Calibri"/>
              </a:rPr>
              <a:t> </a:t>
            </a:r>
            <a:r>
              <a:rPr sz="1000" b="1" spc="75" dirty="0">
                <a:latin typeface="Calibri"/>
                <a:cs typeface="Calibri"/>
              </a:rPr>
              <a:t>magistrali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42118" y="3834339"/>
            <a:ext cx="1557020" cy="218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9"/>
              </a:lnSpc>
              <a:spcBef>
                <a:spcPts val="100"/>
              </a:spcBef>
            </a:pPr>
            <a:r>
              <a:rPr sz="700" spc="-10" dirty="0">
                <a:latin typeface="Georgia"/>
                <a:cs typeface="Georgia"/>
              </a:rPr>
              <a:t>Fonte:</a:t>
            </a:r>
            <a:endParaRPr sz="700">
              <a:latin typeface="Georgia"/>
              <a:cs typeface="Georgia"/>
            </a:endParaRPr>
          </a:p>
          <a:p>
            <a:pPr marL="12700">
              <a:lnSpc>
                <a:spcPts val="819"/>
              </a:lnSpc>
            </a:pPr>
            <a:r>
              <a:rPr sz="700" spc="10" dirty="0">
                <a:latin typeface="Georgia"/>
                <a:cs typeface="Georgia"/>
              </a:rPr>
              <a:t>Unità </a:t>
            </a:r>
            <a:r>
              <a:rPr sz="700" dirty="0">
                <a:latin typeface="Georgia"/>
                <a:cs typeface="Georgia"/>
              </a:rPr>
              <a:t>di </a:t>
            </a:r>
            <a:r>
              <a:rPr sz="700" spc="15" dirty="0">
                <a:latin typeface="Georgia"/>
                <a:cs typeface="Georgia"/>
              </a:rPr>
              <a:t>Supporto</a:t>
            </a:r>
            <a:r>
              <a:rPr sz="700" spc="-125" dirty="0">
                <a:latin typeface="Georgia"/>
                <a:cs typeface="Georgia"/>
              </a:rPr>
              <a:t> </a:t>
            </a:r>
            <a:r>
              <a:rPr sz="700" spc="10" dirty="0">
                <a:latin typeface="Georgia"/>
                <a:cs typeface="Georgia"/>
              </a:rPr>
              <a:t>alla Didattica </a:t>
            </a:r>
            <a:r>
              <a:rPr sz="700" dirty="0">
                <a:latin typeface="Georgia"/>
                <a:cs typeface="Georgia"/>
              </a:rPr>
              <a:t>DIEC</a:t>
            </a:r>
            <a:endParaRPr sz="7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42118" y="5698928"/>
            <a:ext cx="1557020" cy="218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9"/>
              </a:lnSpc>
              <a:spcBef>
                <a:spcPts val="100"/>
              </a:spcBef>
            </a:pPr>
            <a:r>
              <a:rPr sz="700" spc="-10" dirty="0">
                <a:latin typeface="Georgia"/>
                <a:cs typeface="Georgia"/>
              </a:rPr>
              <a:t>Fonte:</a:t>
            </a:r>
            <a:endParaRPr sz="700">
              <a:latin typeface="Georgia"/>
              <a:cs typeface="Georgia"/>
            </a:endParaRPr>
          </a:p>
          <a:p>
            <a:pPr marL="12700">
              <a:lnSpc>
                <a:spcPts val="819"/>
              </a:lnSpc>
            </a:pPr>
            <a:r>
              <a:rPr sz="700" spc="10" dirty="0">
                <a:latin typeface="Georgia"/>
                <a:cs typeface="Georgia"/>
              </a:rPr>
              <a:t>Unità </a:t>
            </a:r>
            <a:r>
              <a:rPr sz="700" dirty="0">
                <a:latin typeface="Georgia"/>
                <a:cs typeface="Georgia"/>
              </a:rPr>
              <a:t>di </a:t>
            </a:r>
            <a:r>
              <a:rPr sz="700" spc="15" dirty="0">
                <a:latin typeface="Georgia"/>
                <a:cs typeface="Georgia"/>
              </a:rPr>
              <a:t>Supporto</a:t>
            </a:r>
            <a:r>
              <a:rPr sz="700" spc="-125" dirty="0">
                <a:latin typeface="Georgia"/>
                <a:cs typeface="Georgia"/>
              </a:rPr>
              <a:t> </a:t>
            </a:r>
            <a:r>
              <a:rPr sz="700" spc="10" dirty="0">
                <a:latin typeface="Georgia"/>
                <a:cs typeface="Georgia"/>
              </a:rPr>
              <a:t>alla Didattica </a:t>
            </a:r>
            <a:r>
              <a:rPr sz="700" dirty="0">
                <a:latin typeface="Georgia"/>
                <a:cs typeface="Georgia"/>
              </a:rPr>
              <a:t>DIEC</a:t>
            </a:r>
            <a:endParaRPr sz="7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98942" y="3622149"/>
            <a:ext cx="1012825" cy="418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5100"/>
              </a:lnSpc>
              <a:spcBef>
                <a:spcPts val="100"/>
              </a:spcBef>
            </a:pPr>
            <a:r>
              <a:rPr sz="900" spc="65" dirty="0">
                <a:latin typeface="Calibri"/>
                <a:cs typeface="Calibri"/>
              </a:rPr>
              <a:t>Laureati </a:t>
            </a:r>
            <a:r>
              <a:rPr sz="900" spc="75" dirty="0">
                <a:latin typeface="Calibri"/>
                <a:cs typeface="Calibri"/>
              </a:rPr>
              <a:t>in </a:t>
            </a:r>
            <a:r>
              <a:rPr sz="900" spc="45" dirty="0">
                <a:latin typeface="Calibri"/>
                <a:cs typeface="Calibri"/>
              </a:rPr>
              <a:t>corso  </a:t>
            </a:r>
            <a:r>
              <a:rPr sz="900" spc="65" dirty="0">
                <a:latin typeface="Calibri"/>
                <a:cs typeface="Calibri"/>
              </a:rPr>
              <a:t>Laureati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114" dirty="0">
                <a:latin typeface="Calibri"/>
                <a:cs typeface="Calibri"/>
              </a:rPr>
              <a:t>I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anno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f.c.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98942" y="5486690"/>
            <a:ext cx="1012825" cy="418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5100"/>
              </a:lnSpc>
              <a:spcBef>
                <a:spcPts val="100"/>
              </a:spcBef>
            </a:pPr>
            <a:r>
              <a:rPr sz="900" spc="65" dirty="0">
                <a:latin typeface="Calibri"/>
                <a:cs typeface="Calibri"/>
              </a:rPr>
              <a:t>Laureati </a:t>
            </a:r>
            <a:r>
              <a:rPr sz="900" spc="75" dirty="0">
                <a:latin typeface="Calibri"/>
                <a:cs typeface="Calibri"/>
              </a:rPr>
              <a:t>in </a:t>
            </a:r>
            <a:r>
              <a:rPr sz="900" spc="45" dirty="0">
                <a:latin typeface="Calibri"/>
                <a:cs typeface="Calibri"/>
              </a:rPr>
              <a:t>corso  </a:t>
            </a:r>
            <a:r>
              <a:rPr sz="900" spc="65" dirty="0">
                <a:latin typeface="Calibri"/>
                <a:cs typeface="Calibri"/>
              </a:rPr>
              <a:t>Laureati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114" dirty="0">
                <a:latin typeface="Calibri"/>
                <a:cs typeface="Calibri"/>
              </a:rPr>
              <a:t>I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anno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f.c.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40942" y="3622154"/>
            <a:ext cx="1106805" cy="418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5100"/>
              </a:lnSpc>
              <a:spcBef>
                <a:spcPts val="100"/>
              </a:spcBef>
            </a:pPr>
            <a:r>
              <a:rPr sz="900" spc="65" dirty="0">
                <a:latin typeface="Calibri"/>
                <a:cs typeface="Calibri"/>
              </a:rPr>
              <a:t>Laureati </a:t>
            </a:r>
            <a:r>
              <a:rPr sz="900" spc="114" dirty="0">
                <a:latin typeface="Calibri"/>
                <a:cs typeface="Calibri"/>
              </a:rPr>
              <a:t>II </a:t>
            </a:r>
            <a:r>
              <a:rPr sz="900" spc="70" dirty="0">
                <a:latin typeface="Calibri"/>
                <a:cs typeface="Calibri"/>
              </a:rPr>
              <a:t>anno </a:t>
            </a:r>
            <a:r>
              <a:rPr sz="900" spc="5" dirty="0">
                <a:latin typeface="Calibri"/>
                <a:cs typeface="Calibri"/>
              </a:rPr>
              <a:t>f.c.  </a:t>
            </a:r>
            <a:r>
              <a:rPr sz="900" spc="70" dirty="0">
                <a:latin typeface="Calibri"/>
                <a:cs typeface="Calibri"/>
              </a:rPr>
              <a:t>Laureti </a:t>
            </a:r>
            <a:r>
              <a:rPr sz="900" spc="114" dirty="0">
                <a:latin typeface="Calibri"/>
                <a:cs typeface="Calibri"/>
              </a:rPr>
              <a:t>III</a:t>
            </a:r>
            <a:r>
              <a:rPr sz="900" spc="-130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f.c. </a:t>
            </a:r>
            <a:r>
              <a:rPr sz="900" spc="10" dirty="0">
                <a:latin typeface="Calibri"/>
                <a:cs typeface="Calibri"/>
              </a:rPr>
              <a:t>e </a:t>
            </a:r>
            <a:r>
              <a:rPr sz="900" spc="45" dirty="0">
                <a:latin typeface="Calibri"/>
                <a:cs typeface="Calibri"/>
              </a:rPr>
              <a:t>oltre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40942" y="5486690"/>
            <a:ext cx="1106805" cy="418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5100"/>
              </a:lnSpc>
              <a:spcBef>
                <a:spcPts val="100"/>
              </a:spcBef>
            </a:pPr>
            <a:r>
              <a:rPr sz="900" spc="65" dirty="0">
                <a:latin typeface="Calibri"/>
                <a:cs typeface="Calibri"/>
              </a:rPr>
              <a:t>Laureati </a:t>
            </a:r>
            <a:r>
              <a:rPr sz="900" spc="114" dirty="0">
                <a:latin typeface="Calibri"/>
                <a:cs typeface="Calibri"/>
              </a:rPr>
              <a:t>II </a:t>
            </a:r>
            <a:r>
              <a:rPr sz="900" spc="70" dirty="0">
                <a:latin typeface="Calibri"/>
                <a:cs typeface="Calibri"/>
              </a:rPr>
              <a:t>anno </a:t>
            </a:r>
            <a:r>
              <a:rPr sz="900" spc="5" dirty="0">
                <a:latin typeface="Calibri"/>
                <a:cs typeface="Calibri"/>
              </a:rPr>
              <a:t>f.c.  </a:t>
            </a:r>
            <a:r>
              <a:rPr sz="900" spc="70" dirty="0">
                <a:latin typeface="Calibri"/>
                <a:cs typeface="Calibri"/>
              </a:rPr>
              <a:t>Laureti </a:t>
            </a:r>
            <a:r>
              <a:rPr sz="900" spc="114" dirty="0">
                <a:latin typeface="Calibri"/>
                <a:cs typeface="Calibri"/>
              </a:rPr>
              <a:t>III</a:t>
            </a:r>
            <a:r>
              <a:rPr sz="900" spc="-130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f.c. </a:t>
            </a:r>
            <a:r>
              <a:rPr sz="900" spc="10" dirty="0">
                <a:latin typeface="Calibri"/>
                <a:cs typeface="Calibri"/>
              </a:rPr>
              <a:t>e </a:t>
            </a:r>
            <a:r>
              <a:rPr sz="900" spc="45" dirty="0">
                <a:latin typeface="Calibri"/>
                <a:cs typeface="Calibri"/>
              </a:rPr>
              <a:t>oltre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5482431" y="4763237"/>
          <a:ext cx="3334384" cy="547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86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54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D9D9C"/>
                      </a:solidFill>
                      <a:prstDash val="solid"/>
                    </a:lnL>
                    <a:lnR w="3175">
                      <a:solidFill>
                        <a:srgbClr val="9D9D9C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D9D9C"/>
                      </a:solidFill>
                      <a:prstDash val="solid"/>
                    </a:lnL>
                    <a:lnR w="3175">
                      <a:solidFill>
                        <a:srgbClr val="9D9D9C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D9D9C"/>
                      </a:solidFill>
                      <a:prstDash val="solid"/>
                    </a:lnL>
                    <a:lnR w="3175">
                      <a:solidFill>
                        <a:srgbClr val="9D9D9C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6EAE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D9D9C"/>
                      </a:solidFill>
                      <a:prstDash val="solid"/>
                    </a:lnL>
                    <a:lnR w="3175">
                      <a:solidFill>
                        <a:srgbClr val="9D9D9C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6EA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436245">
                        <a:lnSpc>
                          <a:spcPts val="1005"/>
                        </a:lnSpc>
                        <a:spcBef>
                          <a:spcPts val="355"/>
                        </a:spcBef>
                      </a:pPr>
                      <a:r>
                        <a:rPr sz="900" b="1" spc="-10" dirty="0">
                          <a:latin typeface="Book Antiqua"/>
                          <a:cs typeface="Book Antiqua"/>
                        </a:rPr>
                        <a:t>3%</a:t>
                      </a:r>
                      <a:endParaRPr sz="900">
                        <a:latin typeface="Book Antiqua"/>
                        <a:cs typeface="Book Antiqua"/>
                      </a:endParaRPr>
                    </a:p>
                  </a:txBody>
                  <a:tcPr marL="0" marR="0" marT="45085" marB="0">
                    <a:lnL w="3175">
                      <a:solidFill>
                        <a:srgbClr val="9D9D9C"/>
                      </a:solidFill>
                      <a:prstDash val="solid"/>
                    </a:lnL>
                    <a:lnR w="3175">
                      <a:solidFill>
                        <a:srgbClr val="9D9D9C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6EA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5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72%</a:t>
                      </a:r>
                      <a:endParaRPr sz="900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C4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22%</a:t>
                      </a:r>
                      <a:endParaRPr sz="900">
                        <a:latin typeface="Book Antiqua"/>
                        <a:cs typeface="Book Antiqua"/>
                      </a:endParaRPr>
                    </a:p>
                  </a:txBody>
                  <a:tcPr marL="0" marR="0" marT="1651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B2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D00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4E53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D9D9C"/>
                      </a:solidFill>
                      <a:prstDash val="solid"/>
                    </a:lnL>
                    <a:lnR w="3175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D9D9C"/>
                      </a:solidFill>
                      <a:prstDash val="solid"/>
                    </a:lnL>
                    <a:lnR w="3175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D9D9C"/>
                      </a:solidFill>
                      <a:prstDash val="solid"/>
                    </a:lnL>
                    <a:lnR w="3175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E6EAE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D9D9C"/>
                      </a:solidFill>
                      <a:prstDash val="solid"/>
                    </a:lnL>
                    <a:lnR w="3175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E6EA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9D9D9C"/>
                      </a:solidFill>
                      <a:prstDash val="solid"/>
                    </a:lnL>
                    <a:lnR w="3175">
                      <a:solidFill>
                        <a:srgbClr val="9D9D9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E6EA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8823955" y="4954579"/>
            <a:ext cx="18288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b="1" spc="-10" dirty="0">
                <a:latin typeface="Book Antiqua"/>
                <a:cs typeface="Book Antiqua"/>
              </a:rPr>
              <a:t>3%</a:t>
            </a:r>
            <a:endParaRPr sz="900">
              <a:latin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9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244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37315" y="8962411"/>
            <a:ext cx="12318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80" dirty="0">
                <a:latin typeface="Georgia"/>
                <a:cs typeface="Georgia"/>
              </a:rPr>
              <a:t>28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22424" y="2520010"/>
            <a:ext cx="5400040" cy="4251960"/>
            <a:chOff x="1872005" y="2520010"/>
            <a:chExt cx="5400040" cy="4251960"/>
          </a:xfrm>
        </p:grpSpPr>
        <p:sp>
          <p:nvSpPr>
            <p:cNvPr id="7" name="object 7"/>
            <p:cNvSpPr/>
            <p:nvPr/>
          </p:nvSpPr>
          <p:spPr>
            <a:xfrm>
              <a:off x="1872005" y="2520010"/>
              <a:ext cx="5400040" cy="4251960"/>
            </a:xfrm>
            <a:custGeom>
              <a:avLst/>
              <a:gdLst/>
              <a:ahLst/>
              <a:cxnLst/>
              <a:rect l="l" t="t" r="r" b="b"/>
              <a:pathLst>
                <a:path w="5400040" h="4251959">
                  <a:moveTo>
                    <a:pt x="5400001" y="0"/>
                  </a:moveTo>
                  <a:lnTo>
                    <a:pt x="0" y="0"/>
                  </a:lnTo>
                  <a:lnTo>
                    <a:pt x="0" y="4251591"/>
                  </a:lnTo>
                  <a:lnTo>
                    <a:pt x="5400001" y="4251591"/>
                  </a:lnTo>
                  <a:lnTo>
                    <a:pt x="5400001" y="0"/>
                  </a:lnTo>
                  <a:close/>
                </a:path>
              </a:pathLst>
            </a:custGeom>
            <a:solidFill>
              <a:srgbClr val="E6E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23198" y="3607825"/>
              <a:ext cx="4897755" cy="1369060"/>
            </a:xfrm>
            <a:custGeom>
              <a:avLst/>
              <a:gdLst/>
              <a:ahLst/>
              <a:cxnLst/>
              <a:rect l="l" t="t" r="r" b="b"/>
              <a:pathLst>
                <a:path w="4897755" h="1369060">
                  <a:moveTo>
                    <a:pt x="0" y="1368703"/>
                  </a:moveTo>
                  <a:lnTo>
                    <a:pt x="146926" y="1368703"/>
                  </a:lnTo>
                </a:path>
                <a:path w="4897755" h="1369060">
                  <a:moveTo>
                    <a:pt x="832586" y="1368703"/>
                  </a:moveTo>
                  <a:lnTo>
                    <a:pt x="1126451" y="1368703"/>
                  </a:lnTo>
                </a:path>
                <a:path w="4897755" h="1369060">
                  <a:moveTo>
                    <a:pt x="1812112" y="1368703"/>
                  </a:moveTo>
                  <a:lnTo>
                    <a:pt x="2105964" y="1368703"/>
                  </a:lnTo>
                </a:path>
                <a:path w="4897755" h="1369060">
                  <a:moveTo>
                    <a:pt x="2791625" y="1368703"/>
                  </a:moveTo>
                  <a:lnTo>
                    <a:pt x="3085490" y="1368703"/>
                  </a:lnTo>
                </a:path>
                <a:path w="4897755" h="1369060">
                  <a:moveTo>
                    <a:pt x="3771150" y="1368703"/>
                  </a:moveTo>
                  <a:lnTo>
                    <a:pt x="4065003" y="1368703"/>
                  </a:lnTo>
                </a:path>
                <a:path w="4897755" h="1369060">
                  <a:moveTo>
                    <a:pt x="4750676" y="1368703"/>
                  </a:moveTo>
                  <a:lnTo>
                    <a:pt x="4897602" y="1368703"/>
                  </a:lnTo>
                </a:path>
                <a:path w="4897755" h="1369060">
                  <a:moveTo>
                    <a:pt x="0" y="912469"/>
                  </a:moveTo>
                  <a:lnTo>
                    <a:pt x="146926" y="912469"/>
                  </a:lnTo>
                </a:path>
                <a:path w="4897755" h="1369060">
                  <a:moveTo>
                    <a:pt x="832586" y="912469"/>
                  </a:moveTo>
                  <a:lnTo>
                    <a:pt x="1126451" y="912469"/>
                  </a:lnTo>
                </a:path>
                <a:path w="4897755" h="1369060">
                  <a:moveTo>
                    <a:pt x="1812112" y="912469"/>
                  </a:moveTo>
                  <a:lnTo>
                    <a:pt x="2105964" y="912469"/>
                  </a:lnTo>
                </a:path>
                <a:path w="4897755" h="1369060">
                  <a:moveTo>
                    <a:pt x="2791625" y="912469"/>
                  </a:moveTo>
                  <a:lnTo>
                    <a:pt x="3085490" y="912469"/>
                  </a:lnTo>
                </a:path>
                <a:path w="4897755" h="1369060">
                  <a:moveTo>
                    <a:pt x="3771150" y="912469"/>
                  </a:moveTo>
                  <a:lnTo>
                    <a:pt x="4065003" y="912469"/>
                  </a:lnTo>
                </a:path>
                <a:path w="4897755" h="1369060">
                  <a:moveTo>
                    <a:pt x="4750676" y="912469"/>
                  </a:moveTo>
                  <a:lnTo>
                    <a:pt x="4897602" y="912469"/>
                  </a:lnTo>
                </a:path>
                <a:path w="4897755" h="1369060">
                  <a:moveTo>
                    <a:pt x="0" y="456233"/>
                  </a:moveTo>
                  <a:lnTo>
                    <a:pt x="146926" y="456233"/>
                  </a:lnTo>
                </a:path>
                <a:path w="4897755" h="1369060">
                  <a:moveTo>
                    <a:pt x="832586" y="456233"/>
                  </a:moveTo>
                  <a:lnTo>
                    <a:pt x="1126451" y="456233"/>
                  </a:lnTo>
                </a:path>
                <a:path w="4897755" h="1369060">
                  <a:moveTo>
                    <a:pt x="1812112" y="456233"/>
                  </a:moveTo>
                  <a:lnTo>
                    <a:pt x="2105964" y="456233"/>
                  </a:lnTo>
                </a:path>
                <a:path w="4897755" h="1369060">
                  <a:moveTo>
                    <a:pt x="2791625" y="456233"/>
                  </a:moveTo>
                  <a:lnTo>
                    <a:pt x="3085490" y="456233"/>
                  </a:lnTo>
                </a:path>
                <a:path w="4897755" h="1369060">
                  <a:moveTo>
                    <a:pt x="3771150" y="456233"/>
                  </a:moveTo>
                  <a:lnTo>
                    <a:pt x="4065003" y="456233"/>
                  </a:lnTo>
                </a:path>
                <a:path w="4897755" h="1369060">
                  <a:moveTo>
                    <a:pt x="4750676" y="456233"/>
                  </a:moveTo>
                  <a:lnTo>
                    <a:pt x="4897602" y="456233"/>
                  </a:lnTo>
                </a:path>
                <a:path w="4897755" h="1369060">
                  <a:moveTo>
                    <a:pt x="0" y="0"/>
                  </a:moveTo>
                  <a:lnTo>
                    <a:pt x="2105964" y="0"/>
                  </a:lnTo>
                </a:path>
                <a:path w="4897755" h="1369060">
                  <a:moveTo>
                    <a:pt x="2791625" y="0"/>
                  </a:moveTo>
                  <a:lnTo>
                    <a:pt x="3085490" y="0"/>
                  </a:lnTo>
                </a:path>
                <a:path w="4897755" h="1369060">
                  <a:moveTo>
                    <a:pt x="3771150" y="0"/>
                  </a:moveTo>
                  <a:lnTo>
                    <a:pt x="4065003" y="0"/>
                  </a:lnTo>
                </a:path>
                <a:path w="4897755" h="1369060">
                  <a:moveTo>
                    <a:pt x="4750676" y="0"/>
                  </a:moveTo>
                  <a:lnTo>
                    <a:pt x="4897602" y="0"/>
                  </a:lnTo>
                </a:path>
              </a:pathLst>
            </a:custGeom>
            <a:ln w="3175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23198" y="3151590"/>
              <a:ext cx="4897755" cy="0"/>
            </a:xfrm>
            <a:custGeom>
              <a:avLst/>
              <a:gdLst/>
              <a:ahLst/>
              <a:cxnLst/>
              <a:rect l="l" t="t" r="r" b="b"/>
              <a:pathLst>
                <a:path w="4897755">
                  <a:moveTo>
                    <a:pt x="0" y="0"/>
                  </a:moveTo>
                  <a:lnTo>
                    <a:pt x="4897602" y="0"/>
                  </a:lnTo>
                </a:path>
              </a:pathLst>
            </a:custGeom>
            <a:ln w="3175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27236" y="3904373"/>
              <a:ext cx="228600" cy="1528445"/>
            </a:xfrm>
            <a:custGeom>
              <a:avLst/>
              <a:gdLst/>
              <a:ahLst/>
              <a:cxnLst/>
              <a:rect l="l" t="t" r="r" b="b"/>
              <a:pathLst>
                <a:path w="228600" h="1528445">
                  <a:moveTo>
                    <a:pt x="228549" y="0"/>
                  </a:moveTo>
                  <a:lnTo>
                    <a:pt x="0" y="0"/>
                  </a:lnTo>
                  <a:lnTo>
                    <a:pt x="0" y="1528381"/>
                  </a:lnTo>
                  <a:lnTo>
                    <a:pt x="228549" y="1528381"/>
                  </a:lnTo>
                  <a:lnTo>
                    <a:pt x="228549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27236" y="3904373"/>
              <a:ext cx="228600" cy="1528445"/>
            </a:xfrm>
            <a:custGeom>
              <a:avLst/>
              <a:gdLst/>
              <a:ahLst/>
              <a:cxnLst/>
              <a:rect l="l" t="t" r="r" b="b"/>
              <a:pathLst>
                <a:path w="228600" h="1528445">
                  <a:moveTo>
                    <a:pt x="0" y="0"/>
                  </a:moveTo>
                  <a:lnTo>
                    <a:pt x="228549" y="0"/>
                  </a:lnTo>
                  <a:lnTo>
                    <a:pt x="228549" y="1528381"/>
                  </a:lnTo>
                  <a:lnTo>
                    <a:pt x="0" y="1528381"/>
                  </a:lnTo>
                  <a:lnTo>
                    <a:pt x="0" y="0"/>
                  </a:lnTo>
                  <a:close/>
                </a:path>
              </a:pathLst>
            </a:custGeom>
            <a:ln w="60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06761" y="3653447"/>
              <a:ext cx="228600" cy="1779905"/>
            </a:xfrm>
            <a:custGeom>
              <a:avLst/>
              <a:gdLst/>
              <a:ahLst/>
              <a:cxnLst/>
              <a:rect l="l" t="t" r="r" b="b"/>
              <a:pathLst>
                <a:path w="228600" h="1779904">
                  <a:moveTo>
                    <a:pt x="228549" y="0"/>
                  </a:moveTo>
                  <a:lnTo>
                    <a:pt x="0" y="0"/>
                  </a:lnTo>
                  <a:lnTo>
                    <a:pt x="0" y="1779320"/>
                  </a:lnTo>
                  <a:lnTo>
                    <a:pt x="228549" y="1779320"/>
                  </a:lnTo>
                  <a:lnTo>
                    <a:pt x="228549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06761" y="3653447"/>
              <a:ext cx="228600" cy="1779905"/>
            </a:xfrm>
            <a:custGeom>
              <a:avLst/>
              <a:gdLst/>
              <a:ahLst/>
              <a:cxnLst/>
              <a:rect l="l" t="t" r="r" b="b"/>
              <a:pathLst>
                <a:path w="228600" h="1779904">
                  <a:moveTo>
                    <a:pt x="0" y="0"/>
                  </a:moveTo>
                  <a:lnTo>
                    <a:pt x="228549" y="0"/>
                  </a:lnTo>
                  <a:lnTo>
                    <a:pt x="228549" y="1779320"/>
                  </a:lnTo>
                  <a:lnTo>
                    <a:pt x="0" y="1779320"/>
                  </a:lnTo>
                  <a:lnTo>
                    <a:pt x="0" y="0"/>
                  </a:lnTo>
                  <a:close/>
                </a:path>
              </a:pathLst>
            </a:custGeom>
            <a:ln w="60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86274" y="3562197"/>
              <a:ext cx="228600" cy="1870710"/>
            </a:xfrm>
            <a:custGeom>
              <a:avLst/>
              <a:gdLst/>
              <a:ahLst/>
              <a:cxnLst/>
              <a:rect l="l" t="t" r="r" b="b"/>
              <a:pathLst>
                <a:path w="228600" h="1870710">
                  <a:moveTo>
                    <a:pt x="228549" y="0"/>
                  </a:moveTo>
                  <a:lnTo>
                    <a:pt x="0" y="0"/>
                  </a:lnTo>
                  <a:lnTo>
                    <a:pt x="0" y="1870557"/>
                  </a:lnTo>
                  <a:lnTo>
                    <a:pt x="228549" y="1870557"/>
                  </a:lnTo>
                  <a:lnTo>
                    <a:pt x="228549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86274" y="3562197"/>
              <a:ext cx="228600" cy="1870710"/>
            </a:xfrm>
            <a:custGeom>
              <a:avLst/>
              <a:gdLst/>
              <a:ahLst/>
              <a:cxnLst/>
              <a:rect l="l" t="t" r="r" b="b"/>
              <a:pathLst>
                <a:path w="228600" h="1870710">
                  <a:moveTo>
                    <a:pt x="0" y="0"/>
                  </a:moveTo>
                  <a:lnTo>
                    <a:pt x="228549" y="0"/>
                  </a:lnTo>
                  <a:lnTo>
                    <a:pt x="228549" y="1870557"/>
                  </a:lnTo>
                  <a:lnTo>
                    <a:pt x="0" y="1870557"/>
                  </a:lnTo>
                  <a:lnTo>
                    <a:pt x="0" y="0"/>
                  </a:lnTo>
                  <a:close/>
                </a:path>
              </a:pathLst>
            </a:custGeom>
            <a:ln w="60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65800" y="3356889"/>
              <a:ext cx="228600" cy="2076450"/>
            </a:xfrm>
            <a:custGeom>
              <a:avLst/>
              <a:gdLst/>
              <a:ahLst/>
              <a:cxnLst/>
              <a:rect l="l" t="t" r="r" b="b"/>
              <a:pathLst>
                <a:path w="228600" h="2076450">
                  <a:moveTo>
                    <a:pt x="228549" y="0"/>
                  </a:moveTo>
                  <a:lnTo>
                    <a:pt x="0" y="0"/>
                  </a:lnTo>
                  <a:lnTo>
                    <a:pt x="0" y="2075865"/>
                  </a:lnTo>
                  <a:lnTo>
                    <a:pt x="228549" y="2075865"/>
                  </a:lnTo>
                  <a:lnTo>
                    <a:pt x="228549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65800" y="3356889"/>
              <a:ext cx="228600" cy="2076450"/>
            </a:xfrm>
            <a:custGeom>
              <a:avLst/>
              <a:gdLst/>
              <a:ahLst/>
              <a:cxnLst/>
              <a:rect l="l" t="t" r="r" b="b"/>
              <a:pathLst>
                <a:path w="228600" h="2076450">
                  <a:moveTo>
                    <a:pt x="0" y="0"/>
                  </a:moveTo>
                  <a:lnTo>
                    <a:pt x="228549" y="0"/>
                  </a:lnTo>
                  <a:lnTo>
                    <a:pt x="228549" y="2075865"/>
                  </a:lnTo>
                  <a:lnTo>
                    <a:pt x="0" y="2075865"/>
                  </a:lnTo>
                  <a:lnTo>
                    <a:pt x="0" y="0"/>
                  </a:lnTo>
                  <a:close/>
                </a:path>
              </a:pathLst>
            </a:custGeom>
            <a:ln w="60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45313" y="3265652"/>
              <a:ext cx="228600" cy="2167255"/>
            </a:xfrm>
            <a:custGeom>
              <a:avLst/>
              <a:gdLst/>
              <a:ahLst/>
              <a:cxnLst/>
              <a:rect l="l" t="t" r="r" b="b"/>
              <a:pathLst>
                <a:path w="228600" h="2167254">
                  <a:moveTo>
                    <a:pt x="228561" y="0"/>
                  </a:moveTo>
                  <a:lnTo>
                    <a:pt x="0" y="0"/>
                  </a:lnTo>
                  <a:lnTo>
                    <a:pt x="0" y="2167115"/>
                  </a:lnTo>
                  <a:lnTo>
                    <a:pt x="228561" y="2167115"/>
                  </a:lnTo>
                  <a:lnTo>
                    <a:pt x="228561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45313" y="3265652"/>
              <a:ext cx="228600" cy="2167255"/>
            </a:xfrm>
            <a:custGeom>
              <a:avLst/>
              <a:gdLst/>
              <a:ahLst/>
              <a:cxnLst/>
              <a:rect l="l" t="t" r="r" b="b"/>
              <a:pathLst>
                <a:path w="228600" h="2167254">
                  <a:moveTo>
                    <a:pt x="0" y="0"/>
                  </a:moveTo>
                  <a:lnTo>
                    <a:pt x="228561" y="0"/>
                  </a:lnTo>
                  <a:lnTo>
                    <a:pt x="228561" y="2167115"/>
                  </a:lnTo>
                  <a:lnTo>
                    <a:pt x="0" y="2167115"/>
                  </a:lnTo>
                  <a:lnTo>
                    <a:pt x="0" y="0"/>
                  </a:lnTo>
                  <a:close/>
                </a:path>
              </a:pathLst>
            </a:custGeom>
            <a:ln w="60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98686" y="3950004"/>
              <a:ext cx="228600" cy="1483360"/>
            </a:xfrm>
            <a:custGeom>
              <a:avLst/>
              <a:gdLst/>
              <a:ahLst/>
              <a:cxnLst/>
              <a:rect l="l" t="t" r="r" b="b"/>
              <a:pathLst>
                <a:path w="228600" h="1483360">
                  <a:moveTo>
                    <a:pt x="228549" y="0"/>
                  </a:moveTo>
                  <a:lnTo>
                    <a:pt x="0" y="0"/>
                  </a:lnTo>
                  <a:lnTo>
                    <a:pt x="0" y="1482763"/>
                  </a:lnTo>
                  <a:lnTo>
                    <a:pt x="228549" y="1482763"/>
                  </a:lnTo>
                  <a:lnTo>
                    <a:pt x="228549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98686" y="3950004"/>
              <a:ext cx="228600" cy="1483360"/>
            </a:xfrm>
            <a:custGeom>
              <a:avLst/>
              <a:gdLst/>
              <a:ahLst/>
              <a:cxnLst/>
              <a:rect l="l" t="t" r="r" b="b"/>
              <a:pathLst>
                <a:path w="228600" h="1483360">
                  <a:moveTo>
                    <a:pt x="0" y="0"/>
                  </a:moveTo>
                  <a:lnTo>
                    <a:pt x="228549" y="0"/>
                  </a:lnTo>
                  <a:lnTo>
                    <a:pt x="228549" y="1482763"/>
                  </a:lnTo>
                  <a:lnTo>
                    <a:pt x="0" y="1482763"/>
                  </a:lnTo>
                  <a:lnTo>
                    <a:pt x="0" y="0"/>
                  </a:lnTo>
                  <a:close/>
                </a:path>
              </a:pathLst>
            </a:custGeom>
            <a:ln w="60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78199" y="3653447"/>
              <a:ext cx="228600" cy="1779905"/>
            </a:xfrm>
            <a:custGeom>
              <a:avLst/>
              <a:gdLst/>
              <a:ahLst/>
              <a:cxnLst/>
              <a:rect l="l" t="t" r="r" b="b"/>
              <a:pathLst>
                <a:path w="228600" h="1779904">
                  <a:moveTo>
                    <a:pt x="228549" y="0"/>
                  </a:moveTo>
                  <a:lnTo>
                    <a:pt x="0" y="0"/>
                  </a:lnTo>
                  <a:lnTo>
                    <a:pt x="0" y="1779320"/>
                  </a:lnTo>
                  <a:lnTo>
                    <a:pt x="228549" y="1779320"/>
                  </a:lnTo>
                  <a:lnTo>
                    <a:pt x="228549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78199" y="3653447"/>
              <a:ext cx="228600" cy="1779905"/>
            </a:xfrm>
            <a:custGeom>
              <a:avLst/>
              <a:gdLst/>
              <a:ahLst/>
              <a:cxnLst/>
              <a:rect l="l" t="t" r="r" b="b"/>
              <a:pathLst>
                <a:path w="228600" h="1779904">
                  <a:moveTo>
                    <a:pt x="0" y="0"/>
                  </a:moveTo>
                  <a:lnTo>
                    <a:pt x="228549" y="0"/>
                  </a:lnTo>
                  <a:lnTo>
                    <a:pt x="228549" y="1779320"/>
                  </a:lnTo>
                  <a:lnTo>
                    <a:pt x="0" y="1779320"/>
                  </a:lnTo>
                  <a:lnTo>
                    <a:pt x="0" y="0"/>
                  </a:lnTo>
                  <a:close/>
                </a:path>
              </a:pathLst>
            </a:custGeom>
            <a:ln w="60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57725" y="3448139"/>
              <a:ext cx="228600" cy="1985010"/>
            </a:xfrm>
            <a:custGeom>
              <a:avLst/>
              <a:gdLst/>
              <a:ahLst/>
              <a:cxnLst/>
              <a:rect l="l" t="t" r="r" b="b"/>
              <a:pathLst>
                <a:path w="228600" h="1985010">
                  <a:moveTo>
                    <a:pt x="228549" y="0"/>
                  </a:moveTo>
                  <a:lnTo>
                    <a:pt x="0" y="0"/>
                  </a:lnTo>
                  <a:lnTo>
                    <a:pt x="0" y="1984616"/>
                  </a:lnTo>
                  <a:lnTo>
                    <a:pt x="228549" y="1984616"/>
                  </a:lnTo>
                  <a:lnTo>
                    <a:pt x="228549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57725" y="3448139"/>
              <a:ext cx="228600" cy="1985010"/>
            </a:xfrm>
            <a:custGeom>
              <a:avLst/>
              <a:gdLst/>
              <a:ahLst/>
              <a:cxnLst/>
              <a:rect l="l" t="t" r="r" b="b"/>
              <a:pathLst>
                <a:path w="228600" h="1985010">
                  <a:moveTo>
                    <a:pt x="0" y="0"/>
                  </a:moveTo>
                  <a:lnTo>
                    <a:pt x="228549" y="0"/>
                  </a:lnTo>
                  <a:lnTo>
                    <a:pt x="228549" y="1984616"/>
                  </a:lnTo>
                  <a:lnTo>
                    <a:pt x="0" y="1984616"/>
                  </a:lnTo>
                  <a:lnTo>
                    <a:pt x="0" y="0"/>
                  </a:lnTo>
                  <a:close/>
                </a:path>
              </a:pathLst>
            </a:custGeom>
            <a:ln w="60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37238" y="3402520"/>
              <a:ext cx="228600" cy="2030730"/>
            </a:xfrm>
            <a:custGeom>
              <a:avLst/>
              <a:gdLst/>
              <a:ahLst/>
              <a:cxnLst/>
              <a:rect l="l" t="t" r="r" b="b"/>
              <a:pathLst>
                <a:path w="228600" h="2030729">
                  <a:moveTo>
                    <a:pt x="228549" y="0"/>
                  </a:moveTo>
                  <a:lnTo>
                    <a:pt x="0" y="0"/>
                  </a:lnTo>
                  <a:lnTo>
                    <a:pt x="0" y="2030247"/>
                  </a:lnTo>
                  <a:lnTo>
                    <a:pt x="228549" y="2030247"/>
                  </a:lnTo>
                  <a:lnTo>
                    <a:pt x="228549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37238" y="3402520"/>
              <a:ext cx="228600" cy="2030730"/>
            </a:xfrm>
            <a:custGeom>
              <a:avLst/>
              <a:gdLst/>
              <a:ahLst/>
              <a:cxnLst/>
              <a:rect l="l" t="t" r="r" b="b"/>
              <a:pathLst>
                <a:path w="228600" h="2030729">
                  <a:moveTo>
                    <a:pt x="0" y="0"/>
                  </a:moveTo>
                  <a:lnTo>
                    <a:pt x="228549" y="0"/>
                  </a:lnTo>
                  <a:lnTo>
                    <a:pt x="228549" y="2030247"/>
                  </a:lnTo>
                  <a:lnTo>
                    <a:pt x="0" y="2030247"/>
                  </a:lnTo>
                  <a:lnTo>
                    <a:pt x="0" y="0"/>
                  </a:lnTo>
                  <a:close/>
                </a:path>
              </a:pathLst>
            </a:custGeom>
            <a:ln w="60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416763" y="3288461"/>
              <a:ext cx="228600" cy="2144395"/>
            </a:xfrm>
            <a:custGeom>
              <a:avLst/>
              <a:gdLst/>
              <a:ahLst/>
              <a:cxnLst/>
              <a:rect l="l" t="t" r="r" b="b"/>
              <a:pathLst>
                <a:path w="228600" h="2144395">
                  <a:moveTo>
                    <a:pt x="228549" y="0"/>
                  </a:moveTo>
                  <a:lnTo>
                    <a:pt x="0" y="0"/>
                  </a:lnTo>
                  <a:lnTo>
                    <a:pt x="0" y="2144306"/>
                  </a:lnTo>
                  <a:lnTo>
                    <a:pt x="228549" y="2144306"/>
                  </a:lnTo>
                  <a:lnTo>
                    <a:pt x="228549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416763" y="3288461"/>
              <a:ext cx="228600" cy="2144395"/>
            </a:xfrm>
            <a:custGeom>
              <a:avLst/>
              <a:gdLst/>
              <a:ahLst/>
              <a:cxnLst/>
              <a:rect l="l" t="t" r="r" b="b"/>
              <a:pathLst>
                <a:path w="228600" h="2144395">
                  <a:moveTo>
                    <a:pt x="0" y="0"/>
                  </a:moveTo>
                  <a:lnTo>
                    <a:pt x="228549" y="0"/>
                  </a:lnTo>
                  <a:lnTo>
                    <a:pt x="228549" y="2144306"/>
                  </a:lnTo>
                  <a:lnTo>
                    <a:pt x="0" y="2144306"/>
                  </a:lnTo>
                  <a:lnTo>
                    <a:pt x="0" y="0"/>
                  </a:lnTo>
                  <a:close/>
                </a:path>
              </a:pathLst>
            </a:custGeom>
            <a:ln w="60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70124" y="3881564"/>
              <a:ext cx="228600" cy="1551305"/>
            </a:xfrm>
            <a:custGeom>
              <a:avLst/>
              <a:gdLst/>
              <a:ahLst/>
              <a:cxnLst/>
              <a:rect l="l" t="t" r="r" b="b"/>
              <a:pathLst>
                <a:path w="228600" h="1551304">
                  <a:moveTo>
                    <a:pt x="228549" y="0"/>
                  </a:moveTo>
                  <a:lnTo>
                    <a:pt x="0" y="0"/>
                  </a:lnTo>
                  <a:lnTo>
                    <a:pt x="0" y="1551190"/>
                  </a:lnTo>
                  <a:lnTo>
                    <a:pt x="228549" y="1551190"/>
                  </a:lnTo>
                  <a:lnTo>
                    <a:pt x="228549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70124" y="3881564"/>
              <a:ext cx="228600" cy="1551305"/>
            </a:xfrm>
            <a:custGeom>
              <a:avLst/>
              <a:gdLst/>
              <a:ahLst/>
              <a:cxnLst/>
              <a:rect l="l" t="t" r="r" b="b"/>
              <a:pathLst>
                <a:path w="228600" h="1551304">
                  <a:moveTo>
                    <a:pt x="0" y="0"/>
                  </a:moveTo>
                  <a:lnTo>
                    <a:pt x="228549" y="0"/>
                  </a:lnTo>
                  <a:lnTo>
                    <a:pt x="228549" y="1551190"/>
                  </a:lnTo>
                  <a:lnTo>
                    <a:pt x="0" y="1551190"/>
                  </a:lnTo>
                  <a:lnTo>
                    <a:pt x="0" y="0"/>
                  </a:lnTo>
                  <a:close/>
                </a:path>
              </a:pathLst>
            </a:custGeom>
            <a:ln w="60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49650" y="3653447"/>
              <a:ext cx="228600" cy="1779905"/>
            </a:xfrm>
            <a:custGeom>
              <a:avLst/>
              <a:gdLst/>
              <a:ahLst/>
              <a:cxnLst/>
              <a:rect l="l" t="t" r="r" b="b"/>
              <a:pathLst>
                <a:path w="228600" h="1779904">
                  <a:moveTo>
                    <a:pt x="228561" y="0"/>
                  </a:moveTo>
                  <a:lnTo>
                    <a:pt x="0" y="0"/>
                  </a:lnTo>
                  <a:lnTo>
                    <a:pt x="0" y="1779320"/>
                  </a:lnTo>
                  <a:lnTo>
                    <a:pt x="228561" y="1779320"/>
                  </a:lnTo>
                  <a:lnTo>
                    <a:pt x="228561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49650" y="3653447"/>
              <a:ext cx="228600" cy="1779905"/>
            </a:xfrm>
            <a:custGeom>
              <a:avLst/>
              <a:gdLst/>
              <a:ahLst/>
              <a:cxnLst/>
              <a:rect l="l" t="t" r="r" b="b"/>
              <a:pathLst>
                <a:path w="228600" h="1779904">
                  <a:moveTo>
                    <a:pt x="0" y="0"/>
                  </a:moveTo>
                  <a:lnTo>
                    <a:pt x="228561" y="0"/>
                  </a:lnTo>
                  <a:lnTo>
                    <a:pt x="228561" y="1779320"/>
                  </a:lnTo>
                  <a:lnTo>
                    <a:pt x="0" y="1779320"/>
                  </a:lnTo>
                  <a:lnTo>
                    <a:pt x="0" y="0"/>
                  </a:lnTo>
                  <a:close/>
                </a:path>
              </a:pathLst>
            </a:custGeom>
            <a:ln w="60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29163" y="3448139"/>
              <a:ext cx="228600" cy="1985010"/>
            </a:xfrm>
            <a:custGeom>
              <a:avLst/>
              <a:gdLst/>
              <a:ahLst/>
              <a:cxnLst/>
              <a:rect l="l" t="t" r="r" b="b"/>
              <a:pathLst>
                <a:path w="228600" h="1985010">
                  <a:moveTo>
                    <a:pt x="228549" y="0"/>
                  </a:moveTo>
                  <a:lnTo>
                    <a:pt x="0" y="0"/>
                  </a:lnTo>
                  <a:lnTo>
                    <a:pt x="0" y="1984616"/>
                  </a:lnTo>
                  <a:lnTo>
                    <a:pt x="228549" y="1984616"/>
                  </a:lnTo>
                  <a:lnTo>
                    <a:pt x="228549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29163" y="3448139"/>
              <a:ext cx="228600" cy="1985010"/>
            </a:xfrm>
            <a:custGeom>
              <a:avLst/>
              <a:gdLst/>
              <a:ahLst/>
              <a:cxnLst/>
              <a:rect l="l" t="t" r="r" b="b"/>
              <a:pathLst>
                <a:path w="228600" h="1985010">
                  <a:moveTo>
                    <a:pt x="0" y="0"/>
                  </a:moveTo>
                  <a:lnTo>
                    <a:pt x="228549" y="0"/>
                  </a:lnTo>
                  <a:lnTo>
                    <a:pt x="228549" y="1984616"/>
                  </a:lnTo>
                  <a:lnTo>
                    <a:pt x="0" y="1984616"/>
                  </a:lnTo>
                  <a:lnTo>
                    <a:pt x="0" y="0"/>
                  </a:lnTo>
                  <a:close/>
                </a:path>
              </a:pathLst>
            </a:custGeom>
            <a:ln w="60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08688" y="3334080"/>
              <a:ext cx="228600" cy="2098675"/>
            </a:xfrm>
            <a:custGeom>
              <a:avLst/>
              <a:gdLst/>
              <a:ahLst/>
              <a:cxnLst/>
              <a:rect l="l" t="t" r="r" b="b"/>
              <a:pathLst>
                <a:path w="228600" h="2098675">
                  <a:moveTo>
                    <a:pt x="228549" y="0"/>
                  </a:moveTo>
                  <a:lnTo>
                    <a:pt x="0" y="0"/>
                  </a:lnTo>
                  <a:lnTo>
                    <a:pt x="0" y="2098675"/>
                  </a:lnTo>
                  <a:lnTo>
                    <a:pt x="228549" y="2098675"/>
                  </a:lnTo>
                  <a:lnTo>
                    <a:pt x="228549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208688" y="3334080"/>
              <a:ext cx="228600" cy="2098675"/>
            </a:xfrm>
            <a:custGeom>
              <a:avLst/>
              <a:gdLst/>
              <a:ahLst/>
              <a:cxnLst/>
              <a:rect l="l" t="t" r="r" b="b"/>
              <a:pathLst>
                <a:path w="228600" h="2098675">
                  <a:moveTo>
                    <a:pt x="0" y="0"/>
                  </a:moveTo>
                  <a:lnTo>
                    <a:pt x="228549" y="0"/>
                  </a:lnTo>
                  <a:lnTo>
                    <a:pt x="228549" y="2098675"/>
                  </a:lnTo>
                  <a:lnTo>
                    <a:pt x="0" y="2098675"/>
                  </a:lnTo>
                  <a:lnTo>
                    <a:pt x="0" y="0"/>
                  </a:lnTo>
                  <a:close/>
                </a:path>
              </a:pathLst>
            </a:custGeom>
            <a:ln w="60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88201" y="3265652"/>
              <a:ext cx="228600" cy="2167255"/>
            </a:xfrm>
            <a:custGeom>
              <a:avLst/>
              <a:gdLst/>
              <a:ahLst/>
              <a:cxnLst/>
              <a:rect l="l" t="t" r="r" b="b"/>
              <a:pathLst>
                <a:path w="228600" h="2167254">
                  <a:moveTo>
                    <a:pt x="228561" y="0"/>
                  </a:moveTo>
                  <a:lnTo>
                    <a:pt x="0" y="0"/>
                  </a:lnTo>
                  <a:lnTo>
                    <a:pt x="0" y="2167115"/>
                  </a:lnTo>
                  <a:lnTo>
                    <a:pt x="228561" y="2167115"/>
                  </a:lnTo>
                  <a:lnTo>
                    <a:pt x="228561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188201" y="3265652"/>
              <a:ext cx="228600" cy="2167255"/>
            </a:xfrm>
            <a:custGeom>
              <a:avLst/>
              <a:gdLst/>
              <a:ahLst/>
              <a:cxnLst/>
              <a:rect l="l" t="t" r="r" b="b"/>
              <a:pathLst>
                <a:path w="228600" h="2167254">
                  <a:moveTo>
                    <a:pt x="0" y="0"/>
                  </a:moveTo>
                  <a:lnTo>
                    <a:pt x="228561" y="0"/>
                  </a:lnTo>
                  <a:lnTo>
                    <a:pt x="228561" y="2167115"/>
                  </a:lnTo>
                  <a:lnTo>
                    <a:pt x="0" y="2167115"/>
                  </a:lnTo>
                  <a:lnTo>
                    <a:pt x="0" y="0"/>
                  </a:lnTo>
                  <a:close/>
                </a:path>
              </a:pathLst>
            </a:custGeom>
            <a:ln w="60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064418" y="2545903"/>
            <a:ext cx="26809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000" b="1" spc="75" dirty="0">
                <a:latin typeface="Calibri"/>
                <a:cs typeface="Calibri"/>
              </a:rPr>
              <a:t>Condizione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70" dirty="0">
                <a:latin typeface="Calibri"/>
                <a:cs typeface="Calibri"/>
              </a:rPr>
              <a:t>occupazionale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50" dirty="0">
                <a:latin typeface="Calibri"/>
                <a:cs typeface="Calibri"/>
              </a:rPr>
              <a:t>dei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70" dirty="0">
                <a:latin typeface="Calibri"/>
                <a:cs typeface="Calibri"/>
              </a:rPr>
              <a:t>laureati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000" b="1" spc="20" dirty="0">
                <a:latin typeface="Calibri"/>
                <a:cs typeface="Calibri"/>
              </a:rPr>
              <a:t>e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75" dirty="0">
                <a:latin typeface="Calibri"/>
                <a:cs typeface="Calibri"/>
              </a:rPr>
              <a:t>grado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75" dirty="0">
                <a:latin typeface="Calibri"/>
                <a:cs typeface="Calibri"/>
              </a:rPr>
              <a:t>di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75" dirty="0">
                <a:latin typeface="Calibri"/>
                <a:cs typeface="Calibri"/>
              </a:rPr>
              <a:t>soddisfazione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120" dirty="0">
                <a:latin typeface="Calibri"/>
                <a:cs typeface="Calibri"/>
              </a:rPr>
              <a:t>vs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75" dirty="0">
                <a:latin typeface="Calibri"/>
                <a:cs typeface="Calibri"/>
              </a:rPr>
              <a:t>il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75" dirty="0">
                <a:latin typeface="Calibri"/>
                <a:cs typeface="Calibri"/>
              </a:rPr>
              <a:t>corso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75" dirty="0">
                <a:latin typeface="Calibri"/>
                <a:cs typeface="Calibri"/>
              </a:rPr>
              <a:t>di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75" dirty="0">
                <a:latin typeface="Calibri"/>
                <a:cs typeface="Calibri"/>
              </a:rPr>
              <a:t>studio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039010" y="3339300"/>
            <a:ext cx="18605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-25" dirty="0">
                <a:solidFill>
                  <a:srgbClr val="FFFFFF"/>
                </a:solidFill>
                <a:latin typeface="Book Antiqua"/>
                <a:cs typeface="Book Antiqua"/>
              </a:rPr>
              <a:t>9</a:t>
            </a:r>
            <a:r>
              <a:rPr sz="750" b="1" spc="-20" dirty="0">
                <a:solidFill>
                  <a:srgbClr val="FFFFFF"/>
                </a:solidFill>
                <a:latin typeface="Book Antiqua"/>
                <a:cs typeface="Book Antiqua"/>
              </a:rPr>
              <a:t>1</a:t>
            </a:r>
            <a:r>
              <a:rPr sz="750" b="1" spc="-15" dirty="0">
                <a:solidFill>
                  <a:srgbClr val="FFFFFF"/>
                </a:solidFill>
                <a:latin typeface="Book Antiqua"/>
                <a:cs typeface="Book Antiqua"/>
              </a:rPr>
              <a:t>%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056410" y="3553421"/>
            <a:ext cx="19177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-5" dirty="0">
                <a:solidFill>
                  <a:srgbClr val="FFFFFF"/>
                </a:solidFill>
                <a:latin typeface="Book Antiqua"/>
                <a:cs typeface="Book Antiqua"/>
              </a:rPr>
              <a:t>8</a:t>
            </a:r>
            <a:r>
              <a:rPr sz="750" b="1" dirty="0">
                <a:solidFill>
                  <a:srgbClr val="FFFFFF"/>
                </a:solidFill>
                <a:latin typeface="Book Antiqua"/>
                <a:cs typeface="Book Antiqua"/>
              </a:rPr>
              <a:t>2</a:t>
            </a:r>
            <a:r>
              <a:rPr sz="750" b="1" spc="-15" dirty="0">
                <a:solidFill>
                  <a:srgbClr val="FFFFFF"/>
                </a:solidFill>
                <a:latin typeface="Book Antiqua"/>
                <a:cs typeface="Book Antiqua"/>
              </a:rPr>
              <a:t>%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587143" y="3312344"/>
            <a:ext cx="19558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5" dirty="0">
                <a:solidFill>
                  <a:srgbClr val="FFFFFF"/>
                </a:solidFill>
                <a:latin typeface="Book Antiqua"/>
                <a:cs typeface="Book Antiqua"/>
              </a:rPr>
              <a:t>9</a:t>
            </a:r>
            <a:r>
              <a:rPr sz="750" b="1" spc="20" dirty="0">
                <a:solidFill>
                  <a:srgbClr val="FFFFFF"/>
                </a:solidFill>
                <a:latin typeface="Book Antiqua"/>
                <a:cs typeface="Book Antiqua"/>
              </a:rPr>
              <a:t>2</a:t>
            </a:r>
            <a:r>
              <a:rPr sz="750" b="1" spc="-15" dirty="0">
                <a:solidFill>
                  <a:srgbClr val="FFFFFF"/>
                </a:solidFill>
                <a:latin typeface="Book Antiqua"/>
                <a:cs typeface="Book Antiqua"/>
              </a:rPr>
              <a:t>%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544628" y="3247669"/>
            <a:ext cx="68961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spcBef>
                <a:spcPts val="100"/>
              </a:spcBef>
            </a:pPr>
            <a:r>
              <a:rPr sz="750" b="1" dirty="0">
                <a:solidFill>
                  <a:srgbClr val="FFFFFF"/>
                </a:solidFill>
                <a:latin typeface="Book Antiqua"/>
                <a:cs typeface="Book Antiqua"/>
              </a:rPr>
              <a:t>95% </a:t>
            </a:r>
            <a:r>
              <a:rPr sz="1125" b="1" baseline="-14814" dirty="0">
                <a:solidFill>
                  <a:srgbClr val="FFFFFF"/>
                </a:solidFill>
                <a:latin typeface="Book Antiqua"/>
                <a:cs typeface="Book Antiqua"/>
              </a:rPr>
              <a:t>94%</a:t>
            </a:r>
            <a:r>
              <a:rPr sz="1125" b="1" spc="44" baseline="-14814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750" b="1" spc="-5" dirty="0">
                <a:solidFill>
                  <a:srgbClr val="FFFFFF"/>
                </a:solidFill>
                <a:latin typeface="Book Antiqua"/>
                <a:cs typeface="Book Antiqua"/>
              </a:rPr>
              <a:t>95%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808790" y="3384448"/>
            <a:ext cx="19558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dirty="0">
                <a:solidFill>
                  <a:srgbClr val="FFFFFF"/>
                </a:solidFill>
                <a:latin typeface="Book Antiqua"/>
                <a:cs typeface="Book Antiqua"/>
              </a:rPr>
              <a:t>8</a:t>
            </a:r>
            <a:r>
              <a:rPr sz="750" b="1" spc="25" dirty="0">
                <a:solidFill>
                  <a:srgbClr val="FFFFFF"/>
                </a:solidFill>
                <a:latin typeface="Book Antiqua"/>
                <a:cs typeface="Book Antiqua"/>
              </a:rPr>
              <a:t>9</a:t>
            </a:r>
            <a:r>
              <a:rPr sz="750" b="1" spc="-15" dirty="0">
                <a:solidFill>
                  <a:srgbClr val="FFFFFF"/>
                </a:solidFill>
                <a:latin typeface="Book Antiqua"/>
                <a:cs typeface="Book Antiqua"/>
              </a:rPr>
              <a:t>%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604069" y="3427501"/>
            <a:ext cx="42100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-5" dirty="0">
                <a:solidFill>
                  <a:srgbClr val="FFFFFF"/>
                </a:solidFill>
                <a:latin typeface="Book Antiqua"/>
                <a:cs typeface="Book Antiqua"/>
              </a:rPr>
              <a:t>87%</a:t>
            </a:r>
            <a:r>
              <a:rPr sz="750" b="1" spc="1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750" b="1" spc="-5" dirty="0">
                <a:solidFill>
                  <a:srgbClr val="FFFFFF"/>
                </a:solidFill>
                <a:latin typeface="Book Antiqua"/>
                <a:cs typeface="Book Antiqua"/>
              </a:rPr>
              <a:t>87%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03723" y="3639814"/>
            <a:ext cx="1683385" cy="362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0444">
              <a:spcBef>
                <a:spcPts val="100"/>
              </a:spcBef>
            </a:pPr>
            <a:r>
              <a:rPr sz="750" b="1" dirty="0">
                <a:solidFill>
                  <a:srgbClr val="FFFFFF"/>
                </a:solidFill>
                <a:latin typeface="Book Antiqua"/>
                <a:cs typeface="Book Antiqua"/>
              </a:rPr>
              <a:t>78% 78%</a:t>
            </a:r>
            <a:r>
              <a:rPr sz="750" b="1" spc="1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750" b="1" dirty="0">
                <a:solidFill>
                  <a:srgbClr val="FFFFFF"/>
                </a:solidFill>
                <a:latin typeface="Book Antiqua"/>
                <a:cs typeface="Book Antiqua"/>
              </a:rPr>
              <a:t>78%</a:t>
            </a:r>
            <a:endParaRPr sz="750">
              <a:latin typeface="Book Antiqua"/>
              <a:cs typeface="Book Antiqua"/>
            </a:endParaRPr>
          </a:p>
          <a:p>
            <a:pPr>
              <a:spcBef>
                <a:spcPts val="5"/>
              </a:spcBef>
            </a:pPr>
            <a:endParaRPr sz="700">
              <a:latin typeface="Book Antiqua"/>
              <a:cs typeface="Book Antiqua"/>
            </a:endParaRPr>
          </a:p>
          <a:p>
            <a:pPr marL="38100"/>
            <a:r>
              <a:rPr sz="750" b="1" spc="10" dirty="0">
                <a:solidFill>
                  <a:srgbClr val="FFFFFF"/>
                </a:solidFill>
                <a:latin typeface="Book Antiqua"/>
                <a:cs typeface="Book Antiqua"/>
              </a:rPr>
              <a:t>68% </a:t>
            </a:r>
            <a:r>
              <a:rPr sz="1125" b="1" baseline="-37037" dirty="0">
                <a:solidFill>
                  <a:srgbClr val="FFFFFF"/>
                </a:solidFill>
                <a:latin typeface="Book Antiqua"/>
                <a:cs typeface="Book Antiqua"/>
              </a:rPr>
              <a:t>65%</a:t>
            </a:r>
            <a:r>
              <a:rPr sz="1125" b="1" spc="209" baseline="-37037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125" b="1" spc="7" baseline="-11111" dirty="0">
                <a:solidFill>
                  <a:srgbClr val="FFFFFF"/>
                </a:solidFill>
                <a:latin typeface="Book Antiqua"/>
                <a:cs typeface="Book Antiqua"/>
              </a:rPr>
              <a:t>67%</a:t>
            </a:r>
            <a:endParaRPr sz="1125" baseline="-11111">
              <a:latin typeface="Book Antiqua"/>
              <a:cs typeface="Book Antiqu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657739" y="5493240"/>
            <a:ext cx="622935" cy="6407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R="5080" indent="-635" algn="ctr">
              <a:lnSpc>
                <a:spcPts val="800"/>
              </a:lnSpc>
              <a:spcBef>
                <a:spcPts val="160"/>
              </a:spcBef>
            </a:pPr>
            <a:r>
              <a:rPr sz="700" spc="50" dirty="0">
                <a:latin typeface="Calibri"/>
                <a:cs typeface="Calibri"/>
              </a:rPr>
              <a:t>Laureati  </a:t>
            </a:r>
            <a:r>
              <a:rPr sz="700" spc="45" dirty="0">
                <a:latin typeface="Calibri"/>
                <a:cs typeface="Calibri"/>
              </a:rPr>
              <a:t>triennali</a:t>
            </a:r>
            <a:r>
              <a:rPr sz="700" spc="-35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che</a:t>
            </a:r>
            <a:r>
              <a:rPr sz="700" spc="-30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si 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iscriverebbero  </a:t>
            </a:r>
            <a:r>
              <a:rPr sz="700" spc="45" dirty="0">
                <a:latin typeface="Calibri"/>
                <a:cs typeface="Calibri"/>
              </a:rPr>
              <a:t>di </a:t>
            </a:r>
            <a:r>
              <a:rPr sz="700" spc="50" dirty="0">
                <a:latin typeface="Calibri"/>
                <a:cs typeface="Calibri"/>
              </a:rPr>
              <a:t>nuovo </a:t>
            </a:r>
            <a:r>
              <a:rPr sz="700" spc="45" dirty="0">
                <a:latin typeface="Calibri"/>
                <a:cs typeface="Calibri"/>
              </a:rPr>
              <a:t>alla  </a:t>
            </a:r>
            <a:r>
              <a:rPr sz="700" spc="30" dirty="0">
                <a:latin typeface="Calibri"/>
                <a:cs typeface="Calibri"/>
              </a:rPr>
              <a:t>stesso </a:t>
            </a:r>
            <a:r>
              <a:rPr sz="700" spc="35" dirty="0">
                <a:latin typeface="Calibri"/>
                <a:cs typeface="Calibri"/>
              </a:rPr>
              <a:t>corso  </a:t>
            </a:r>
            <a:r>
              <a:rPr sz="700" spc="20" dirty="0">
                <a:latin typeface="Calibri"/>
                <a:cs typeface="Calibri"/>
              </a:rPr>
              <a:t>dell’Ateneo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614391" y="5493328"/>
            <a:ext cx="681990" cy="6407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R="5080" indent="-635" algn="ctr">
              <a:lnSpc>
                <a:spcPts val="800"/>
              </a:lnSpc>
              <a:spcBef>
                <a:spcPts val="160"/>
              </a:spcBef>
            </a:pPr>
            <a:r>
              <a:rPr sz="700" spc="50" dirty="0">
                <a:latin typeface="Calibri"/>
                <a:cs typeface="Calibri"/>
              </a:rPr>
              <a:t>Laureati  </a:t>
            </a:r>
            <a:r>
              <a:rPr sz="700" spc="45" dirty="0">
                <a:latin typeface="Calibri"/>
                <a:cs typeface="Calibri"/>
              </a:rPr>
              <a:t>magistrali</a:t>
            </a:r>
            <a:r>
              <a:rPr sz="700" spc="-30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che</a:t>
            </a:r>
            <a:r>
              <a:rPr sz="700" spc="-30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si 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iscriverebbero  </a:t>
            </a:r>
            <a:r>
              <a:rPr sz="700" spc="45" dirty="0">
                <a:latin typeface="Calibri"/>
                <a:cs typeface="Calibri"/>
              </a:rPr>
              <a:t>di </a:t>
            </a:r>
            <a:r>
              <a:rPr sz="700" spc="50" dirty="0">
                <a:latin typeface="Calibri"/>
                <a:cs typeface="Calibri"/>
              </a:rPr>
              <a:t>nuovo </a:t>
            </a:r>
            <a:r>
              <a:rPr sz="700" spc="45" dirty="0">
                <a:latin typeface="Calibri"/>
                <a:cs typeface="Calibri"/>
              </a:rPr>
              <a:t>alla  </a:t>
            </a:r>
            <a:r>
              <a:rPr sz="700" spc="30" dirty="0">
                <a:latin typeface="Calibri"/>
                <a:cs typeface="Calibri"/>
              </a:rPr>
              <a:t>stesso </a:t>
            </a:r>
            <a:r>
              <a:rPr sz="700" spc="35" dirty="0">
                <a:latin typeface="Calibri"/>
                <a:cs typeface="Calibri"/>
              </a:rPr>
              <a:t>corso  </a:t>
            </a:r>
            <a:r>
              <a:rPr sz="700" spc="20" dirty="0">
                <a:latin typeface="Calibri"/>
                <a:cs typeface="Calibri"/>
              </a:rPr>
              <a:t>dell’Ateneo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53543" y="5493418"/>
            <a:ext cx="551180" cy="5391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R="5080" algn="ctr">
              <a:lnSpc>
                <a:spcPts val="800"/>
              </a:lnSpc>
              <a:spcBef>
                <a:spcPts val="160"/>
              </a:spcBef>
            </a:pPr>
            <a:r>
              <a:rPr sz="700" spc="40" dirty="0">
                <a:latin typeface="Calibri"/>
                <a:cs typeface="Calibri"/>
              </a:rPr>
              <a:t>Tasso </a:t>
            </a:r>
            <a:r>
              <a:rPr sz="700" spc="45" dirty="0">
                <a:latin typeface="Calibri"/>
                <a:cs typeface="Calibri"/>
              </a:rPr>
              <a:t>di  </a:t>
            </a:r>
            <a:r>
              <a:rPr sz="700" spc="40" dirty="0">
                <a:latin typeface="Calibri"/>
                <a:cs typeface="Calibri"/>
              </a:rPr>
              <a:t>occupazione  </a:t>
            </a:r>
            <a:r>
              <a:rPr sz="700" spc="30" dirty="0">
                <a:latin typeface="Calibri"/>
                <a:cs typeface="Calibri"/>
              </a:rPr>
              <a:t>dei </a:t>
            </a:r>
            <a:r>
              <a:rPr sz="700" spc="40" dirty="0">
                <a:latin typeface="Calibri"/>
                <a:cs typeface="Calibri"/>
              </a:rPr>
              <a:t>laureati  </a:t>
            </a:r>
            <a:r>
              <a:rPr sz="700" spc="45" dirty="0">
                <a:latin typeface="Calibri"/>
                <a:cs typeface="Calibri"/>
              </a:rPr>
              <a:t>magistrali</a:t>
            </a:r>
            <a:r>
              <a:rPr sz="700" spc="-30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a</a:t>
            </a:r>
            <a:r>
              <a:rPr sz="700" spc="-30" dirty="0">
                <a:latin typeface="Calibri"/>
                <a:cs typeface="Calibri"/>
              </a:rPr>
              <a:t> </a:t>
            </a:r>
            <a:r>
              <a:rPr sz="700" spc="-100" dirty="0">
                <a:latin typeface="Calibri"/>
                <a:cs typeface="Calibri"/>
              </a:rPr>
              <a:t>1 </a:t>
            </a:r>
            <a:r>
              <a:rPr sz="700" spc="-45" dirty="0">
                <a:latin typeface="Calibri"/>
                <a:cs typeface="Calibri"/>
              </a:rPr>
              <a:t> </a:t>
            </a:r>
            <a:r>
              <a:rPr sz="700" spc="50" dirty="0">
                <a:latin typeface="Calibri"/>
                <a:cs typeface="Calibri"/>
              </a:rPr>
              <a:t>anno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621754" y="5493506"/>
            <a:ext cx="561975" cy="5391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R="5080" indent="-635" algn="ctr">
              <a:lnSpc>
                <a:spcPts val="800"/>
              </a:lnSpc>
              <a:spcBef>
                <a:spcPts val="160"/>
              </a:spcBef>
            </a:pPr>
            <a:r>
              <a:rPr sz="700" spc="40" dirty="0">
                <a:latin typeface="Calibri"/>
                <a:cs typeface="Calibri"/>
              </a:rPr>
              <a:t>Tasso </a:t>
            </a:r>
            <a:r>
              <a:rPr sz="700" spc="45" dirty="0">
                <a:latin typeface="Calibri"/>
                <a:cs typeface="Calibri"/>
              </a:rPr>
              <a:t>di  </a:t>
            </a:r>
            <a:r>
              <a:rPr sz="700" spc="40" dirty="0">
                <a:latin typeface="Calibri"/>
                <a:cs typeface="Calibri"/>
              </a:rPr>
              <a:t>occupazione  </a:t>
            </a:r>
            <a:r>
              <a:rPr sz="700" spc="30" dirty="0">
                <a:latin typeface="Calibri"/>
                <a:cs typeface="Calibri"/>
              </a:rPr>
              <a:t>dei </a:t>
            </a:r>
            <a:r>
              <a:rPr sz="700" spc="40" dirty="0">
                <a:latin typeface="Calibri"/>
                <a:cs typeface="Calibri"/>
              </a:rPr>
              <a:t>laureati  </a:t>
            </a:r>
            <a:r>
              <a:rPr sz="700" spc="45" dirty="0">
                <a:latin typeface="Calibri"/>
                <a:cs typeface="Calibri"/>
              </a:rPr>
              <a:t>magistrali</a:t>
            </a:r>
            <a:r>
              <a:rPr sz="700" spc="-30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a</a:t>
            </a:r>
            <a:r>
              <a:rPr sz="700" spc="-30" dirty="0">
                <a:latin typeface="Calibri"/>
                <a:cs typeface="Calibri"/>
              </a:rPr>
              <a:t> </a:t>
            </a:r>
            <a:r>
              <a:rPr sz="700" spc="-15" dirty="0">
                <a:latin typeface="Calibri"/>
                <a:cs typeface="Calibri"/>
              </a:rPr>
              <a:t>3 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50" dirty="0">
                <a:latin typeface="Calibri"/>
                <a:cs typeface="Calibri"/>
              </a:rPr>
              <a:t>anno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616456" y="5493595"/>
            <a:ext cx="564515" cy="5391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R="5080" indent="-635" algn="ctr">
              <a:lnSpc>
                <a:spcPts val="800"/>
              </a:lnSpc>
              <a:spcBef>
                <a:spcPts val="160"/>
              </a:spcBef>
            </a:pPr>
            <a:r>
              <a:rPr sz="700" spc="40" dirty="0">
                <a:latin typeface="Calibri"/>
                <a:cs typeface="Calibri"/>
              </a:rPr>
              <a:t>Tasso </a:t>
            </a:r>
            <a:r>
              <a:rPr sz="700" spc="45" dirty="0">
                <a:latin typeface="Calibri"/>
                <a:cs typeface="Calibri"/>
              </a:rPr>
              <a:t>di  </a:t>
            </a:r>
            <a:r>
              <a:rPr sz="700" spc="40" dirty="0">
                <a:latin typeface="Calibri"/>
                <a:cs typeface="Calibri"/>
              </a:rPr>
              <a:t>occupazione  </a:t>
            </a:r>
            <a:r>
              <a:rPr sz="700" spc="30" dirty="0">
                <a:latin typeface="Calibri"/>
                <a:cs typeface="Calibri"/>
              </a:rPr>
              <a:t>dei </a:t>
            </a:r>
            <a:r>
              <a:rPr sz="700" spc="40" dirty="0">
                <a:latin typeface="Calibri"/>
                <a:cs typeface="Calibri"/>
              </a:rPr>
              <a:t>laureati  </a:t>
            </a:r>
            <a:r>
              <a:rPr sz="700" spc="45" dirty="0">
                <a:latin typeface="Calibri"/>
                <a:cs typeface="Calibri"/>
              </a:rPr>
              <a:t>magistrali</a:t>
            </a:r>
            <a:r>
              <a:rPr sz="700" spc="-30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a</a:t>
            </a:r>
            <a:r>
              <a:rPr sz="700" spc="-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5  </a:t>
            </a:r>
            <a:r>
              <a:rPr sz="700" spc="50" dirty="0">
                <a:latin typeface="Calibri"/>
                <a:cs typeface="Calibri"/>
              </a:rPr>
              <a:t>anno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5473618" y="5431175"/>
            <a:ext cx="4897755" cy="1240155"/>
            <a:chOff x="2123198" y="5431174"/>
            <a:chExt cx="4897755" cy="1240155"/>
          </a:xfrm>
        </p:grpSpPr>
        <p:sp>
          <p:nvSpPr>
            <p:cNvPr id="54" name="object 54"/>
            <p:cNvSpPr/>
            <p:nvPr/>
          </p:nvSpPr>
          <p:spPr>
            <a:xfrm>
              <a:off x="6225476" y="6526796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81475" y="6526796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03482" y="6526809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123198" y="5432761"/>
              <a:ext cx="4897755" cy="0"/>
            </a:xfrm>
            <a:custGeom>
              <a:avLst/>
              <a:gdLst/>
              <a:ahLst/>
              <a:cxnLst/>
              <a:rect l="l" t="t" r="r" b="b"/>
              <a:pathLst>
                <a:path w="4897755">
                  <a:moveTo>
                    <a:pt x="0" y="0"/>
                  </a:moveTo>
                  <a:lnTo>
                    <a:pt x="4897602" y="0"/>
                  </a:lnTo>
                </a:path>
              </a:pathLst>
            </a:custGeom>
            <a:ln w="3175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9819977" y="6543804"/>
            <a:ext cx="3702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900" spc="-35" dirty="0">
                <a:latin typeface="Calibri"/>
                <a:cs typeface="Calibri"/>
              </a:rPr>
              <a:t>20</a:t>
            </a:r>
            <a:r>
              <a:rPr sz="900" spc="-45" dirty="0">
                <a:latin typeface="Calibri"/>
                <a:cs typeface="Calibri"/>
              </a:rPr>
              <a:t>1</a:t>
            </a:r>
            <a:r>
              <a:rPr sz="900" spc="5" dirty="0">
                <a:latin typeface="Calibri"/>
                <a:cs typeface="Calibri"/>
              </a:rPr>
              <a:t>6</a:t>
            </a:r>
            <a:r>
              <a:rPr sz="900" spc="-15" dirty="0">
                <a:latin typeface="Calibri"/>
                <a:cs typeface="Calibri"/>
              </a:rPr>
              <a:t>/</a:t>
            </a:r>
            <a:r>
              <a:rPr sz="900" spc="-160" dirty="0">
                <a:latin typeface="Calibri"/>
                <a:cs typeface="Calibri"/>
              </a:rPr>
              <a:t>1</a:t>
            </a:r>
            <a:r>
              <a:rPr sz="900" spc="-10" dirty="0"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575979" y="6543804"/>
            <a:ext cx="37655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900" spc="-25" dirty="0">
                <a:latin typeface="Calibri"/>
                <a:cs typeface="Calibri"/>
              </a:rPr>
              <a:t>2018</a:t>
            </a:r>
            <a:r>
              <a:rPr sz="900" spc="-40" dirty="0">
                <a:latin typeface="Calibri"/>
                <a:cs typeface="Calibri"/>
              </a:rPr>
              <a:t>/</a:t>
            </a:r>
            <a:r>
              <a:rPr sz="900" spc="-150" dirty="0">
                <a:latin typeface="Calibri"/>
                <a:cs typeface="Calibri"/>
              </a:rPr>
              <a:t>1</a:t>
            </a:r>
            <a:r>
              <a:rPr sz="900" spc="40" dirty="0"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697977" y="6543804"/>
            <a:ext cx="365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900" spc="-50" dirty="0">
                <a:latin typeface="Calibri"/>
                <a:cs typeface="Calibri"/>
              </a:rPr>
              <a:t>2017/18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73617" y="6366004"/>
            <a:ext cx="14122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819"/>
              </a:lnSpc>
              <a:spcBef>
                <a:spcPts val="100"/>
              </a:spcBef>
            </a:pPr>
            <a:r>
              <a:rPr sz="700" spc="-10" dirty="0">
                <a:latin typeface="Georgia"/>
                <a:cs typeface="Georgia"/>
              </a:rPr>
              <a:t>Fonte:</a:t>
            </a:r>
            <a:endParaRPr sz="700">
              <a:latin typeface="Georgia"/>
              <a:cs typeface="Georgia"/>
            </a:endParaRPr>
          </a:p>
          <a:p>
            <a:pPr marR="5080">
              <a:lnSpc>
                <a:spcPts val="800"/>
              </a:lnSpc>
              <a:spcBef>
                <a:spcPts val="40"/>
              </a:spcBef>
            </a:pPr>
            <a:r>
              <a:rPr sz="700" spc="40" dirty="0">
                <a:latin typeface="Book Antiqua"/>
                <a:cs typeface="Book Antiqua"/>
              </a:rPr>
              <a:t>A</a:t>
            </a:r>
            <a:r>
              <a:rPr sz="500" spc="40" dirty="0">
                <a:latin typeface="Book Antiqua"/>
                <a:cs typeface="Book Antiqua"/>
              </a:rPr>
              <a:t>lmAlAureA </a:t>
            </a:r>
            <a:r>
              <a:rPr sz="700" spc="10" dirty="0">
                <a:latin typeface="Georgia"/>
                <a:cs typeface="Georgia"/>
              </a:rPr>
              <a:t>Rapporto </a:t>
            </a:r>
            <a:r>
              <a:rPr sz="700" spc="-50" dirty="0">
                <a:latin typeface="Georgia"/>
                <a:cs typeface="Georgia"/>
              </a:rPr>
              <a:t>2019  </a:t>
            </a:r>
            <a:r>
              <a:rPr sz="700" spc="10" dirty="0">
                <a:latin typeface="Georgia"/>
                <a:cs typeface="Georgia"/>
              </a:rPr>
              <a:t>Condizione occupazionale</a:t>
            </a:r>
            <a:r>
              <a:rPr sz="700" spc="-20" dirty="0">
                <a:latin typeface="Georgia"/>
                <a:cs typeface="Georgia"/>
              </a:rPr>
              <a:t> </a:t>
            </a:r>
            <a:r>
              <a:rPr sz="700" spc="10" dirty="0">
                <a:latin typeface="Georgia"/>
                <a:cs typeface="Georgia"/>
              </a:rPr>
              <a:t>laureati</a:t>
            </a:r>
            <a:endParaRPr sz="700"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4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1593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0893" y="8962411"/>
            <a:ext cx="121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75" dirty="0">
                <a:latin typeface="Georgia"/>
                <a:cs typeface="Georgia"/>
              </a:rPr>
              <a:t>29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7718" y="2472376"/>
            <a:ext cx="35407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000" dirty="0">
                <a:latin typeface="Garamond"/>
                <a:cs typeface="Garamond"/>
              </a:rPr>
              <a:t>Nell’ambito </a:t>
            </a:r>
            <a:r>
              <a:rPr sz="1000" spc="-5" dirty="0">
                <a:latin typeface="Garamond"/>
                <a:cs typeface="Garamond"/>
              </a:rPr>
              <a:t>delle politiche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internazionalizzazione dell’Ateneo, </a:t>
            </a:r>
            <a:r>
              <a:rPr sz="1000" spc="30" dirty="0">
                <a:latin typeface="Garamond"/>
                <a:cs typeface="Garamond"/>
              </a:rPr>
              <a:t>il  </a:t>
            </a:r>
            <a:r>
              <a:rPr sz="1000" spc="-10" dirty="0">
                <a:latin typeface="Garamond"/>
                <a:cs typeface="Garamond"/>
              </a:rPr>
              <a:t>DIEC </a:t>
            </a:r>
            <a:r>
              <a:rPr sz="1000" spc="-5" dirty="0">
                <a:latin typeface="Garamond"/>
                <a:cs typeface="Garamond"/>
              </a:rPr>
              <a:t>ha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30" dirty="0">
                <a:latin typeface="Garamond"/>
                <a:cs typeface="Garamond"/>
              </a:rPr>
              <a:t>essere </a:t>
            </a:r>
            <a:r>
              <a:rPr sz="1000" spc="-15" dirty="0">
                <a:latin typeface="Garamond"/>
                <a:cs typeface="Garamond"/>
              </a:rPr>
              <a:t>diverse convenzioni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-5" dirty="0">
                <a:latin typeface="Garamond"/>
                <a:cs typeface="Garamond"/>
              </a:rPr>
              <a:t>Università straniere </a:t>
            </a:r>
            <a:r>
              <a:rPr sz="1000" spc="-15" dirty="0">
                <a:latin typeface="Garamond"/>
                <a:cs typeface="Garamond"/>
              </a:rPr>
              <a:t>per </a:t>
            </a:r>
            <a:r>
              <a:rPr sz="1000" spc="-30" dirty="0">
                <a:latin typeface="Garamond"/>
                <a:cs typeface="Garamond"/>
              </a:rPr>
              <a:t>per-  </a:t>
            </a:r>
            <a:r>
              <a:rPr sz="1000" spc="-5" dirty="0">
                <a:latin typeface="Garamond"/>
                <a:cs typeface="Garamond"/>
              </a:rPr>
              <a:t>mettere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agli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svolgere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un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periodo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studio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presso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uno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Paesi  </a:t>
            </a:r>
            <a:r>
              <a:rPr sz="1000" dirty="0">
                <a:latin typeface="Garamond"/>
                <a:cs typeface="Garamond"/>
              </a:rPr>
              <a:t>partecipanti </a:t>
            </a:r>
            <a:r>
              <a:rPr sz="1000" spc="15" dirty="0">
                <a:latin typeface="Garamond"/>
                <a:cs typeface="Garamond"/>
              </a:rPr>
              <a:t>al</a:t>
            </a:r>
            <a:r>
              <a:rPr sz="1000" spc="-19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Programma </a:t>
            </a:r>
            <a:r>
              <a:rPr sz="1000" spc="-25" dirty="0">
                <a:latin typeface="Garamond"/>
                <a:cs typeface="Garamond"/>
              </a:rPr>
              <a:t>Erasmus </a:t>
            </a:r>
            <a:r>
              <a:rPr sz="1000" spc="-65" dirty="0">
                <a:latin typeface="Garamond"/>
                <a:cs typeface="Garamond"/>
              </a:rPr>
              <a:t>+.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02421" y="1893965"/>
            <a:ext cx="2288920" cy="617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638416" y="3331083"/>
          <a:ext cx="5401944" cy="431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3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959">
                <a:tc gridSpan="4"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Sedi</a:t>
                      </a:r>
                      <a:r>
                        <a:rPr sz="800" b="1" spc="-3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2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convenzionate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BC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84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2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Università</a:t>
                      </a:r>
                      <a:r>
                        <a:rPr sz="800" b="1" spc="-3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3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straniera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L="11309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Nazione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-3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N°</a:t>
                      </a:r>
                      <a:r>
                        <a:rPr sz="800" b="1" spc="-5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2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posti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-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Mesi </a:t>
                      </a:r>
                      <a:r>
                        <a:rPr sz="800" b="1" spc="-3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×</a:t>
                      </a:r>
                      <a:r>
                        <a:rPr sz="800" b="1" spc="-8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2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borsa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BC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638416" y="3810848"/>
          <a:ext cx="5398768" cy="4722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8194">
                <a:tc>
                  <a:txBody>
                    <a:bodyPr/>
                    <a:lstStyle/>
                    <a:p>
                      <a:pPr marL="35560">
                        <a:lnSpc>
                          <a:spcPts val="935"/>
                        </a:lnSpc>
                      </a:pPr>
                      <a:r>
                        <a:rPr sz="800" spc="60" dirty="0">
                          <a:latin typeface="Calibri"/>
                          <a:cs typeface="Calibri"/>
                        </a:rPr>
                        <a:t>Université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Catholique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85" dirty="0">
                          <a:latin typeface="Calibri"/>
                          <a:cs typeface="Calibri"/>
                        </a:rPr>
                        <a:t>Louvain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Mons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0" dirty="0">
                          <a:latin typeface="Calibri"/>
                          <a:cs typeface="Calibri"/>
                        </a:rPr>
                        <a:t>(UCL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Mons)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935"/>
                        </a:lnSpc>
                      </a:pPr>
                      <a:r>
                        <a:rPr sz="800" spc="70" dirty="0">
                          <a:latin typeface="Calibri"/>
                          <a:cs typeface="Calibri"/>
                        </a:rPr>
                        <a:t>Belgium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ts val="93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ts val="93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9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0" dirty="0">
                          <a:latin typeface="Calibri"/>
                          <a:cs typeface="Calibri"/>
                        </a:rPr>
                        <a:t>Université 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Liège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0" dirty="0">
                          <a:latin typeface="Calibri"/>
                          <a:cs typeface="Calibri"/>
                        </a:rPr>
                        <a:t>Belgium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838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800" spc="60" dirty="0">
                          <a:latin typeface="Calibri"/>
                          <a:cs typeface="Calibri"/>
                        </a:rPr>
                        <a:t>Universiteit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70" dirty="0">
                          <a:latin typeface="Calibri"/>
                          <a:cs typeface="Calibri"/>
                        </a:rPr>
                        <a:t>Antwerpen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800" spc="70" dirty="0">
                          <a:latin typeface="Calibri"/>
                          <a:cs typeface="Calibri"/>
                        </a:rPr>
                        <a:t>Belgium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0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50" dirty="0">
                          <a:latin typeface="Calibri"/>
                          <a:cs typeface="Calibri"/>
                        </a:rPr>
                        <a:t>Vrije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Universiteit</a:t>
                      </a:r>
                      <a:r>
                        <a:rPr sz="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70" dirty="0">
                          <a:latin typeface="Calibri"/>
                          <a:cs typeface="Calibri"/>
                        </a:rPr>
                        <a:t>Brussel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0" dirty="0">
                          <a:latin typeface="Calibri"/>
                          <a:cs typeface="Calibri"/>
                        </a:rPr>
                        <a:t>Belgium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1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25" dirty="0">
                          <a:latin typeface="Calibri"/>
                          <a:cs typeface="Calibri"/>
                        </a:rPr>
                        <a:t>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0" dirty="0">
                          <a:latin typeface="Calibri"/>
                          <a:cs typeface="Calibri"/>
                        </a:rPr>
                        <a:t>Hochschule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Bremerhaven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0" dirty="0">
                          <a:latin typeface="Calibri"/>
                          <a:cs typeface="Calibri"/>
                        </a:rPr>
                        <a:t>Deutschland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99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0" dirty="0">
                          <a:latin typeface="Calibri"/>
                          <a:cs typeface="Calibri"/>
                        </a:rPr>
                        <a:t>Hochschule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85" dirty="0">
                          <a:latin typeface="Calibri"/>
                          <a:cs typeface="Calibri"/>
                        </a:rPr>
                        <a:t>für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Angewandte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Wissenschaften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75" dirty="0">
                          <a:latin typeface="Calibri"/>
                          <a:cs typeface="Calibri"/>
                        </a:rPr>
                        <a:t>Augsburg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0" dirty="0">
                          <a:latin typeface="Calibri"/>
                          <a:cs typeface="Calibri"/>
                        </a:rPr>
                        <a:t>Deutschland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0" dirty="0">
                          <a:latin typeface="Calibri"/>
                          <a:cs typeface="Calibri"/>
                        </a:rPr>
                        <a:t>Hochschule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80" dirty="0">
                          <a:latin typeface="Calibri"/>
                          <a:cs typeface="Calibri"/>
                        </a:rPr>
                        <a:t>Rheinmain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Wiesbaden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Rüsselsheim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0" dirty="0">
                          <a:latin typeface="Calibri"/>
                          <a:cs typeface="Calibri"/>
                        </a:rPr>
                        <a:t>Deutschland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0" dirty="0">
                          <a:latin typeface="Calibri"/>
                          <a:cs typeface="Calibri"/>
                        </a:rPr>
                        <a:t>Jade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70" dirty="0">
                          <a:latin typeface="Calibri"/>
                          <a:cs typeface="Calibri"/>
                        </a:rPr>
                        <a:t>Hochschule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0" dirty="0">
                          <a:latin typeface="Calibri"/>
                          <a:cs typeface="Calibri"/>
                        </a:rPr>
                        <a:t>Deutschland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Technische Universität</a:t>
                      </a:r>
                      <a:r>
                        <a:rPr sz="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80" dirty="0">
                          <a:latin typeface="Calibri"/>
                          <a:cs typeface="Calibri"/>
                        </a:rPr>
                        <a:t>Chemnitz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0" dirty="0">
                          <a:latin typeface="Calibri"/>
                          <a:cs typeface="Calibri"/>
                        </a:rPr>
                        <a:t>Deutschland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99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0" dirty="0">
                          <a:latin typeface="Calibri"/>
                          <a:cs typeface="Calibri"/>
                        </a:rPr>
                        <a:t>Universitaet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5" dirty="0">
                          <a:latin typeface="Calibri"/>
                          <a:cs typeface="Calibri"/>
                        </a:rPr>
                        <a:t>Vechta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0" dirty="0">
                          <a:latin typeface="Calibri"/>
                          <a:cs typeface="Calibri"/>
                        </a:rPr>
                        <a:t>Deutschland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0" dirty="0">
                          <a:latin typeface="Verdana"/>
                          <a:cs typeface="Verdana"/>
                        </a:rPr>
                        <a:t>Πανεπιστημιο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25" dirty="0">
                          <a:latin typeface="Verdana"/>
                          <a:cs typeface="Verdana"/>
                        </a:rPr>
                        <a:t>Αιγαιου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6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Panepistimio</a:t>
                      </a:r>
                      <a:r>
                        <a:rPr sz="8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20" dirty="0">
                          <a:latin typeface="Verdana"/>
                          <a:cs typeface="Verdana"/>
                        </a:rPr>
                        <a:t>Egeou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5" dirty="0">
                          <a:latin typeface="Calibri"/>
                          <a:cs typeface="Calibri"/>
                        </a:rPr>
                        <a:t>Ellas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Panepistimio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Pireos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5" dirty="0">
                          <a:latin typeface="Calibri"/>
                          <a:cs typeface="Calibri"/>
                        </a:rPr>
                        <a:t>Ellas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0" dirty="0">
                          <a:latin typeface="Calibri"/>
                          <a:cs typeface="Calibri"/>
                        </a:rPr>
                        <a:t>Fundació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Tecnocampus</a:t>
                      </a:r>
                      <a:r>
                        <a:rPr sz="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5" dirty="0">
                          <a:latin typeface="Calibri"/>
                          <a:cs typeface="Calibri"/>
                        </a:rPr>
                        <a:t>Mataró-Maresme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5" dirty="0">
                          <a:latin typeface="Calibri"/>
                          <a:cs typeface="Calibri"/>
                        </a:rPr>
                        <a:t>España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99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Universidad 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Alicante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5" dirty="0">
                          <a:latin typeface="Calibri"/>
                          <a:cs typeface="Calibri"/>
                        </a:rPr>
                        <a:t>España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Universidad 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75" dirty="0">
                          <a:latin typeface="Calibri"/>
                          <a:cs typeface="Calibri"/>
                        </a:rPr>
                        <a:t>León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5" dirty="0">
                          <a:latin typeface="Calibri"/>
                          <a:cs typeface="Calibri"/>
                        </a:rPr>
                        <a:t>España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Universidad 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Málaga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5" dirty="0">
                          <a:latin typeface="Calibri"/>
                          <a:cs typeface="Calibri"/>
                        </a:rPr>
                        <a:t>España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99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Universidad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Santiago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Compostela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5" dirty="0">
                          <a:latin typeface="Calibri"/>
                          <a:cs typeface="Calibri"/>
                        </a:rPr>
                        <a:t>España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Universitat </a:t>
                      </a:r>
                      <a:r>
                        <a:rPr sz="800" spc="75" dirty="0">
                          <a:latin typeface="Calibri"/>
                          <a:cs typeface="Calibri"/>
                        </a:rPr>
                        <a:t>Jaume</a:t>
                      </a:r>
                      <a:r>
                        <a:rPr sz="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0" dirty="0">
                          <a:latin typeface="Calibri"/>
                          <a:cs typeface="Calibri"/>
                        </a:rPr>
                        <a:t>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5" dirty="0">
                          <a:latin typeface="Calibri"/>
                          <a:cs typeface="Calibri"/>
                        </a:rPr>
                        <a:t>España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718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Association </a:t>
                      </a:r>
                      <a:r>
                        <a:rPr sz="800" spc="70" dirty="0">
                          <a:latin typeface="Calibri"/>
                          <a:cs typeface="Calibri"/>
                        </a:rPr>
                        <a:t>Leonard</a:t>
                      </a:r>
                      <a:r>
                        <a:rPr sz="8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800" spc="75" dirty="0">
                          <a:latin typeface="Calibri"/>
                          <a:cs typeface="Calibri"/>
                        </a:rPr>
                        <a:t>Vinci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France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654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1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25" dirty="0">
                          <a:latin typeface="Calibri"/>
                          <a:cs typeface="Calibri"/>
                        </a:rPr>
                        <a:t>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25" dirty="0">
                          <a:latin typeface="Calibri"/>
                          <a:cs typeface="Calibri"/>
                        </a:rPr>
                        <a:t>EDHEC</a:t>
                      </a:r>
                      <a:r>
                        <a:rPr sz="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Business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School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France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5999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55" dirty="0">
                          <a:latin typeface="Calibri"/>
                          <a:cs typeface="Calibri"/>
                        </a:rPr>
                        <a:t>Groupe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25" dirty="0">
                          <a:latin typeface="Calibri"/>
                          <a:cs typeface="Calibri"/>
                        </a:rPr>
                        <a:t>EDH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France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20" dirty="0">
                          <a:latin typeface="Calibri"/>
                          <a:cs typeface="Calibri"/>
                        </a:rPr>
                        <a:t>INSEEC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School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Bordeaux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France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908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3638419" y="8801921"/>
            <a:ext cx="5400040" cy="3175"/>
            <a:chOff x="288000" y="8801920"/>
            <a:chExt cx="5400040" cy="3175"/>
          </a:xfrm>
        </p:grpSpPr>
        <p:sp>
          <p:nvSpPr>
            <p:cNvPr id="11" name="object 11"/>
            <p:cNvSpPr/>
            <p:nvPr/>
          </p:nvSpPr>
          <p:spPr>
            <a:xfrm>
              <a:off x="288000" y="8803508"/>
              <a:ext cx="2952115" cy="0"/>
            </a:xfrm>
            <a:custGeom>
              <a:avLst/>
              <a:gdLst/>
              <a:ahLst/>
              <a:cxnLst/>
              <a:rect l="l" t="t" r="r" b="b"/>
              <a:pathLst>
                <a:path w="2952115">
                  <a:moveTo>
                    <a:pt x="0" y="0"/>
                  </a:moveTo>
                  <a:lnTo>
                    <a:pt x="29520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39999" y="8803508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20000" y="8803508"/>
              <a:ext cx="576580" cy="0"/>
            </a:xfrm>
            <a:custGeom>
              <a:avLst/>
              <a:gdLst/>
              <a:ahLst/>
              <a:cxnLst/>
              <a:rect l="l" t="t" r="r" b="b"/>
              <a:pathLst>
                <a:path w="576579">
                  <a:moveTo>
                    <a:pt x="0" y="0"/>
                  </a:moveTo>
                  <a:lnTo>
                    <a:pt x="575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95999" y="8803508"/>
              <a:ext cx="792480" cy="0"/>
            </a:xfrm>
            <a:custGeom>
              <a:avLst/>
              <a:gdLst/>
              <a:ahLst/>
              <a:cxnLst/>
              <a:rect l="l" t="t" r="r" b="b"/>
              <a:pathLst>
                <a:path w="792479">
                  <a:moveTo>
                    <a:pt x="0" y="0"/>
                  </a:moveTo>
                  <a:lnTo>
                    <a:pt x="7919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661922" y="8531387"/>
            <a:ext cx="20180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800" spc="120" dirty="0">
                <a:latin typeface="Calibri"/>
                <a:cs typeface="Calibri"/>
              </a:rPr>
              <a:t>INSEEC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Paris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(Institut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des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Hautes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Études  Économiques </a:t>
            </a:r>
            <a:r>
              <a:rPr sz="800" spc="35" dirty="0">
                <a:latin typeface="Calibri"/>
                <a:cs typeface="Calibri"/>
              </a:rPr>
              <a:t>et</a:t>
            </a:r>
            <a:r>
              <a:rPr sz="800" spc="-7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Commerciales)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13910" y="8592348"/>
            <a:ext cx="3568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00" dirty="0">
                <a:latin typeface="Calibri"/>
                <a:cs typeface="Calibri"/>
              </a:rPr>
              <a:t>F</a:t>
            </a:r>
            <a:r>
              <a:rPr sz="800" spc="80" dirty="0">
                <a:latin typeface="Calibri"/>
                <a:cs typeface="Calibri"/>
              </a:rPr>
              <a:t>r</a:t>
            </a:r>
            <a:r>
              <a:rPr sz="800" spc="60" dirty="0">
                <a:latin typeface="Calibri"/>
                <a:cs typeface="Calibri"/>
              </a:rPr>
              <a:t>a</a:t>
            </a:r>
            <a:r>
              <a:rPr sz="800" spc="80" dirty="0">
                <a:latin typeface="Calibri"/>
                <a:cs typeface="Calibri"/>
              </a:rPr>
              <a:t>n</a:t>
            </a:r>
            <a:r>
              <a:rPr sz="800" spc="60" dirty="0">
                <a:latin typeface="Calibri"/>
                <a:cs typeface="Calibri"/>
              </a:rPr>
              <a:t>c</a:t>
            </a:r>
            <a:r>
              <a:rPr sz="800" spc="10" dirty="0"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21706" y="8592348"/>
            <a:ext cx="7429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25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03035" y="8592348"/>
            <a:ext cx="7937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latin typeface="Calibri"/>
                <a:cs typeface="Calibri"/>
              </a:rPr>
              <a:t>6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4519" y="1541702"/>
            <a:ext cx="190881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1593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0894" y="8962411"/>
            <a:ext cx="7429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65" dirty="0">
                <a:latin typeface="Georgia"/>
                <a:cs typeface="Georgia"/>
              </a:rPr>
              <a:t>3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7591" y="2195791"/>
            <a:ext cx="3583304" cy="6527428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spcBef>
                <a:spcPts val="500"/>
              </a:spcBef>
            </a:pPr>
            <a:r>
              <a:rPr sz="1200" b="1" spc="75" dirty="0">
                <a:latin typeface="Calibri"/>
                <a:cs typeface="Calibri"/>
              </a:rPr>
              <a:t>Presentazione</a:t>
            </a:r>
            <a:endParaRPr sz="1200">
              <a:latin typeface="Calibri"/>
              <a:cs typeface="Calibri"/>
            </a:endParaRPr>
          </a:p>
          <a:p>
            <a:pPr marL="12700" marR="5080">
              <a:spcBef>
                <a:spcPts val="335"/>
              </a:spcBef>
            </a:pPr>
            <a:r>
              <a:rPr sz="1000" spc="-10" dirty="0">
                <a:latin typeface="Garamond"/>
                <a:cs typeface="Garamond"/>
              </a:rPr>
              <a:t>Questo documento </a:t>
            </a:r>
            <a:r>
              <a:rPr sz="1000" spc="-25" dirty="0">
                <a:latin typeface="Garamond"/>
                <a:cs typeface="Garamond"/>
              </a:rPr>
              <a:t>è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spc="-5" dirty="0">
                <a:latin typeface="Garamond"/>
                <a:cs typeface="Garamond"/>
              </a:rPr>
              <a:t>primo </a:t>
            </a:r>
            <a:r>
              <a:rPr sz="1000" dirty="0">
                <a:latin typeface="Garamond"/>
                <a:cs typeface="Garamond"/>
              </a:rPr>
              <a:t>Bilancio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Missione </a:t>
            </a:r>
            <a:r>
              <a:rPr sz="1000" spc="-10" dirty="0">
                <a:latin typeface="Garamond"/>
                <a:cs typeface="Garamond"/>
              </a:rPr>
              <a:t>del </a:t>
            </a:r>
            <a:r>
              <a:rPr sz="1000" dirty="0">
                <a:latin typeface="Garamond"/>
                <a:cs typeface="Garamond"/>
              </a:rPr>
              <a:t>Dipartimento </a:t>
            </a:r>
            <a:r>
              <a:rPr sz="1000" spc="20" dirty="0">
                <a:latin typeface="Garamond"/>
                <a:cs typeface="Garamond"/>
              </a:rPr>
              <a:t>di  </a:t>
            </a:r>
            <a:r>
              <a:rPr sz="1000" spc="-25" dirty="0">
                <a:latin typeface="Garamond"/>
                <a:cs typeface="Garamond"/>
              </a:rPr>
              <a:t>Economia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(DIEC),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probabilmente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uno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primi,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se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non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primo,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esempio 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Italia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Bilancio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Missione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riferito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un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Dipartimento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Universitario.</a:t>
            </a:r>
            <a:endParaRPr sz="1000">
              <a:latin typeface="Garamond"/>
              <a:cs typeface="Garamond"/>
            </a:endParaRPr>
          </a:p>
          <a:p>
            <a:pPr marL="12700" marR="54610">
              <a:spcBef>
                <a:spcPts val="285"/>
              </a:spcBef>
            </a:pPr>
            <a:r>
              <a:rPr sz="1000" spc="1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Bilancio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missione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è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qui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inteso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come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rappresentazione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attività 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-10" dirty="0">
                <a:latin typeface="Garamond"/>
                <a:cs typeface="Garamond"/>
              </a:rPr>
              <a:t>le </a:t>
            </a:r>
            <a:r>
              <a:rPr sz="1000" spc="15" dirty="0">
                <a:latin typeface="Garamond"/>
                <a:cs typeface="Garamond"/>
              </a:rPr>
              <a:t>quali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dirty="0">
                <a:latin typeface="Garamond"/>
                <a:cs typeface="Garamond"/>
              </a:rPr>
              <a:t>Dipartimento </a:t>
            </a:r>
            <a:r>
              <a:rPr sz="1000" spc="-15" dirty="0">
                <a:latin typeface="Garamond"/>
                <a:cs typeface="Garamond"/>
              </a:rPr>
              <a:t>persegue </a:t>
            </a:r>
            <a:r>
              <a:rPr sz="1000" spc="20" dirty="0">
                <a:latin typeface="Garamond"/>
                <a:cs typeface="Garamond"/>
              </a:rPr>
              <a:t>i </a:t>
            </a:r>
            <a:r>
              <a:rPr sz="1000" spc="-15" dirty="0">
                <a:latin typeface="Garamond"/>
                <a:cs typeface="Garamond"/>
              </a:rPr>
              <a:t>suoi </a:t>
            </a:r>
            <a:r>
              <a:rPr sz="1000" spc="5" dirty="0">
                <a:latin typeface="Garamond"/>
                <a:cs typeface="Garamond"/>
              </a:rPr>
              <a:t>fini </a:t>
            </a:r>
            <a:r>
              <a:rPr sz="1000" spc="10" dirty="0">
                <a:latin typeface="Garamond"/>
                <a:cs typeface="Garamond"/>
              </a:rPr>
              <a:t>istituzionali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20" dirty="0">
                <a:latin typeface="Garamond"/>
                <a:cs typeface="Garamond"/>
              </a:rPr>
              <a:t>polo </a:t>
            </a:r>
            <a:r>
              <a:rPr sz="1000" spc="20" dirty="0">
                <a:latin typeface="Garamond"/>
                <a:cs typeface="Garamond"/>
              </a:rPr>
              <a:t>di  </a:t>
            </a:r>
            <a:r>
              <a:rPr sz="1000" spc="10" dirty="0">
                <a:latin typeface="Garamond"/>
                <a:cs typeface="Garamond"/>
              </a:rPr>
              <a:t>didattica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10" dirty="0">
                <a:latin typeface="Garamond"/>
                <a:cs typeface="Garamond"/>
              </a:rPr>
              <a:t>ricerca, </a:t>
            </a:r>
            <a:r>
              <a:rPr sz="1000" dirty="0">
                <a:latin typeface="Garamond"/>
                <a:cs typeface="Garamond"/>
              </a:rPr>
              <a:t>indicando </a:t>
            </a:r>
            <a:r>
              <a:rPr sz="1000" spc="-10" dirty="0">
                <a:latin typeface="Garamond"/>
                <a:cs typeface="Garamond"/>
              </a:rPr>
              <a:t>le </a:t>
            </a:r>
            <a:r>
              <a:rPr sz="1000" spc="-5" dirty="0">
                <a:latin typeface="Garamond"/>
                <a:cs typeface="Garamond"/>
              </a:rPr>
              <a:t>strategie </a:t>
            </a:r>
            <a:r>
              <a:rPr sz="1000" spc="-20" dirty="0">
                <a:latin typeface="Garamond"/>
                <a:cs typeface="Garamond"/>
              </a:rPr>
              <a:t>poste </a:t>
            </a:r>
            <a:r>
              <a:rPr sz="1000" spc="25" dirty="0">
                <a:latin typeface="Garamond"/>
                <a:cs typeface="Garamond"/>
              </a:rPr>
              <a:t>all’inizio </a:t>
            </a:r>
            <a:r>
              <a:rPr sz="1000" spc="-10" dirty="0">
                <a:latin typeface="Garamond"/>
                <a:cs typeface="Garamond"/>
              </a:rPr>
              <a:t>del periodo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20" dirty="0">
                <a:latin typeface="Garamond"/>
                <a:cs typeface="Garamond"/>
              </a:rPr>
              <a:t>i  </a:t>
            </a:r>
            <a:r>
              <a:rPr sz="1000" spc="10" dirty="0">
                <a:latin typeface="Garamond"/>
                <a:cs typeface="Garamond"/>
              </a:rPr>
              <a:t>risultati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raggiunti.</a:t>
            </a:r>
            <a:endParaRPr sz="1000">
              <a:latin typeface="Garamond"/>
              <a:cs typeface="Garamond"/>
            </a:endParaRPr>
          </a:p>
          <a:p>
            <a:pPr marL="12700">
              <a:spcBef>
                <a:spcPts val="280"/>
              </a:spcBef>
            </a:pPr>
            <a:r>
              <a:rPr sz="1000" spc="5" dirty="0">
                <a:latin typeface="Garamond"/>
                <a:cs typeface="Garamond"/>
              </a:rPr>
              <a:t>In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questo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senso,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questo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Bilancio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assolve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quindi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due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scopi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principali.</a:t>
            </a:r>
            <a:endParaRPr sz="1000">
              <a:latin typeface="Garamond"/>
              <a:cs typeface="Garamond"/>
            </a:endParaRPr>
          </a:p>
          <a:p>
            <a:pPr marL="12700" marR="46990">
              <a:spcBef>
                <a:spcPts val="285"/>
              </a:spcBef>
            </a:pPr>
            <a:r>
              <a:rPr sz="1000" spc="10" dirty="0">
                <a:latin typeface="Garamond"/>
                <a:cs typeface="Garamond"/>
              </a:rPr>
              <a:t>Il </a:t>
            </a:r>
            <a:r>
              <a:rPr sz="1000" spc="-10" dirty="0">
                <a:latin typeface="Garamond"/>
                <a:cs typeface="Garamond"/>
              </a:rPr>
              <a:t>primo, </a:t>
            </a:r>
            <a:r>
              <a:rPr sz="1000" spc="-20" dirty="0">
                <a:latin typeface="Garamond"/>
                <a:cs typeface="Garamond"/>
              </a:rPr>
              <a:t>che </a:t>
            </a:r>
            <a:r>
              <a:rPr sz="1000" spc="-15" dirty="0">
                <a:latin typeface="Garamond"/>
                <a:cs typeface="Garamond"/>
              </a:rPr>
              <a:t>potremmo </a:t>
            </a:r>
            <a:r>
              <a:rPr sz="1000" spc="5" dirty="0">
                <a:latin typeface="Garamond"/>
                <a:cs typeface="Garamond"/>
              </a:rPr>
              <a:t>dire </a:t>
            </a:r>
            <a:r>
              <a:rPr sz="1000" spc="-10" dirty="0">
                <a:latin typeface="Garamond"/>
                <a:cs typeface="Garamond"/>
              </a:rPr>
              <a:t>rivolto </a:t>
            </a:r>
            <a:r>
              <a:rPr sz="1000" dirty="0">
                <a:latin typeface="Garamond"/>
                <a:cs typeface="Garamond"/>
              </a:rPr>
              <a:t>all’esterno, </a:t>
            </a:r>
            <a:r>
              <a:rPr sz="1000" spc="-15" dirty="0">
                <a:latin typeface="Garamond"/>
                <a:cs typeface="Garamond"/>
              </a:rPr>
              <a:t>consiste </a:t>
            </a:r>
            <a:r>
              <a:rPr sz="1000" spc="5" dirty="0">
                <a:latin typeface="Garamond"/>
                <a:cs typeface="Garamond"/>
              </a:rPr>
              <a:t>nella </a:t>
            </a:r>
            <a:r>
              <a:rPr sz="1000" spc="-5" dirty="0">
                <a:latin typeface="Garamond"/>
                <a:cs typeface="Garamond"/>
              </a:rPr>
              <a:t>dimostra-  </a:t>
            </a:r>
            <a:r>
              <a:rPr sz="1000" spc="-20" dirty="0">
                <a:latin typeface="Garamond"/>
                <a:cs typeface="Garamond"/>
              </a:rPr>
              <a:t>zione </a:t>
            </a:r>
            <a:r>
              <a:rPr sz="1000" spc="15" dirty="0">
                <a:latin typeface="Garamond"/>
                <a:cs typeface="Garamond"/>
              </a:rPr>
              <a:t>ai </a:t>
            </a:r>
            <a:r>
              <a:rPr sz="1000" spc="-15" dirty="0">
                <a:latin typeface="Garamond"/>
                <a:cs typeface="Garamond"/>
              </a:rPr>
              <a:t>numerosi </a:t>
            </a:r>
            <a:r>
              <a:rPr sz="1000" i="1" spc="35" dirty="0">
                <a:latin typeface="Garamond"/>
                <a:cs typeface="Garamond"/>
              </a:rPr>
              <a:t>stakeholder </a:t>
            </a:r>
            <a:r>
              <a:rPr sz="1000" spc="-20" dirty="0">
                <a:latin typeface="Garamond"/>
                <a:cs typeface="Garamond"/>
              </a:rPr>
              <a:t>che </a:t>
            </a:r>
            <a:r>
              <a:rPr sz="1000" spc="-5" dirty="0">
                <a:latin typeface="Garamond"/>
                <a:cs typeface="Garamond"/>
              </a:rPr>
              <a:t>gravitano attorno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spc="15" dirty="0">
                <a:latin typeface="Garamond"/>
                <a:cs typeface="Garamond"/>
              </a:rPr>
              <a:t>un </a:t>
            </a:r>
            <a:r>
              <a:rPr sz="1000" dirty="0">
                <a:latin typeface="Garamond"/>
                <a:cs typeface="Garamond"/>
              </a:rPr>
              <a:t>Dipartimento 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25" dirty="0">
                <a:latin typeface="Garamond"/>
                <a:cs typeface="Garamond"/>
              </a:rPr>
              <a:t>Economia </a:t>
            </a:r>
            <a:r>
              <a:rPr sz="1000" spc="-15" dirty="0">
                <a:latin typeface="Garamond"/>
                <a:cs typeface="Garamond"/>
              </a:rPr>
              <a:t>(imprese, ateneo, </a:t>
            </a:r>
            <a:r>
              <a:rPr sz="1000" spc="-5" dirty="0">
                <a:latin typeface="Garamond"/>
                <a:cs typeface="Garamond"/>
              </a:rPr>
              <a:t>comunità locale, </a:t>
            </a:r>
            <a:r>
              <a:rPr sz="1000" dirty="0">
                <a:latin typeface="Garamond"/>
                <a:cs typeface="Garamond"/>
              </a:rPr>
              <a:t>famiglie, </a:t>
            </a:r>
            <a:r>
              <a:rPr sz="1000" spc="5" dirty="0">
                <a:latin typeface="Garamond"/>
                <a:cs typeface="Garamond"/>
              </a:rPr>
              <a:t>istituzioni, enti  </a:t>
            </a:r>
            <a:r>
              <a:rPr sz="1000" spc="10" dirty="0">
                <a:latin typeface="Garamond"/>
                <a:cs typeface="Garamond"/>
              </a:rPr>
              <a:t>ministeriali) </a:t>
            </a:r>
            <a:r>
              <a:rPr sz="1000" spc="-5" dirty="0">
                <a:latin typeface="Garamond"/>
                <a:cs typeface="Garamond"/>
              </a:rPr>
              <a:t>del livello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servizi, </a:t>
            </a:r>
            <a:r>
              <a:rPr sz="1000" spc="10" dirty="0">
                <a:latin typeface="Garamond"/>
                <a:cs typeface="Garamond"/>
              </a:rPr>
              <a:t>attuale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20" dirty="0">
                <a:latin typeface="Garamond"/>
                <a:cs typeface="Garamond"/>
              </a:rPr>
              <a:t>voluto, che possiamo </a:t>
            </a:r>
            <a:r>
              <a:rPr sz="1000" spc="-5" dirty="0">
                <a:latin typeface="Garamond"/>
                <a:cs typeface="Garamond"/>
              </a:rPr>
              <a:t>fornire.  </a:t>
            </a:r>
            <a:r>
              <a:rPr sz="1000" spc="10" dirty="0">
                <a:latin typeface="Garamond"/>
                <a:cs typeface="Garamond"/>
              </a:rPr>
              <a:t>Nell’attuale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società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della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comunicazione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è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bene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far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conoscere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quindi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va-  </a:t>
            </a:r>
            <a:r>
              <a:rPr sz="1000" spc="-10" dirty="0">
                <a:latin typeface="Garamond"/>
                <a:cs typeface="Garamond"/>
              </a:rPr>
              <a:t>lorizzare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reali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fonti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conoscenza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potenti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scale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progresso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sociale  </a:t>
            </a:r>
            <a:r>
              <a:rPr sz="1000" spc="-20" dirty="0">
                <a:latin typeface="Garamond"/>
                <a:cs typeface="Garamond"/>
              </a:rPr>
              <a:t>che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come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DIEC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riusciamo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garantire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nostri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stakeholder</a:t>
            </a:r>
            <a:r>
              <a:rPr sz="1000" spc="30" dirty="0">
                <a:latin typeface="Garamond"/>
                <a:cs typeface="Garamond"/>
              </a:rPr>
              <a:t>.</a:t>
            </a:r>
            <a:endParaRPr sz="1000">
              <a:latin typeface="Garamond"/>
              <a:cs typeface="Garamond"/>
            </a:endParaRPr>
          </a:p>
          <a:p>
            <a:pPr marL="12700" marR="13970">
              <a:spcBef>
                <a:spcPts val="284"/>
              </a:spcBef>
            </a:pPr>
            <a:r>
              <a:rPr sz="1000" spc="1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secondo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scopo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riguarda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noi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stessi,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personale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DIEC,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come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studenti,  </a:t>
            </a:r>
            <a:r>
              <a:rPr sz="1000" spc="-10" dirty="0">
                <a:latin typeface="Garamond"/>
                <a:cs typeface="Garamond"/>
              </a:rPr>
              <a:t>docenti, </a:t>
            </a:r>
            <a:r>
              <a:rPr sz="1000" spc="-15" dirty="0">
                <a:latin typeface="Garamond"/>
                <a:cs typeface="Garamond"/>
              </a:rPr>
              <a:t>personale </a:t>
            </a:r>
            <a:r>
              <a:rPr sz="1000" spc="-5" dirty="0">
                <a:latin typeface="Garamond"/>
                <a:cs typeface="Garamond"/>
              </a:rPr>
              <a:t>tecnico-amministrativo,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spc="-15" dirty="0">
                <a:latin typeface="Garamond"/>
                <a:cs typeface="Garamond"/>
              </a:rPr>
              <a:t>supporto </a:t>
            </a:r>
            <a:r>
              <a:rPr sz="1000" spc="-20" dirty="0">
                <a:latin typeface="Garamond"/>
                <a:cs typeface="Garamond"/>
              </a:rPr>
              <a:t>che </a:t>
            </a:r>
            <a:r>
              <a:rPr sz="1000" spc="15" dirty="0">
                <a:latin typeface="Garamond"/>
                <a:cs typeface="Garamond"/>
              </a:rPr>
              <a:t>un </a:t>
            </a:r>
            <a:r>
              <a:rPr sz="1000" dirty="0">
                <a:latin typeface="Garamond"/>
                <a:cs typeface="Garamond"/>
              </a:rPr>
              <a:t>Bilancio 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Missione </a:t>
            </a:r>
            <a:r>
              <a:rPr sz="1000" spc="-20" dirty="0">
                <a:latin typeface="Garamond"/>
                <a:cs typeface="Garamond"/>
              </a:rPr>
              <a:t>può </a:t>
            </a:r>
            <a:r>
              <a:rPr sz="1000" spc="-5" dirty="0">
                <a:latin typeface="Garamond"/>
                <a:cs typeface="Garamond"/>
              </a:rPr>
              <a:t>dare </a:t>
            </a:r>
            <a:r>
              <a:rPr sz="1000" spc="-15" dirty="0">
                <a:latin typeface="Garamond"/>
                <a:cs typeface="Garamond"/>
              </a:rPr>
              <a:t>per </a:t>
            </a:r>
            <a:r>
              <a:rPr sz="1000" spc="-5" dirty="0">
                <a:latin typeface="Garamond"/>
                <a:cs typeface="Garamond"/>
              </a:rPr>
              <a:t>rinforzare </a:t>
            </a: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spc="-15" dirty="0">
                <a:latin typeface="Garamond"/>
                <a:cs typeface="Garamond"/>
              </a:rPr>
              <a:t>visione </a:t>
            </a:r>
            <a:r>
              <a:rPr sz="1000" spc="-25" dirty="0">
                <a:latin typeface="Garamond"/>
                <a:cs typeface="Garamond"/>
              </a:rPr>
              <a:t>complessiva </a:t>
            </a:r>
            <a:r>
              <a:rPr sz="1000" spc="5" dirty="0">
                <a:latin typeface="Garamond"/>
                <a:cs typeface="Garamond"/>
              </a:rPr>
              <a:t>della </a:t>
            </a:r>
            <a:r>
              <a:rPr sz="1000" spc="-10" dirty="0">
                <a:latin typeface="Garamond"/>
                <a:cs typeface="Garamond"/>
              </a:rPr>
              <a:t>nostra  </a:t>
            </a:r>
            <a:r>
              <a:rPr sz="1000" spc="10" dirty="0">
                <a:latin typeface="Garamond"/>
                <a:cs typeface="Garamond"/>
              </a:rPr>
              <a:t>attività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della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nostra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complessità.</a:t>
            </a:r>
            <a:endParaRPr sz="1000">
              <a:latin typeface="Garamond"/>
              <a:cs typeface="Garamond"/>
            </a:endParaRPr>
          </a:p>
          <a:p>
            <a:pPr marL="12700" marR="44450">
              <a:spcBef>
                <a:spcPts val="280"/>
              </a:spcBef>
            </a:pPr>
            <a:r>
              <a:rPr sz="1000" spc="-15" dirty="0">
                <a:latin typeface="Garamond"/>
                <a:cs typeface="Garamond"/>
              </a:rPr>
              <a:t>I crescenti </a:t>
            </a:r>
            <a:r>
              <a:rPr sz="1000" spc="5" dirty="0">
                <a:latin typeface="Garamond"/>
                <a:cs typeface="Garamond"/>
              </a:rPr>
              <a:t>carichi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25" dirty="0">
                <a:latin typeface="Garamond"/>
                <a:cs typeface="Garamond"/>
              </a:rPr>
              <a:t>lavoro </a:t>
            </a:r>
            <a:r>
              <a:rPr sz="1000" spc="10" dirty="0">
                <a:latin typeface="Garamond"/>
                <a:cs typeface="Garamond"/>
              </a:rPr>
              <a:t>didattici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10" dirty="0">
                <a:latin typeface="Garamond"/>
                <a:cs typeface="Garamond"/>
              </a:rPr>
              <a:t>amministrativi </a:t>
            </a:r>
            <a:r>
              <a:rPr sz="1000" spc="-15" dirty="0">
                <a:latin typeface="Garamond"/>
                <a:cs typeface="Garamond"/>
              </a:rPr>
              <a:t>per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spc="-30" dirty="0">
                <a:latin typeface="Garamond"/>
                <a:cs typeface="Garamond"/>
              </a:rPr>
              <a:t>successo </a:t>
            </a:r>
            <a:r>
              <a:rPr sz="1000" spc="-5" dirty="0">
                <a:latin typeface="Garamond"/>
                <a:cs typeface="Garamond"/>
              </a:rPr>
              <a:t>dei  nostri </a:t>
            </a:r>
            <a:r>
              <a:rPr sz="1000" spc="5" dirty="0">
                <a:latin typeface="Garamond"/>
                <a:cs typeface="Garamond"/>
              </a:rPr>
              <a:t>Corsi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laurea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spc="10" dirty="0">
                <a:latin typeface="Garamond"/>
                <a:cs typeface="Garamond"/>
              </a:rPr>
              <a:t>cui </a:t>
            </a:r>
            <a:r>
              <a:rPr sz="1000" spc="-15" dirty="0">
                <a:latin typeface="Garamond"/>
                <a:cs typeface="Garamond"/>
              </a:rPr>
              <a:t>non si </a:t>
            </a:r>
            <a:r>
              <a:rPr sz="1000" spc="-5" dirty="0">
                <a:latin typeface="Garamond"/>
                <a:cs typeface="Garamond"/>
              </a:rPr>
              <a:t>abbina </a:t>
            </a:r>
            <a:r>
              <a:rPr sz="1000" spc="5" dirty="0">
                <a:latin typeface="Garamond"/>
                <a:cs typeface="Garamond"/>
              </a:rPr>
              <a:t>una </a:t>
            </a:r>
            <a:r>
              <a:rPr sz="1000" spc="-5" dirty="0">
                <a:latin typeface="Garamond"/>
                <a:cs typeface="Garamond"/>
              </a:rPr>
              <a:t>equivalente </a:t>
            </a:r>
            <a:r>
              <a:rPr sz="1000" spc="-10" dirty="0">
                <a:latin typeface="Garamond"/>
                <a:cs typeface="Garamond"/>
              </a:rPr>
              <a:t>dotazione </a:t>
            </a:r>
            <a:r>
              <a:rPr sz="1000" spc="20" dirty="0">
                <a:latin typeface="Garamond"/>
                <a:cs typeface="Garamond"/>
              </a:rPr>
              <a:t>di  </a:t>
            </a:r>
            <a:r>
              <a:rPr sz="1000" spc="-15" dirty="0">
                <a:latin typeface="Garamond"/>
                <a:cs typeface="Garamond"/>
              </a:rPr>
              <a:t>risorse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personale, </a:t>
            </a:r>
            <a:r>
              <a:rPr sz="1000" spc="5" dirty="0">
                <a:latin typeface="Garamond"/>
                <a:cs typeface="Garamond"/>
              </a:rPr>
              <a:t>ahimé </a:t>
            </a:r>
            <a:r>
              <a:rPr sz="1000" spc="-15" dirty="0">
                <a:latin typeface="Garamond"/>
                <a:cs typeface="Garamond"/>
              </a:rPr>
              <a:t>non per </a:t>
            </a:r>
            <a:r>
              <a:rPr sz="1000" spc="-10" dirty="0">
                <a:latin typeface="Garamond"/>
                <a:cs typeface="Garamond"/>
              </a:rPr>
              <a:t>nostra scelta,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15" dirty="0">
                <a:latin typeface="Garamond"/>
                <a:cs typeface="Garamond"/>
              </a:rPr>
              <a:t>l’intensa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10" dirty="0">
                <a:latin typeface="Garamond"/>
                <a:cs typeface="Garamond"/>
              </a:rPr>
              <a:t>attività </a:t>
            </a:r>
            <a:r>
              <a:rPr sz="1000" spc="20" dirty="0">
                <a:latin typeface="Garamond"/>
                <a:cs typeface="Garamond"/>
              </a:rPr>
              <a:t>di  </a:t>
            </a:r>
            <a:r>
              <a:rPr sz="1000" spc="-10" dirty="0">
                <a:latin typeface="Garamond"/>
                <a:cs typeface="Garamond"/>
              </a:rPr>
              <a:t>ricerca, teorica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5" dirty="0">
                <a:latin typeface="Garamond"/>
                <a:cs typeface="Garamond"/>
              </a:rPr>
              <a:t>applicata, ci </a:t>
            </a:r>
            <a:r>
              <a:rPr sz="1000" spc="-10" dirty="0">
                <a:latin typeface="Garamond"/>
                <a:cs typeface="Garamond"/>
              </a:rPr>
              <a:t>mettono molta </a:t>
            </a:r>
            <a:r>
              <a:rPr sz="1000" spc="-25" dirty="0">
                <a:latin typeface="Garamond"/>
                <a:cs typeface="Garamond"/>
              </a:rPr>
              <a:t>pressione e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15" dirty="0">
                <a:latin typeface="Garamond"/>
                <a:cs typeface="Garamond"/>
              </a:rPr>
              <a:t>questo </a:t>
            </a:r>
            <a:r>
              <a:rPr sz="1000" spc="-25" dirty="0">
                <a:latin typeface="Garamond"/>
                <a:cs typeface="Garamond"/>
              </a:rPr>
              <a:t>senso  </a:t>
            </a:r>
            <a:r>
              <a:rPr sz="1000" spc="-30" dirty="0">
                <a:latin typeface="Garamond"/>
                <a:cs typeface="Garamond"/>
              </a:rPr>
              <a:t>aver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sempre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ben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chiaro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chi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siamo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cosa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vogliamo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fare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aiuta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migliorar-  ci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ulteriormente.</a:t>
            </a:r>
            <a:endParaRPr sz="1000">
              <a:latin typeface="Garamond"/>
              <a:cs typeface="Garamond"/>
            </a:endParaRPr>
          </a:p>
          <a:p>
            <a:pPr marL="12700" marR="104775">
              <a:spcBef>
                <a:spcPts val="285"/>
              </a:spcBef>
            </a:pPr>
            <a:r>
              <a:rPr sz="1000" spc="-15" dirty="0">
                <a:latin typeface="Garamond"/>
                <a:cs typeface="Garamond"/>
              </a:rPr>
              <a:t>Non </a:t>
            </a:r>
            <a:r>
              <a:rPr sz="1000" spc="-5" dirty="0">
                <a:latin typeface="Garamond"/>
                <a:cs typeface="Garamond"/>
              </a:rPr>
              <a:t>vi </a:t>
            </a:r>
            <a:r>
              <a:rPr sz="1000" spc="-30" dirty="0">
                <a:latin typeface="Garamond"/>
                <a:cs typeface="Garamond"/>
              </a:rPr>
              <a:t>sono </a:t>
            </a:r>
            <a:r>
              <a:rPr sz="1000" spc="-15" dirty="0">
                <a:latin typeface="Garamond"/>
                <a:cs typeface="Garamond"/>
              </a:rPr>
              <a:t>ancora schemi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riferimento </a:t>
            </a:r>
            <a:r>
              <a:rPr sz="1000" spc="-15" dirty="0">
                <a:latin typeface="Garamond"/>
                <a:cs typeface="Garamond"/>
              </a:rPr>
              <a:t>per </a:t>
            </a:r>
            <a:r>
              <a:rPr sz="1000" spc="15" dirty="0">
                <a:latin typeface="Garamond"/>
                <a:cs typeface="Garamond"/>
              </a:rPr>
              <a:t>un </a:t>
            </a:r>
            <a:r>
              <a:rPr sz="1000" dirty="0">
                <a:latin typeface="Garamond"/>
                <a:cs typeface="Garamond"/>
              </a:rPr>
              <a:t>Bilancio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Missione  </a:t>
            </a:r>
            <a:r>
              <a:rPr sz="1000" dirty="0">
                <a:latin typeface="Garamond"/>
                <a:cs typeface="Garamond"/>
              </a:rPr>
              <a:t>Dipartimentale. </a:t>
            </a:r>
            <a:r>
              <a:rPr sz="1000" spc="-10" dirty="0">
                <a:latin typeface="Garamond"/>
                <a:cs typeface="Garamond"/>
              </a:rPr>
              <a:t>Noi </a:t>
            </a:r>
            <a:r>
              <a:rPr sz="1000" spc="-15" dirty="0">
                <a:latin typeface="Garamond"/>
                <a:cs typeface="Garamond"/>
              </a:rPr>
              <a:t>abbiamo </a:t>
            </a:r>
            <a:r>
              <a:rPr sz="1000" spc="-10" dirty="0">
                <a:latin typeface="Garamond"/>
                <a:cs typeface="Garamond"/>
              </a:rPr>
              <a:t>inteso </a:t>
            </a:r>
            <a:r>
              <a:rPr sz="1000" spc="5" dirty="0">
                <a:latin typeface="Garamond"/>
                <a:cs typeface="Garamond"/>
              </a:rPr>
              <a:t>strutturarlo </a:t>
            </a:r>
            <a:r>
              <a:rPr sz="1000" spc="-5" dirty="0">
                <a:latin typeface="Garamond"/>
                <a:cs typeface="Garamond"/>
              </a:rPr>
              <a:t>nel </a:t>
            </a:r>
            <a:r>
              <a:rPr sz="1000" spc="-15" dirty="0">
                <a:latin typeface="Garamond"/>
                <a:cs typeface="Garamond"/>
              </a:rPr>
              <a:t>seguente </a:t>
            </a:r>
            <a:r>
              <a:rPr sz="1000" spc="-20" dirty="0">
                <a:latin typeface="Garamond"/>
                <a:cs typeface="Garamond"/>
              </a:rPr>
              <a:t>modo. </a:t>
            </a:r>
            <a:r>
              <a:rPr sz="1000" spc="-5" dirty="0">
                <a:latin typeface="Garamond"/>
                <a:cs typeface="Garamond"/>
              </a:rPr>
              <a:t>La  </a:t>
            </a:r>
            <a:r>
              <a:rPr sz="1000" dirty="0">
                <a:latin typeface="Garamond"/>
                <a:cs typeface="Garamond"/>
              </a:rPr>
              <a:t>prima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parte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delinea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profilo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Dipartimento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5" dirty="0">
                <a:latin typeface="Garamond"/>
                <a:cs typeface="Garamond"/>
              </a:rPr>
              <a:t>(</a:t>
            </a:r>
            <a:r>
              <a:rPr sz="1000" b="1" spc="55" dirty="0">
                <a:latin typeface="Calibri"/>
                <a:cs typeface="Calibri"/>
              </a:rPr>
              <a:t>Chi</a:t>
            </a:r>
            <a:r>
              <a:rPr sz="1000" b="1" spc="-40" dirty="0">
                <a:latin typeface="Calibri"/>
                <a:cs typeface="Calibri"/>
              </a:rPr>
              <a:t> </a:t>
            </a:r>
            <a:r>
              <a:rPr sz="1000" b="1" spc="-20" dirty="0">
                <a:latin typeface="Calibri"/>
                <a:cs typeface="Calibri"/>
              </a:rPr>
              <a:t>siamo</a:t>
            </a:r>
            <a:r>
              <a:rPr sz="1000" spc="-20" dirty="0">
                <a:latin typeface="Garamond"/>
                <a:cs typeface="Garamond"/>
              </a:rPr>
              <a:t>),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riportando  </a:t>
            </a:r>
            <a:r>
              <a:rPr sz="1000" spc="10" dirty="0">
                <a:latin typeface="Garamond"/>
                <a:cs typeface="Garamond"/>
              </a:rPr>
              <a:t>alcuni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brevi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cenni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storici,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gli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organi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commissioni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cui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articola</a:t>
            </a:r>
            <a:endParaRPr sz="1000">
              <a:latin typeface="Garamond"/>
              <a:cs typeface="Garamond"/>
            </a:endParaRPr>
          </a:p>
          <a:p>
            <a:pPr marL="12700" marR="22860"/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dirty="0">
                <a:latin typeface="Garamond"/>
                <a:cs typeface="Garamond"/>
              </a:rPr>
              <a:t>Dipartimento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15" dirty="0">
                <a:latin typeface="Garamond"/>
                <a:cs typeface="Garamond"/>
              </a:rPr>
              <a:t>gli </a:t>
            </a:r>
            <a:r>
              <a:rPr sz="1000" dirty="0">
                <a:latin typeface="Garamond"/>
                <a:cs typeface="Garamond"/>
              </a:rPr>
              <a:t>obiettivi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mandato </a:t>
            </a:r>
            <a:r>
              <a:rPr sz="1000" spc="-20" dirty="0">
                <a:latin typeface="Garamond"/>
                <a:cs typeface="Garamond"/>
              </a:rPr>
              <a:t>che </a:t>
            </a:r>
            <a:r>
              <a:rPr sz="1000" spc="-15" dirty="0">
                <a:latin typeface="Garamond"/>
                <a:cs typeface="Garamond"/>
              </a:rPr>
              <a:t>ne </a:t>
            </a:r>
            <a:r>
              <a:rPr sz="1000" dirty="0">
                <a:latin typeface="Garamond"/>
                <a:cs typeface="Garamond"/>
              </a:rPr>
              <a:t>guidano </a:t>
            </a:r>
            <a:r>
              <a:rPr sz="1000" spc="-5" dirty="0">
                <a:latin typeface="Garamond"/>
                <a:cs typeface="Garamond"/>
              </a:rPr>
              <a:t>l’azione. La  </a:t>
            </a:r>
            <a:r>
              <a:rPr sz="1000" spc="-20" dirty="0">
                <a:latin typeface="Garamond"/>
                <a:cs typeface="Garamond"/>
              </a:rPr>
              <a:t>seconda </a:t>
            </a:r>
            <a:r>
              <a:rPr sz="1000" dirty="0">
                <a:latin typeface="Garamond"/>
                <a:cs typeface="Garamond"/>
              </a:rPr>
              <a:t>parte </a:t>
            </a:r>
            <a:r>
              <a:rPr sz="1000" spc="10" dirty="0">
                <a:latin typeface="Garamond"/>
                <a:cs typeface="Garamond"/>
              </a:rPr>
              <a:t>(</a:t>
            </a:r>
            <a:r>
              <a:rPr sz="1000" b="1" spc="10" dirty="0">
                <a:latin typeface="Calibri"/>
                <a:cs typeface="Calibri"/>
              </a:rPr>
              <a:t>Cosa </a:t>
            </a:r>
            <a:r>
              <a:rPr sz="1000" b="1" spc="-10" dirty="0">
                <a:latin typeface="Calibri"/>
                <a:cs typeface="Calibri"/>
              </a:rPr>
              <a:t>facciamo</a:t>
            </a:r>
            <a:r>
              <a:rPr sz="1000" spc="-10" dirty="0">
                <a:latin typeface="Garamond"/>
                <a:cs typeface="Garamond"/>
              </a:rPr>
              <a:t>) sviluppa </a:t>
            </a: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spc="-10" dirty="0">
                <a:latin typeface="Garamond"/>
                <a:cs typeface="Garamond"/>
              </a:rPr>
              <a:t>rendicontazione </a:t>
            </a:r>
            <a:r>
              <a:rPr sz="1000" spc="10" dirty="0">
                <a:latin typeface="Garamond"/>
                <a:cs typeface="Garamond"/>
              </a:rPr>
              <a:t>dell’attività  </a:t>
            </a:r>
            <a:r>
              <a:rPr sz="1000" spc="5" dirty="0">
                <a:latin typeface="Garamond"/>
                <a:cs typeface="Garamond"/>
              </a:rPr>
              <a:t>Didattica,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Ricerca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5" dirty="0">
                <a:latin typeface="Garamond"/>
                <a:cs typeface="Garamond"/>
              </a:rPr>
              <a:t>della </a:t>
            </a:r>
            <a:r>
              <a:rPr sz="1000" spc="-20" dirty="0">
                <a:latin typeface="Garamond"/>
                <a:cs typeface="Garamond"/>
              </a:rPr>
              <a:t>Terza </a:t>
            </a:r>
            <a:r>
              <a:rPr sz="1000" spc="-5" dirty="0">
                <a:latin typeface="Garamond"/>
                <a:cs typeface="Garamond"/>
              </a:rPr>
              <a:t>Missione, </a:t>
            </a:r>
            <a:r>
              <a:rPr sz="1000" dirty="0">
                <a:latin typeface="Garamond"/>
                <a:cs typeface="Garamond"/>
              </a:rPr>
              <a:t>quest’ultima </a:t>
            </a:r>
            <a:r>
              <a:rPr sz="1000" spc="-5" dirty="0">
                <a:latin typeface="Garamond"/>
                <a:cs typeface="Garamond"/>
              </a:rPr>
              <a:t>intesa </a:t>
            </a:r>
            <a:r>
              <a:rPr sz="1000" spc="-30" dirty="0">
                <a:latin typeface="Garamond"/>
                <a:cs typeface="Garamond"/>
              </a:rPr>
              <a:t>come  </a:t>
            </a:r>
            <a:r>
              <a:rPr sz="1000" spc="-15" dirty="0">
                <a:latin typeface="Garamond"/>
                <a:cs typeface="Garamond"/>
              </a:rPr>
              <a:t>valorizzazione </a:t>
            </a:r>
            <a:r>
              <a:rPr sz="1000" spc="-20" dirty="0">
                <a:latin typeface="Garamond"/>
                <a:cs typeface="Garamond"/>
              </a:rPr>
              <a:t>economica </a:t>
            </a:r>
            <a:r>
              <a:rPr sz="1000" dirty="0">
                <a:latin typeface="Garamond"/>
                <a:cs typeface="Garamond"/>
              </a:rPr>
              <a:t>della </a:t>
            </a:r>
            <a:r>
              <a:rPr sz="1000" spc="-10" dirty="0">
                <a:latin typeface="Garamond"/>
                <a:cs typeface="Garamond"/>
              </a:rPr>
              <a:t>ricerca, </a:t>
            </a:r>
            <a:r>
              <a:rPr sz="1000" spc="-15" dirty="0">
                <a:latin typeface="Garamond"/>
                <a:cs typeface="Garamond"/>
              </a:rPr>
              <a:t>gestione </a:t>
            </a:r>
            <a:r>
              <a:rPr sz="1000" spc="-5" dirty="0">
                <a:latin typeface="Garamond"/>
                <a:cs typeface="Garamond"/>
              </a:rPr>
              <a:t>del </a:t>
            </a:r>
            <a:r>
              <a:rPr sz="1000" dirty="0">
                <a:latin typeface="Garamond"/>
                <a:cs typeface="Garamond"/>
              </a:rPr>
              <a:t>patrimonio </a:t>
            </a:r>
            <a:r>
              <a:rPr sz="1000" spc="5" dirty="0">
                <a:latin typeface="Garamond"/>
                <a:cs typeface="Garamond"/>
              </a:rPr>
              <a:t>culturale 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i="1" spc="45" dirty="0">
                <a:latin typeface="Garamond"/>
                <a:cs typeface="Garamond"/>
              </a:rPr>
              <a:t>public </a:t>
            </a:r>
            <a:r>
              <a:rPr sz="1000" i="1" spc="60" dirty="0">
                <a:latin typeface="Garamond"/>
                <a:cs typeface="Garamond"/>
              </a:rPr>
              <a:t>engagement</a:t>
            </a:r>
            <a:r>
              <a:rPr sz="1000" spc="60" dirty="0">
                <a:latin typeface="Garamond"/>
                <a:cs typeface="Garamond"/>
              </a:rPr>
              <a:t>. </a:t>
            </a:r>
            <a:r>
              <a:rPr sz="1000" spc="-10" dirty="0">
                <a:latin typeface="Garamond"/>
                <a:cs typeface="Garamond"/>
              </a:rPr>
              <a:t>Lo </a:t>
            </a:r>
            <a:r>
              <a:rPr sz="1000" dirty="0">
                <a:latin typeface="Garamond"/>
                <a:cs typeface="Garamond"/>
              </a:rPr>
              <a:t>stile </a:t>
            </a:r>
            <a:r>
              <a:rPr sz="1000" spc="-10" dirty="0">
                <a:latin typeface="Garamond"/>
                <a:cs typeface="Garamond"/>
              </a:rPr>
              <a:t>del documento </a:t>
            </a:r>
            <a:r>
              <a:rPr sz="1000" spc="-25" dirty="0">
                <a:latin typeface="Garamond"/>
                <a:cs typeface="Garamond"/>
              </a:rPr>
              <a:t>è </a:t>
            </a:r>
            <a:r>
              <a:rPr sz="1000" spc="-10" dirty="0">
                <a:latin typeface="Garamond"/>
                <a:cs typeface="Garamond"/>
              </a:rPr>
              <a:t>volutamente </a:t>
            </a:r>
            <a:r>
              <a:rPr sz="1000" dirty="0">
                <a:latin typeface="Garamond"/>
                <a:cs typeface="Garamond"/>
              </a:rPr>
              <a:t>divulgativo, 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ampio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ricorso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dati,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grafici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tabelle,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fine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fotografare,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quanto  </a:t>
            </a:r>
            <a:r>
              <a:rPr sz="1000" spc="-15" dirty="0">
                <a:latin typeface="Garamond"/>
                <a:cs typeface="Garamond"/>
              </a:rPr>
              <a:t>possibile,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realtà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Dipartimento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immediatezza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comunicativa.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15"/>
              </a:spcBef>
            </a:pPr>
            <a:endParaRPr sz="1050">
              <a:latin typeface="Garamond"/>
              <a:cs typeface="Garamond"/>
            </a:endParaRPr>
          </a:p>
          <a:p>
            <a:pPr marL="1910080" marR="657860" indent="223520">
              <a:spcBef>
                <a:spcPts val="5"/>
              </a:spcBef>
            </a:pPr>
            <a:r>
              <a:rPr sz="1000" spc="10" dirty="0">
                <a:latin typeface="Garamond"/>
                <a:cs typeface="Garamond"/>
              </a:rPr>
              <a:t>Il </a:t>
            </a:r>
            <a:r>
              <a:rPr sz="1000" spc="-5" dirty="0">
                <a:latin typeface="Garamond"/>
                <a:cs typeface="Garamond"/>
              </a:rPr>
              <a:t>Direttore  </a:t>
            </a:r>
            <a:r>
              <a:rPr sz="1000" spc="-25" dirty="0">
                <a:latin typeface="Garamond"/>
                <a:cs typeface="Garamond"/>
              </a:rPr>
              <a:t>Prof. </a:t>
            </a:r>
            <a:r>
              <a:rPr sz="1000" dirty="0">
                <a:latin typeface="Garamond"/>
                <a:cs typeface="Garamond"/>
              </a:rPr>
              <a:t>Alberto</a:t>
            </a:r>
            <a:r>
              <a:rPr sz="1000" spc="-114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Quagli</a:t>
            </a:r>
            <a:endParaRPr sz="1000">
              <a:latin typeface="Garamond"/>
              <a:cs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9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244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29490" y="8962411"/>
            <a:ext cx="13017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60" dirty="0">
                <a:latin typeface="Georgia"/>
                <a:cs typeface="Georgia"/>
              </a:rPr>
              <a:t>30</a:t>
            </a:r>
            <a:endParaRPr sz="800">
              <a:latin typeface="Georgia"/>
              <a:cs typeface="Georgi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222419" y="2519553"/>
          <a:ext cx="5401944" cy="4330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3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449">
                <a:tc gridSpan="4"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800" b="1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Sedi</a:t>
                      </a:r>
                      <a:r>
                        <a:rPr sz="800" b="1" spc="-3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2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convenzionate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5085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BC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62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2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Università</a:t>
                      </a:r>
                      <a:r>
                        <a:rPr sz="800" b="1" spc="-3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3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straniera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L="11309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Nazione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-3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N°</a:t>
                      </a:r>
                      <a:r>
                        <a:rPr sz="800" b="1" spc="-5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2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posti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-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Mesi </a:t>
                      </a:r>
                      <a:r>
                        <a:rPr sz="800" b="1" spc="-3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×</a:t>
                      </a:r>
                      <a:r>
                        <a:rPr sz="800" b="1" spc="-8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2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borsa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BC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245617" y="4798737"/>
            <a:ext cx="6616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5" dirty="0">
                <a:latin typeface="Calibri"/>
                <a:cs typeface="Calibri"/>
              </a:rPr>
              <a:t>tancy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spc="95" dirty="0">
                <a:latin typeface="Calibri"/>
                <a:cs typeface="Calibri"/>
              </a:rPr>
              <a:t>(PSZK)</a:t>
            </a:r>
            <a:endParaRPr sz="8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222419" y="2998181"/>
          <a:ext cx="5399405" cy="52971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6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8233">
                <a:tc>
                  <a:txBody>
                    <a:bodyPr/>
                    <a:lstStyle/>
                    <a:p>
                      <a:pPr marL="35560">
                        <a:lnSpc>
                          <a:spcPts val="935"/>
                        </a:lnSpc>
                      </a:pPr>
                      <a:r>
                        <a:rPr sz="800" spc="110" dirty="0">
                          <a:latin typeface="Calibri"/>
                          <a:cs typeface="Calibri"/>
                        </a:rPr>
                        <a:t>NEOMA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8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School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ts val="935"/>
                        </a:lnSpc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France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ts val="93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215">
                        <a:lnSpc>
                          <a:spcPts val="93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0" dirty="0">
                          <a:latin typeface="Calibri"/>
                          <a:cs typeface="Calibri"/>
                        </a:rPr>
                        <a:t>Université 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Nantes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France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0" dirty="0">
                          <a:latin typeface="Calibri"/>
                          <a:cs typeface="Calibri"/>
                        </a:rPr>
                        <a:t>Université 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Paris-Dauphine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France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9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0" dirty="0">
                          <a:latin typeface="Calibri"/>
                          <a:cs typeface="Calibri"/>
                        </a:rPr>
                        <a:t>Université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5" dirty="0">
                          <a:latin typeface="Calibri"/>
                          <a:cs typeface="Calibri"/>
                        </a:rPr>
                        <a:t>d'Orléans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France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0" dirty="0">
                          <a:latin typeface="Calibri"/>
                          <a:cs typeface="Calibri"/>
                        </a:rPr>
                        <a:t>Université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70" dirty="0">
                          <a:latin typeface="Calibri"/>
                          <a:cs typeface="Calibri"/>
                        </a:rPr>
                        <a:t>Littoral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5" dirty="0">
                          <a:latin typeface="Calibri"/>
                          <a:cs typeface="Calibri"/>
                        </a:rPr>
                        <a:t>Côte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D'Opale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5" dirty="0">
                          <a:latin typeface="Calibri"/>
                          <a:cs typeface="Calibri"/>
                        </a:rPr>
                        <a:t>ISCID-CO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France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0" dirty="0">
                          <a:latin typeface="Calibri"/>
                          <a:cs typeface="Calibri"/>
                        </a:rPr>
                        <a:t>Université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75" dirty="0">
                          <a:latin typeface="Calibri"/>
                          <a:cs typeface="Calibri"/>
                        </a:rPr>
                        <a:t>Sud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5" dirty="0">
                          <a:latin typeface="Calibri"/>
                          <a:cs typeface="Calibri"/>
                        </a:rPr>
                        <a:t>Toulon-Var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France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0" dirty="0">
                          <a:latin typeface="Calibri"/>
                          <a:cs typeface="Calibri"/>
                        </a:rPr>
                        <a:t>Université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75" dirty="0">
                          <a:latin typeface="Calibri"/>
                          <a:cs typeface="Calibri"/>
                        </a:rPr>
                        <a:t>Lumière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80" dirty="0">
                          <a:latin typeface="Calibri"/>
                          <a:cs typeface="Calibri"/>
                        </a:rPr>
                        <a:t>Lyon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5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France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99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0" dirty="0">
                          <a:latin typeface="Calibri"/>
                          <a:cs typeface="Calibri"/>
                        </a:rPr>
                        <a:t>Université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Panthéon-Sorbonne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(Paris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I)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France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626">
                <a:tc gridSpan="2"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spc="60" dirty="0">
                          <a:latin typeface="Calibri"/>
                          <a:cs typeface="Calibri"/>
                        </a:rPr>
                        <a:t>Budapest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Business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School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College of </a:t>
                      </a:r>
                      <a:r>
                        <a:rPr sz="800" spc="70" dirty="0">
                          <a:latin typeface="Calibri"/>
                          <a:cs typeface="Calibri"/>
                        </a:rPr>
                        <a:t>Finance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and Accoun-</a:t>
                      </a:r>
                      <a:r>
                        <a:rPr sz="8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135" baseline="-34722" dirty="0">
                          <a:latin typeface="Calibri"/>
                          <a:cs typeface="Calibri"/>
                        </a:rPr>
                        <a:t>Hungary</a:t>
                      </a:r>
                      <a:endParaRPr sz="1200" baseline="-34722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0485" marB="0"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0485" marB="0"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105">
                <a:tc gridSpan="4">
                  <a:txBody>
                    <a:bodyPr/>
                    <a:lstStyle/>
                    <a:p>
                      <a:pPr marL="35560">
                        <a:lnSpc>
                          <a:spcPts val="885"/>
                        </a:lnSpc>
                        <a:spcBef>
                          <a:spcPts val="85"/>
                        </a:spcBef>
                        <a:tabLst>
                          <a:tab pos="2987675" algn="l"/>
                          <a:tab pos="4295140" algn="l"/>
                          <a:tab pos="4976495" algn="l"/>
                        </a:tabLst>
                      </a:pPr>
                      <a:r>
                        <a:rPr sz="800" spc="60" dirty="0">
                          <a:latin typeface="Calibri"/>
                          <a:cs typeface="Calibri"/>
                        </a:rPr>
                        <a:t>Budapest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School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College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International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5" dirty="0">
                          <a:latin typeface="Calibri"/>
                          <a:cs typeface="Calibri"/>
                        </a:rPr>
                        <a:t>Mana-	</a:t>
                      </a:r>
                      <a:r>
                        <a:rPr sz="1200" spc="135" baseline="-34722" dirty="0">
                          <a:latin typeface="Calibri"/>
                          <a:cs typeface="Calibri"/>
                        </a:rPr>
                        <a:t>Hungary	</a:t>
                      </a:r>
                      <a:r>
                        <a:rPr sz="1200" spc="-37" baseline="-34722" dirty="0">
                          <a:latin typeface="Calibri"/>
                          <a:cs typeface="Calibri"/>
                        </a:rPr>
                        <a:t>2	</a:t>
                      </a:r>
                      <a:r>
                        <a:rPr sz="1200" spc="22" baseline="-34722" dirty="0">
                          <a:latin typeface="Calibri"/>
                          <a:cs typeface="Calibri"/>
                        </a:rPr>
                        <a:t>6</a:t>
                      </a:r>
                      <a:endParaRPr sz="1200" baseline="-34722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4520">
                <a:tc>
                  <a:txBody>
                    <a:bodyPr/>
                    <a:lstStyle/>
                    <a:p>
                      <a:pPr marL="35560">
                        <a:lnSpc>
                          <a:spcPts val="935"/>
                        </a:lnSpc>
                      </a:pPr>
                      <a:r>
                        <a:rPr sz="800" spc="50" dirty="0">
                          <a:latin typeface="Calibri"/>
                          <a:cs typeface="Calibri"/>
                        </a:rPr>
                        <a:t>gement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20" dirty="0">
                          <a:latin typeface="Calibri"/>
                          <a:cs typeface="Calibri"/>
                        </a:rPr>
                        <a:t>(KKK)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0" dirty="0">
                          <a:latin typeface="Calibri"/>
                          <a:cs typeface="Calibri"/>
                        </a:rPr>
                        <a:t>Budapesti </a:t>
                      </a:r>
                      <a:r>
                        <a:rPr sz="800" spc="70" dirty="0">
                          <a:latin typeface="Calibri"/>
                          <a:cs typeface="Calibri"/>
                        </a:rPr>
                        <a:t>Gazdasági</a:t>
                      </a:r>
                      <a:r>
                        <a:rPr sz="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Főiskola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90" dirty="0">
                          <a:latin typeface="Calibri"/>
                          <a:cs typeface="Calibri"/>
                        </a:rPr>
                        <a:t>Hungary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0" dirty="0">
                          <a:latin typeface="Calibri"/>
                          <a:cs typeface="Calibri"/>
                        </a:rPr>
                        <a:t>Pécsi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Tudományegyetem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90" dirty="0">
                          <a:latin typeface="Calibri"/>
                          <a:cs typeface="Calibri"/>
                        </a:rPr>
                        <a:t>Hungary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0" dirty="0">
                          <a:latin typeface="Calibri"/>
                          <a:cs typeface="Calibri"/>
                        </a:rPr>
                        <a:t>Széchenyi </a:t>
                      </a:r>
                      <a:r>
                        <a:rPr sz="800" spc="85" dirty="0">
                          <a:latin typeface="Calibri"/>
                          <a:cs typeface="Calibri"/>
                        </a:rPr>
                        <a:t>István</a:t>
                      </a:r>
                      <a:r>
                        <a:rPr sz="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70" dirty="0">
                          <a:latin typeface="Calibri"/>
                          <a:cs typeface="Calibri"/>
                        </a:rPr>
                        <a:t>Egyetem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90" dirty="0">
                          <a:latin typeface="Calibri"/>
                          <a:cs typeface="Calibri"/>
                        </a:rPr>
                        <a:t>Hungary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99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0" dirty="0">
                          <a:latin typeface="Calibri"/>
                          <a:cs typeface="Calibri"/>
                        </a:rPr>
                        <a:t>Vytauto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Didziojo</a:t>
                      </a:r>
                      <a:r>
                        <a:rPr sz="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Universitetas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80" dirty="0">
                          <a:latin typeface="Calibri"/>
                          <a:cs typeface="Calibri"/>
                        </a:rPr>
                        <a:t>Lithuania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Alpen-Adria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Universität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0" dirty="0">
                          <a:latin typeface="Calibri"/>
                          <a:cs typeface="Calibri"/>
                        </a:rPr>
                        <a:t>Österreich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00" dirty="0">
                          <a:latin typeface="Calibri"/>
                          <a:cs typeface="Calibri"/>
                        </a:rPr>
                        <a:t>MCI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Management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Center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80" dirty="0">
                          <a:latin typeface="Calibri"/>
                          <a:cs typeface="Calibri"/>
                        </a:rPr>
                        <a:t>Innsbruck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0" dirty="0">
                          <a:latin typeface="Calibri"/>
                          <a:cs typeface="Calibri"/>
                        </a:rPr>
                        <a:t>Österreich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08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70" dirty="0">
                          <a:latin typeface="Calibri"/>
                          <a:cs typeface="Calibri"/>
                        </a:rPr>
                        <a:t>Politechnika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80" dirty="0">
                          <a:latin typeface="Calibri"/>
                          <a:cs typeface="Calibri"/>
                        </a:rPr>
                        <a:t>Gdanska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Poland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40" dirty="0">
                          <a:latin typeface="Calibri"/>
                          <a:cs typeface="Calibri"/>
                        </a:rPr>
                        <a:t>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0" dirty="0">
                          <a:latin typeface="Calibri"/>
                          <a:cs typeface="Calibri"/>
                        </a:rPr>
                        <a:t>Politechnika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75" dirty="0">
                          <a:latin typeface="Calibri"/>
                          <a:cs typeface="Calibri"/>
                        </a:rPr>
                        <a:t>Warszawska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Poland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6218">
                <a:tc gridSpan="4">
                  <a:txBody>
                    <a:bodyPr/>
                    <a:lstStyle/>
                    <a:p>
                      <a:pPr marL="35560">
                        <a:lnSpc>
                          <a:spcPts val="885"/>
                        </a:lnSpc>
                        <a:spcBef>
                          <a:spcPts val="85"/>
                        </a:spcBef>
                        <a:tabLst>
                          <a:tab pos="2987675" algn="l"/>
                          <a:tab pos="4294505" algn="l"/>
                          <a:tab pos="4976495" algn="l"/>
                        </a:tabLst>
                      </a:pPr>
                      <a:r>
                        <a:rPr sz="800" spc="80" dirty="0">
                          <a:latin typeface="Calibri"/>
                          <a:cs typeface="Calibri"/>
                        </a:rPr>
                        <a:t>Wyzsza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70" dirty="0">
                          <a:latin typeface="Calibri"/>
                          <a:cs typeface="Calibri"/>
                        </a:rPr>
                        <a:t>Szkola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70" dirty="0">
                          <a:latin typeface="Calibri"/>
                          <a:cs typeface="Calibri"/>
                        </a:rPr>
                        <a:t>Gospodarki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Euroregionalnej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Im.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Alcide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70" dirty="0">
                          <a:latin typeface="Calibri"/>
                          <a:cs typeface="Calibri"/>
                        </a:rPr>
                        <a:t>De	</a:t>
                      </a:r>
                      <a:r>
                        <a:rPr sz="1200" spc="97" baseline="-34722" dirty="0">
                          <a:latin typeface="Calibri"/>
                          <a:cs typeface="Calibri"/>
                        </a:rPr>
                        <a:t>Poland	</a:t>
                      </a:r>
                      <a:r>
                        <a:rPr sz="1200" spc="-30" baseline="-34722" dirty="0">
                          <a:latin typeface="Calibri"/>
                          <a:cs typeface="Calibri"/>
                        </a:rPr>
                        <a:t>3	</a:t>
                      </a:r>
                      <a:r>
                        <a:rPr sz="1200" spc="22" baseline="-34722" dirty="0">
                          <a:latin typeface="Calibri"/>
                          <a:cs typeface="Calibri"/>
                        </a:rPr>
                        <a:t>6</a:t>
                      </a:r>
                      <a:endParaRPr sz="1200" baseline="-34722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4407">
                <a:tc>
                  <a:txBody>
                    <a:bodyPr/>
                    <a:lstStyle/>
                    <a:p>
                      <a:pPr marL="35560">
                        <a:lnSpc>
                          <a:spcPts val="935"/>
                        </a:lnSpc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Gasperi </a:t>
                      </a:r>
                      <a:r>
                        <a:rPr sz="800" spc="8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Jozefowie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0" dirty="0">
                          <a:latin typeface="Calibri"/>
                          <a:cs typeface="Calibri"/>
                        </a:rPr>
                        <a:t>Centria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Ammattikorkeakoulu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-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Centria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Yrkeshögskola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0" dirty="0">
                          <a:latin typeface="Calibri"/>
                          <a:cs typeface="Calibri"/>
                        </a:rPr>
                        <a:t>Suomi/Finland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599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95" dirty="0">
                          <a:latin typeface="Calibri"/>
                          <a:cs typeface="Calibri"/>
                        </a:rPr>
                        <a:t>Jyväskylän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75" dirty="0">
                          <a:latin typeface="Calibri"/>
                          <a:cs typeface="Calibri"/>
                        </a:rPr>
                        <a:t>Ammattikorkeakoulu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0" dirty="0">
                          <a:latin typeface="Calibri"/>
                          <a:cs typeface="Calibri"/>
                        </a:rPr>
                        <a:t>Suomi/Finland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5" dirty="0">
                          <a:latin typeface="Calibri"/>
                          <a:cs typeface="Calibri"/>
                        </a:rPr>
                        <a:t>Kaakkois-Suomen Ammattikorkeakoulu</a:t>
                      </a:r>
                      <a:r>
                        <a:rPr sz="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14" dirty="0">
                          <a:latin typeface="Calibri"/>
                          <a:cs typeface="Calibri"/>
                        </a:rPr>
                        <a:t>Oy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0" dirty="0">
                          <a:latin typeface="Calibri"/>
                          <a:cs typeface="Calibri"/>
                        </a:rPr>
                        <a:t>Suomi/Finland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85" dirty="0">
                          <a:latin typeface="Calibri"/>
                          <a:cs typeface="Calibri"/>
                        </a:rPr>
                        <a:t>Turun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75" dirty="0">
                          <a:latin typeface="Calibri"/>
                          <a:cs typeface="Calibri"/>
                        </a:rPr>
                        <a:t>Ammattikorkeakoulu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70" dirty="0">
                          <a:latin typeface="Calibri"/>
                          <a:cs typeface="Calibri"/>
                        </a:rPr>
                        <a:t>Åbo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Yrkeshögskola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0" dirty="0">
                          <a:latin typeface="Calibri"/>
                          <a:cs typeface="Calibri"/>
                        </a:rPr>
                        <a:t>Suomi/Finland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599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0" dirty="0">
                          <a:latin typeface="Calibri"/>
                          <a:cs typeface="Calibri"/>
                        </a:rPr>
                        <a:t>Högskolan </a:t>
                      </a:r>
                      <a:r>
                        <a:rPr sz="800" spc="1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70" dirty="0">
                          <a:latin typeface="Calibri"/>
                          <a:cs typeface="Calibri"/>
                        </a:rPr>
                        <a:t>Skovde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0" dirty="0">
                          <a:latin typeface="Calibri"/>
                          <a:cs typeface="Calibri"/>
                        </a:rPr>
                        <a:t>Sverige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4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1593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0894" y="8962411"/>
            <a:ext cx="1098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65" dirty="0">
                <a:latin typeface="Georgia"/>
                <a:cs typeface="Georgia"/>
              </a:rPr>
              <a:t>31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7719" y="2195788"/>
            <a:ext cx="3561715" cy="12166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spcBef>
                <a:spcPts val="500"/>
              </a:spcBef>
            </a:pPr>
            <a:r>
              <a:rPr sz="1200" b="1" spc="75" dirty="0">
                <a:latin typeface="Calibri"/>
                <a:cs typeface="Calibri"/>
              </a:rPr>
              <a:t>Componenti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55" dirty="0">
                <a:latin typeface="Calibri"/>
                <a:cs typeface="Calibri"/>
              </a:rPr>
              <a:t>delle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Consulte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200" dirty="0">
                <a:latin typeface="Calibri"/>
                <a:cs typeface="Calibri"/>
              </a:rPr>
              <a:t>LT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25" dirty="0">
                <a:latin typeface="Calibri"/>
                <a:cs typeface="Calibri"/>
              </a:rPr>
              <a:t>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165" dirty="0">
                <a:latin typeface="Calibri"/>
                <a:cs typeface="Calibri"/>
              </a:rPr>
              <a:t>LM</a:t>
            </a:r>
            <a:endParaRPr sz="1200">
              <a:latin typeface="Calibri"/>
              <a:cs typeface="Calibri"/>
            </a:endParaRPr>
          </a:p>
          <a:p>
            <a:pPr marL="12700" marR="5080">
              <a:spcBef>
                <a:spcPts val="335"/>
              </a:spcBef>
            </a:pPr>
            <a:r>
              <a:rPr sz="1000" spc="-15" dirty="0">
                <a:latin typeface="Garamond"/>
                <a:cs typeface="Garamond"/>
              </a:rPr>
              <a:t>I </a:t>
            </a:r>
            <a:r>
              <a:rPr sz="1000" spc="5" dirty="0">
                <a:latin typeface="Garamond"/>
                <a:cs typeface="Garamond"/>
              </a:rPr>
              <a:t>Corsi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laurea del </a:t>
            </a:r>
            <a:r>
              <a:rPr sz="1000" spc="-10" dirty="0">
                <a:latin typeface="Garamond"/>
                <a:cs typeface="Garamond"/>
              </a:rPr>
              <a:t>DIEC </a:t>
            </a:r>
            <a:r>
              <a:rPr sz="1000" spc="10" dirty="0">
                <a:latin typeface="Garamond"/>
                <a:cs typeface="Garamond"/>
              </a:rPr>
              <a:t>(3 </a:t>
            </a:r>
            <a:r>
              <a:rPr sz="1000" spc="5" dirty="0">
                <a:latin typeface="Garamond"/>
                <a:cs typeface="Garamond"/>
              </a:rPr>
              <a:t>Corsi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laurea </a:t>
            </a:r>
            <a:r>
              <a:rPr sz="1000" spc="15" dirty="0">
                <a:latin typeface="Garamond"/>
                <a:cs typeface="Garamond"/>
              </a:rPr>
              <a:t>triennali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15" dirty="0">
                <a:latin typeface="Garamond"/>
                <a:cs typeface="Garamond"/>
              </a:rPr>
              <a:t>4 </a:t>
            </a:r>
            <a:r>
              <a:rPr sz="1000" spc="5" dirty="0">
                <a:latin typeface="Garamond"/>
                <a:cs typeface="Garamond"/>
              </a:rPr>
              <a:t>magistrali),  </a:t>
            </a:r>
            <a:r>
              <a:rPr sz="1000" spc="-10" dirty="0">
                <a:latin typeface="Garamond"/>
                <a:cs typeface="Garamond"/>
              </a:rPr>
              <a:t>grazie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alle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Consulte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cui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fanno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parte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docenti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alcuni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rappresentanti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del  </a:t>
            </a:r>
            <a:r>
              <a:rPr sz="1000" spc="-20" dirty="0">
                <a:latin typeface="Garamond"/>
                <a:cs typeface="Garamond"/>
              </a:rPr>
              <a:t>mondo </a:t>
            </a:r>
            <a:r>
              <a:rPr sz="1000" spc="-15" dirty="0">
                <a:latin typeface="Garamond"/>
                <a:cs typeface="Garamond"/>
              </a:rPr>
              <a:t>operativo, </a:t>
            </a:r>
            <a:r>
              <a:rPr sz="1000" dirty="0">
                <a:latin typeface="Garamond"/>
                <a:cs typeface="Garamond"/>
              </a:rPr>
              <a:t>intrattengono </a:t>
            </a:r>
            <a:r>
              <a:rPr sz="1000" spc="15" dirty="0">
                <a:latin typeface="Garamond"/>
                <a:cs typeface="Garamond"/>
              </a:rPr>
              <a:t>un </a:t>
            </a:r>
            <a:r>
              <a:rPr sz="1000" spc="-5" dirty="0">
                <a:latin typeface="Garamond"/>
                <a:cs typeface="Garamond"/>
              </a:rPr>
              <a:t>dialogo </a:t>
            </a:r>
            <a:r>
              <a:rPr sz="1000" spc="-10" dirty="0">
                <a:latin typeface="Garamond"/>
                <a:cs typeface="Garamond"/>
              </a:rPr>
              <a:t>costante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-10" dirty="0">
                <a:latin typeface="Garamond"/>
                <a:cs typeface="Garamond"/>
              </a:rPr>
              <a:t>le aziende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10" dirty="0">
                <a:latin typeface="Garamond"/>
                <a:cs typeface="Garamond"/>
              </a:rPr>
              <a:t>le  </a:t>
            </a:r>
            <a:r>
              <a:rPr sz="1000" spc="-20" dirty="0">
                <a:latin typeface="Garamond"/>
                <a:cs typeface="Garamond"/>
              </a:rPr>
              <a:t>professioni,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fine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migliorare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corsi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laurea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ed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contenuti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rispetti-  </a:t>
            </a:r>
            <a:r>
              <a:rPr sz="1000" spc="-5" dirty="0">
                <a:latin typeface="Garamond"/>
                <a:cs typeface="Garamond"/>
              </a:rPr>
              <a:t>vi singoli </a:t>
            </a:r>
            <a:r>
              <a:rPr sz="1000" dirty="0">
                <a:latin typeface="Garamond"/>
                <a:cs typeface="Garamond"/>
              </a:rPr>
              <a:t>insegnamenti. Di </a:t>
            </a:r>
            <a:r>
              <a:rPr sz="1000" spc="-5" dirty="0">
                <a:latin typeface="Garamond"/>
                <a:cs typeface="Garamond"/>
              </a:rPr>
              <a:t>seguito </a:t>
            </a:r>
            <a:r>
              <a:rPr sz="1000" spc="-15" dirty="0">
                <a:latin typeface="Garamond"/>
                <a:cs typeface="Garamond"/>
              </a:rPr>
              <a:t>si </a:t>
            </a:r>
            <a:r>
              <a:rPr sz="1000" dirty="0">
                <a:latin typeface="Garamond"/>
                <a:cs typeface="Garamond"/>
              </a:rPr>
              <a:t>riporta </a:t>
            </a:r>
            <a:r>
              <a:rPr sz="1000" spc="15" dirty="0">
                <a:latin typeface="Garamond"/>
                <a:cs typeface="Garamond"/>
              </a:rPr>
              <a:t>l’attuale </a:t>
            </a:r>
            <a:r>
              <a:rPr sz="1000" spc="-20" dirty="0">
                <a:latin typeface="Garamond"/>
                <a:cs typeface="Garamond"/>
              </a:rPr>
              <a:t>composizione </a:t>
            </a:r>
            <a:r>
              <a:rPr sz="1000" spc="-5" dirty="0">
                <a:latin typeface="Garamond"/>
                <a:cs typeface="Garamond"/>
              </a:rPr>
              <a:t>delle  </a:t>
            </a:r>
            <a:r>
              <a:rPr sz="1000" spc="-10" dirty="0">
                <a:latin typeface="Garamond"/>
                <a:cs typeface="Garamond"/>
              </a:rPr>
              <a:t>varie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Consulte.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1735" y="3470723"/>
            <a:ext cx="156400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 indent="-126364">
              <a:spcBef>
                <a:spcPts val="100"/>
              </a:spcBef>
              <a:buChar char="-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Anci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Liguria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15" dirty="0">
                <a:latin typeface="Garamond"/>
                <a:cs typeface="Garamond"/>
              </a:rPr>
              <a:t>Hitachi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25" dirty="0">
                <a:latin typeface="Garamond"/>
                <a:cs typeface="Garamond"/>
              </a:rPr>
              <a:t>Rail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STS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S.p.A.</a:t>
            </a:r>
            <a:endParaRPr sz="1000">
              <a:latin typeface="Garamond"/>
              <a:cs typeface="Garamond"/>
            </a:endParaRPr>
          </a:p>
          <a:p>
            <a:pPr marL="138430" marR="5080" indent="-126364">
              <a:buChar char="-"/>
              <a:tabLst>
                <a:tab pos="139065" algn="l"/>
              </a:tabLst>
            </a:pPr>
            <a:r>
              <a:rPr sz="1000" spc="15" dirty="0">
                <a:latin typeface="Garamond"/>
                <a:cs typeface="Garamond"/>
              </a:rPr>
              <a:t>APM </a:t>
            </a:r>
            <a:r>
              <a:rPr sz="1000" dirty="0">
                <a:latin typeface="Garamond"/>
                <a:cs typeface="Garamond"/>
              </a:rPr>
              <a:t>Terminals</a:t>
            </a:r>
            <a:r>
              <a:rPr sz="1000" spc="-190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Vado </a:t>
            </a:r>
            <a:r>
              <a:rPr sz="1000" dirty="0">
                <a:latin typeface="Garamond"/>
                <a:cs typeface="Garamond"/>
              </a:rPr>
              <a:t>Ligure  S.p.A.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Banca </a:t>
            </a:r>
            <a:r>
              <a:rPr sz="1000" spc="10" dirty="0">
                <a:latin typeface="Garamond"/>
                <a:cs typeface="Garamond"/>
              </a:rPr>
              <a:t>Carige</a:t>
            </a:r>
            <a:r>
              <a:rPr sz="1000" spc="-11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S.p.A.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Banca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Passadore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40" dirty="0">
                <a:latin typeface="Garamond"/>
                <a:cs typeface="Garamond"/>
              </a:rPr>
              <a:t>&amp;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45" dirty="0">
                <a:latin typeface="Garamond"/>
                <a:cs typeface="Garamond"/>
              </a:rPr>
              <a:t>C.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S.p.A.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Costa </a:t>
            </a:r>
            <a:r>
              <a:rPr sz="1000" spc="-5" dirty="0">
                <a:latin typeface="Garamond"/>
                <a:cs typeface="Garamond"/>
              </a:rPr>
              <a:t>Crociere</a:t>
            </a:r>
            <a:r>
              <a:rPr sz="1000" spc="-12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S.p.A.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20" dirty="0">
                <a:latin typeface="Garamond"/>
                <a:cs typeface="Garamond"/>
              </a:rPr>
              <a:t>OOCL </a:t>
            </a:r>
            <a:r>
              <a:rPr sz="1000" spc="10" dirty="0">
                <a:latin typeface="Garamond"/>
                <a:cs typeface="Garamond"/>
              </a:rPr>
              <a:t>(Italy)</a:t>
            </a:r>
            <a:r>
              <a:rPr sz="1000" spc="-14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S.r.l.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tfuorimuro</a:t>
            </a:r>
            <a:r>
              <a:rPr sz="1000" spc="-9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S.r.l.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Gi </a:t>
            </a:r>
            <a:r>
              <a:rPr sz="1000" spc="-25" dirty="0">
                <a:latin typeface="Garamond"/>
                <a:cs typeface="Garamond"/>
              </a:rPr>
              <a:t>Group</a:t>
            </a:r>
            <a:r>
              <a:rPr sz="1000" spc="-16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S.p.A.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1734" y="5467544"/>
            <a:ext cx="135255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>
              <a:spcBef>
                <a:spcPts val="100"/>
              </a:spcBef>
            </a:pPr>
            <a:r>
              <a:rPr sz="1000" spc="10" dirty="0">
                <a:latin typeface="Garamond"/>
                <a:cs typeface="Garamond"/>
              </a:rPr>
              <a:t>Liguria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Cescot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Liguria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25" dirty="0">
                <a:latin typeface="Garamond"/>
                <a:cs typeface="Garamond"/>
              </a:rPr>
              <a:t>CNA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Liguria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10" dirty="0">
                <a:latin typeface="Garamond"/>
                <a:cs typeface="Garamond"/>
              </a:rPr>
              <a:t>Confartigianato</a:t>
            </a:r>
            <a:r>
              <a:rPr sz="1000" spc="-9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Imperia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Confcooperative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Confesercenti</a:t>
            </a:r>
            <a:r>
              <a:rPr sz="1000" spc="-14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Imperia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Confindustria</a:t>
            </a:r>
            <a:r>
              <a:rPr sz="1000" spc="-12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Imperia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1734" y="5162744"/>
            <a:ext cx="350710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 indent="-126364">
              <a:spcBef>
                <a:spcPts val="100"/>
              </a:spcBef>
              <a:buChar char="-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Associazione </a:t>
            </a:r>
            <a:r>
              <a:rPr sz="1000" spc="5" dirty="0">
                <a:latin typeface="Garamond"/>
                <a:cs typeface="Garamond"/>
              </a:rPr>
              <a:t>Amici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0" dirty="0">
                <a:latin typeface="Garamond"/>
                <a:cs typeface="Garamond"/>
              </a:rPr>
              <a:t>tf. </a:t>
            </a:r>
            <a:r>
              <a:rPr sz="1000" spc="-5" dirty="0">
                <a:latin typeface="Garamond"/>
                <a:cs typeface="Garamond"/>
              </a:rPr>
              <a:t>Biamonti </a:t>
            </a:r>
            <a:r>
              <a:rPr sz="1000" spc="-25" dirty="0">
                <a:latin typeface="Garamond"/>
                <a:cs typeface="Garamond"/>
              </a:rPr>
              <a:t>-</a:t>
            </a:r>
            <a:r>
              <a:rPr sz="1000" spc="17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tfederalberghi/Confcommercio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  <a:tab pos="1980564" algn="l"/>
              </a:tabLst>
            </a:pPr>
            <a:r>
              <a:rPr sz="1000" spc="5" dirty="0">
                <a:latin typeface="Garamond"/>
                <a:cs typeface="Garamond"/>
              </a:rPr>
              <a:t>Camera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Commercio</a:t>
            </a:r>
            <a:r>
              <a:rPr sz="1000" spc="-16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Riviere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	</a:t>
            </a:r>
            <a:r>
              <a:rPr sz="1000" spc="-5" dirty="0">
                <a:latin typeface="Garamond"/>
                <a:cs typeface="Garamond"/>
              </a:rPr>
              <a:t>Imperia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1735" y="6674806"/>
            <a:ext cx="155765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 indent="-126364">
              <a:spcBef>
                <a:spcPts val="100"/>
              </a:spcBef>
              <a:buChar char="-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Agenzia delle</a:t>
            </a:r>
            <a:r>
              <a:rPr sz="1000" spc="-114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Entrate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AIAtf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ANDAtf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Ansaldo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Energia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45" dirty="0">
                <a:latin typeface="Garamond"/>
                <a:cs typeface="Garamond"/>
              </a:rPr>
              <a:t>CCIAA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Confindustria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Consulenti </a:t>
            </a:r>
            <a:r>
              <a:rPr sz="1000" spc="-10" dirty="0">
                <a:latin typeface="Garamond"/>
                <a:cs typeface="Garamond"/>
              </a:rPr>
              <a:t>del</a:t>
            </a:r>
            <a:r>
              <a:rPr sz="1000" spc="-12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lavoro</a:t>
            </a:r>
            <a:endParaRPr sz="1000">
              <a:latin typeface="Garamond"/>
              <a:cs typeface="Garamond"/>
            </a:endParaRPr>
          </a:p>
          <a:p>
            <a:pPr marL="138430" marR="5080" indent="-126364">
              <a:buChar char="-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Deloitte_Studio </a:t>
            </a:r>
            <a:r>
              <a:rPr sz="1000" dirty="0">
                <a:latin typeface="Garamond"/>
                <a:cs typeface="Garamond"/>
              </a:rPr>
              <a:t>Tributario</a:t>
            </a:r>
            <a:r>
              <a:rPr sz="1000" spc="-16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  </a:t>
            </a:r>
            <a:r>
              <a:rPr sz="1000" spc="-5" dirty="0">
                <a:latin typeface="Garamond"/>
                <a:cs typeface="Garamond"/>
              </a:rPr>
              <a:t>Societario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55" dirty="0">
                <a:latin typeface="Garamond"/>
                <a:cs typeface="Garamond"/>
              </a:rPr>
              <a:t>E&amp;Y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60" dirty="0">
                <a:latin typeface="Garamond"/>
                <a:cs typeface="Garamond"/>
              </a:rPr>
              <a:t>ERG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tfincantieri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83719" y="3470698"/>
            <a:ext cx="186245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 marR="233045" indent="-126364">
              <a:spcBef>
                <a:spcPts val="100"/>
              </a:spcBef>
              <a:buChar char="-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ISTAT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-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sede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territoriale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  </a:t>
            </a:r>
            <a:r>
              <a:rPr sz="1000" spc="10" dirty="0">
                <a:latin typeface="Garamond"/>
                <a:cs typeface="Garamond"/>
              </a:rPr>
              <a:t>Liguria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10" dirty="0">
                <a:latin typeface="Garamond"/>
                <a:cs typeface="Garamond"/>
              </a:rPr>
              <a:t>Liguria </a:t>
            </a:r>
            <a:r>
              <a:rPr sz="1000" spc="-10" dirty="0">
                <a:latin typeface="Garamond"/>
                <a:cs typeface="Garamond"/>
              </a:rPr>
              <a:t>Ricerche</a:t>
            </a:r>
            <a:r>
              <a:rPr sz="1000" spc="-12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S.p.A.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Manager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Italia</a:t>
            </a:r>
            <a:endParaRPr sz="1000">
              <a:latin typeface="Garamond"/>
              <a:cs typeface="Garamond"/>
            </a:endParaRPr>
          </a:p>
          <a:p>
            <a:pPr marL="138430" marR="5080" indent="-126364">
              <a:buChar char="-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Ordine </a:t>
            </a:r>
            <a:r>
              <a:rPr sz="1000" spc="-5" dirty="0">
                <a:latin typeface="Garamond"/>
                <a:cs typeface="Garamond"/>
              </a:rPr>
              <a:t>dei </a:t>
            </a:r>
            <a:r>
              <a:rPr sz="1000" dirty="0">
                <a:latin typeface="Garamond"/>
                <a:cs typeface="Garamond"/>
              </a:rPr>
              <a:t>Dottori</a:t>
            </a:r>
            <a:r>
              <a:rPr sz="1000" spc="-19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Commercialisti 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degli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Esperti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contabili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Genova</a:t>
            </a:r>
            <a:endParaRPr sz="1000">
              <a:latin typeface="Garamond"/>
              <a:cs typeface="Garamond"/>
            </a:endParaRPr>
          </a:p>
          <a:p>
            <a:pPr marL="138430" marR="112395" indent="-126364">
              <a:buChar char="-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Sinergy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Cargo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Management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Italy  </a:t>
            </a:r>
            <a:r>
              <a:rPr sz="1000" dirty="0">
                <a:latin typeface="Garamond"/>
                <a:cs typeface="Garamond"/>
              </a:rPr>
              <a:t>S.r.l.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Tonitto 1939</a:t>
            </a:r>
            <a:r>
              <a:rPr sz="1000" spc="-11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S.p.A.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83718" y="5467518"/>
            <a:ext cx="18110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 indent="-126364">
              <a:spcBef>
                <a:spcPts val="100"/>
              </a:spcBef>
              <a:buChar char="-"/>
              <a:tabLst>
                <a:tab pos="139065" algn="l"/>
              </a:tabLst>
            </a:pPr>
            <a:r>
              <a:rPr sz="1000" spc="-20" dirty="0">
                <a:latin typeface="Garamond"/>
                <a:cs typeface="Garamond"/>
              </a:rPr>
              <a:t>Legacoop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Liguria</a:t>
            </a:r>
            <a:endParaRPr sz="1000">
              <a:latin typeface="Garamond"/>
              <a:cs typeface="Garamond"/>
            </a:endParaRPr>
          </a:p>
          <a:p>
            <a:pPr marL="138430" marR="5080" indent="-126364">
              <a:buChar char="-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Regione </a:t>
            </a:r>
            <a:r>
              <a:rPr sz="1000" spc="10" dirty="0">
                <a:latin typeface="Garamond"/>
                <a:cs typeface="Garamond"/>
              </a:rPr>
              <a:t>Liguria </a:t>
            </a:r>
            <a:r>
              <a:rPr sz="1000" spc="-25" dirty="0">
                <a:latin typeface="Garamond"/>
                <a:cs typeface="Garamond"/>
              </a:rPr>
              <a:t>- </a:t>
            </a:r>
            <a:r>
              <a:rPr sz="1000" dirty="0">
                <a:latin typeface="Garamond"/>
                <a:cs typeface="Garamond"/>
              </a:rPr>
              <a:t>Dipartimento  Agricoltura, </a:t>
            </a:r>
            <a:r>
              <a:rPr sz="1000" spc="-15" dirty="0">
                <a:latin typeface="Garamond"/>
                <a:cs typeface="Garamond"/>
              </a:rPr>
              <a:t>Turismo,</a:t>
            </a:r>
            <a:r>
              <a:rPr sz="1000" spc="-11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tformazione 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Lavoro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-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Settore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Servizi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Turistici  </a:t>
            </a:r>
            <a:r>
              <a:rPr sz="1000" spc="5" dirty="0">
                <a:latin typeface="Garamond"/>
                <a:cs typeface="Garamond"/>
              </a:rPr>
              <a:t>Territoriali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Welcomemanagement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22419" y="8417211"/>
            <a:ext cx="1716405" cy="0"/>
          </a:xfrm>
          <a:custGeom>
            <a:avLst/>
            <a:gdLst/>
            <a:ahLst/>
            <a:cxnLst/>
            <a:rect l="l" t="t" r="r" b="b"/>
            <a:pathLst>
              <a:path w="1716404">
                <a:moveTo>
                  <a:pt x="0" y="0"/>
                </a:moveTo>
                <a:lnTo>
                  <a:pt x="17159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183718" y="6674698"/>
            <a:ext cx="1554480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 indent="-126364">
              <a:spcBef>
                <a:spcPts val="100"/>
              </a:spcBef>
              <a:buChar char="-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Gruppo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Ecoeridania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20" dirty="0">
                <a:latin typeface="Garamond"/>
                <a:cs typeface="Garamond"/>
              </a:rPr>
              <a:t>Gruppo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Spinelli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20" dirty="0">
                <a:latin typeface="Garamond"/>
                <a:cs typeface="Garamond"/>
              </a:rPr>
              <a:t>KPMG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Marsh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Obiettivo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Valore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ODCEC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Protiviti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35" dirty="0">
                <a:latin typeface="Garamond"/>
                <a:cs typeface="Garamond"/>
              </a:rPr>
              <a:t>PWC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Relife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S.p.A.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Studio</a:t>
            </a:r>
            <a:r>
              <a:rPr sz="1000" spc="-19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Bolla </a:t>
            </a:r>
            <a:r>
              <a:rPr sz="1000" spc="-20" dirty="0">
                <a:latin typeface="Garamond"/>
                <a:cs typeface="Garamond"/>
              </a:rPr>
              <a:t>Bergero </a:t>
            </a:r>
            <a:r>
              <a:rPr sz="1000" spc="-30" dirty="0">
                <a:latin typeface="Garamond"/>
                <a:cs typeface="Garamond"/>
              </a:rPr>
              <a:t>Bianco*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Verallia </a:t>
            </a:r>
            <a:r>
              <a:rPr sz="1000" spc="10" dirty="0">
                <a:latin typeface="Garamond"/>
                <a:cs typeface="Garamond"/>
              </a:rPr>
              <a:t>Italia</a:t>
            </a:r>
            <a:r>
              <a:rPr sz="1000" spc="-11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S.p.A.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09719" y="8399799"/>
            <a:ext cx="7435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95" dirty="0">
                <a:latin typeface="Garamond"/>
                <a:cs typeface="Garamond"/>
              </a:rPr>
              <a:t>* </a:t>
            </a:r>
            <a:r>
              <a:rPr sz="900" spc="-15" dirty="0">
                <a:latin typeface="Garamond"/>
                <a:cs typeface="Garamond"/>
              </a:rPr>
              <a:t>Borsa </a:t>
            </a:r>
            <a:r>
              <a:rPr sz="900" spc="20" dirty="0">
                <a:latin typeface="Garamond"/>
                <a:cs typeface="Garamond"/>
              </a:rPr>
              <a:t>di</a:t>
            </a:r>
            <a:r>
              <a:rPr sz="900" spc="-100" dirty="0">
                <a:latin typeface="Garamond"/>
                <a:cs typeface="Garamond"/>
              </a:rPr>
              <a:t> </a:t>
            </a:r>
            <a:r>
              <a:rPr sz="900" dirty="0">
                <a:latin typeface="Garamond"/>
                <a:cs typeface="Garamond"/>
              </a:rPr>
              <a:t>studio</a:t>
            </a:r>
            <a:endParaRPr sz="900">
              <a:latin typeface="Garamond"/>
              <a:cs typeface="Garamon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25720" y="3474506"/>
            <a:ext cx="164655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000" b="1" spc="170" dirty="0">
                <a:latin typeface="Calibri"/>
                <a:cs typeface="Calibri"/>
              </a:rPr>
              <a:t>LT </a:t>
            </a:r>
            <a:r>
              <a:rPr sz="1000" b="1" spc="75" dirty="0">
                <a:latin typeface="Calibri"/>
                <a:cs typeface="Calibri"/>
              </a:rPr>
              <a:t>Economia </a:t>
            </a:r>
            <a:r>
              <a:rPr sz="1000" b="1" spc="60" dirty="0">
                <a:latin typeface="Calibri"/>
                <a:cs typeface="Calibri"/>
              </a:rPr>
              <a:t>aziendale,  </a:t>
            </a:r>
            <a:r>
              <a:rPr sz="1000" b="1" spc="75" dirty="0">
                <a:latin typeface="Calibri"/>
                <a:cs typeface="Calibri"/>
              </a:rPr>
              <a:t>Economia </a:t>
            </a:r>
            <a:r>
              <a:rPr sz="1000" b="1" spc="20" dirty="0">
                <a:latin typeface="Calibri"/>
                <a:cs typeface="Calibri"/>
              </a:rPr>
              <a:t>e </a:t>
            </a:r>
            <a:r>
              <a:rPr sz="1000" b="1" spc="60" dirty="0">
                <a:latin typeface="Calibri"/>
                <a:cs typeface="Calibri"/>
              </a:rPr>
              <a:t>commercio,  </a:t>
            </a:r>
            <a:r>
              <a:rPr sz="1000" b="1" spc="75" dirty="0">
                <a:latin typeface="Calibri"/>
                <a:cs typeface="Calibri"/>
              </a:rPr>
              <a:t>Economia </a:t>
            </a:r>
            <a:r>
              <a:rPr sz="1000" b="1" spc="50" dirty="0">
                <a:latin typeface="Calibri"/>
                <a:cs typeface="Calibri"/>
              </a:rPr>
              <a:t>delle </a:t>
            </a:r>
            <a:r>
              <a:rPr sz="1000" b="1" spc="65" dirty="0">
                <a:latin typeface="Calibri"/>
                <a:cs typeface="Calibri"/>
              </a:rPr>
              <a:t>aziende  </a:t>
            </a:r>
            <a:r>
              <a:rPr sz="1000" b="1" spc="70" dirty="0">
                <a:latin typeface="Calibri"/>
                <a:cs typeface="Calibri"/>
              </a:rPr>
              <a:t>marittime,</a:t>
            </a:r>
            <a:r>
              <a:rPr sz="1000" b="1" spc="-40" dirty="0">
                <a:latin typeface="Calibri"/>
                <a:cs typeface="Calibri"/>
              </a:rPr>
              <a:t> </a:t>
            </a:r>
            <a:r>
              <a:rPr sz="1000" b="1" spc="60" dirty="0">
                <a:latin typeface="Calibri"/>
                <a:cs typeface="Calibri"/>
              </a:rPr>
              <a:t>della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sz="1000" b="1" spc="75" dirty="0">
                <a:latin typeface="Calibri"/>
                <a:cs typeface="Calibri"/>
              </a:rPr>
              <a:t>logistica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sz="1000" b="1" spc="20" dirty="0">
                <a:latin typeface="Calibri"/>
                <a:cs typeface="Calibri"/>
              </a:rPr>
              <a:t>e  </a:t>
            </a:r>
            <a:r>
              <a:rPr sz="1000" b="1" spc="55" dirty="0">
                <a:latin typeface="Calibri"/>
                <a:cs typeface="Calibri"/>
              </a:rPr>
              <a:t>dei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85" dirty="0">
                <a:latin typeface="Calibri"/>
                <a:cs typeface="Calibri"/>
              </a:rPr>
              <a:t>trasporti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25720" y="5166527"/>
            <a:ext cx="14649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000" b="1" spc="170" dirty="0">
                <a:latin typeface="Calibri"/>
                <a:cs typeface="Calibri"/>
              </a:rPr>
              <a:t>LT</a:t>
            </a:r>
            <a:r>
              <a:rPr sz="1000" b="1" spc="-40" dirty="0">
                <a:latin typeface="Calibri"/>
                <a:cs typeface="Calibri"/>
              </a:rPr>
              <a:t> </a:t>
            </a:r>
            <a:r>
              <a:rPr sz="1000" b="1" spc="75" dirty="0">
                <a:latin typeface="Calibri"/>
                <a:cs typeface="Calibri"/>
              </a:rPr>
              <a:t>Scienze</a:t>
            </a:r>
            <a:r>
              <a:rPr sz="1000" b="1" spc="-40" dirty="0">
                <a:latin typeface="Calibri"/>
                <a:cs typeface="Calibri"/>
              </a:rPr>
              <a:t> </a:t>
            </a:r>
            <a:r>
              <a:rPr sz="1000" b="1" spc="50" dirty="0">
                <a:latin typeface="Calibri"/>
                <a:cs typeface="Calibri"/>
              </a:rPr>
              <a:t>del</a:t>
            </a:r>
            <a:r>
              <a:rPr sz="1000" b="1" spc="-40" dirty="0">
                <a:latin typeface="Calibri"/>
                <a:cs typeface="Calibri"/>
              </a:rPr>
              <a:t> </a:t>
            </a:r>
            <a:r>
              <a:rPr sz="1000" b="1" spc="85" dirty="0">
                <a:latin typeface="Calibri"/>
                <a:cs typeface="Calibri"/>
              </a:rPr>
              <a:t>Turismo:  </a:t>
            </a:r>
            <a:r>
              <a:rPr sz="1000" b="1" spc="70" dirty="0">
                <a:latin typeface="Calibri"/>
                <a:cs typeface="Calibri"/>
              </a:rPr>
              <a:t>Impresa, </a:t>
            </a:r>
            <a:r>
              <a:rPr sz="1000" b="1" spc="95" dirty="0">
                <a:latin typeface="Calibri"/>
                <a:cs typeface="Calibri"/>
              </a:rPr>
              <a:t>Cultura </a:t>
            </a:r>
            <a:r>
              <a:rPr sz="1000" b="1" spc="20" dirty="0">
                <a:latin typeface="Calibri"/>
                <a:cs typeface="Calibri"/>
              </a:rPr>
              <a:t>e  </a:t>
            </a:r>
            <a:r>
              <a:rPr sz="1000" b="1" spc="80" dirty="0">
                <a:latin typeface="Calibri"/>
                <a:cs typeface="Calibri"/>
              </a:rPr>
              <a:t>Territorio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25720" y="6678589"/>
            <a:ext cx="13569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000" b="1" spc="140" dirty="0">
                <a:latin typeface="Calibri"/>
                <a:cs typeface="Calibri"/>
              </a:rPr>
              <a:t>LM</a:t>
            </a:r>
            <a:r>
              <a:rPr sz="1000" b="1" spc="-65" dirty="0">
                <a:latin typeface="Calibri"/>
                <a:cs typeface="Calibri"/>
              </a:rPr>
              <a:t> </a:t>
            </a:r>
            <a:r>
              <a:rPr sz="1000" b="1" spc="80" dirty="0">
                <a:latin typeface="Calibri"/>
                <a:cs typeface="Calibri"/>
              </a:rPr>
              <a:t>Amministrazione,  </a:t>
            </a:r>
            <a:r>
              <a:rPr sz="1000" b="1" spc="95" dirty="0">
                <a:latin typeface="Calibri"/>
                <a:cs typeface="Calibri"/>
              </a:rPr>
              <a:t>Finanza </a:t>
            </a:r>
            <a:r>
              <a:rPr sz="1000" b="1" spc="20" dirty="0">
                <a:latin typeface="Calibri"/>
                <a:cs typeface="Calibri"/>
              </a:rPr>
              <a:t>e</a:t>
            </a:r>
            <a:r>
              <a:rPr sz="1000" b="1" spc="-160" dirty="0">
                <a:latin typeface="Calibri"/>
                <a:cs typeface="Calibri"/>
              </a:rPr>
              <a:t> </a:t>
            </a:r>
            <a:r>
              <a:rPr sz="1000" b="1" spc="75" dirty="0">
                <a:latin typeface="Calibri"/>
                <a:cs typeface="Calibri"/>
              </a:rPr>
              <a:t>Controllo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38419" y="5102316"/>
            <a:ext cx="5400040" cy="0"/>
          </a:xfrm>
          <a:custGeom>
            <a:avLst/>
            <a:gdLst/>
            <a:ahLst/>
            <a:cxnLst/>
            <a:rect l="l" t="t" r="r" b="b"/>
            <a:pathLst>
              <a:path w="5400040">
                <a:moveTo>
                  <a:pt x="0" y="0"/>
                </a:moveTo>
                <a:lnTo>
                  <a:pt x="540000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38419" y="6626490"/>
            <a:ext cx="5400040" cy="0"/>
          </a:xfrm>
          <a:custGeom>
            <a:avLst/>
            <a:gdLst/>
            <a:ahLst/>
            <a:cxnLst/>
            <a:rect l="l" t="t" r="r" b="b"/>
            <a:pathLst>
              <a:path w="5400040">
                <a:moveTo>
                  <a:pt x="0" y="0"/>
                </a:moveTo>
                <a:lnTo>
                  <a:pt x="540000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9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244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40362" y="8962411"/>
            <a:ext cx="11874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80" dirty="0">
                <a:latin typeface="Georgia"/>
                <a:cs typeface="Georgia"/>
              </a:rPr>
              <a:t>32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5717" y="2472376"/>
            <a:ext cx="157607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 marR="5080" indent="-126364">
              <a:spcBef>
                <a:spcPts val="100"/>
              </a:spcBef>
              <a:buChar char="-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ABI-Commissione </a:t>
            </a:r>
            <a:r>
              <a:rPr sz="1000" spc="-5" dirty="0">
                <a:latin typeface="Garamond"/>
                <a:cs typeface="Garamond"/>
              </a:rPr>
              <a:t>Regionale  </a:t>
            </a:r>
            <a:r>
              <a:rPr sz="1000" spc="10" dirty="0">
                <a:latin typeface="Garamond"/>
                <a:cs typeface="Garamond"/>
              </a:rPr>
              <a:t>Liguria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Banco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BPM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Banca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Carige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Banca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Passadore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Banca </a:t>
            </a:r>
            <a:r>
              <a:rPr sz="1000" spc="-20" dirty="0">
                <a:latin typeface="Garamond"/>
                <a:cs typeface="Garamond"/>
              </a:rPr>
              <a:t>Popolare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14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Lodi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Banca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Profilo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Carispezia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Confindustria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Genova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20" dirty="0">
                <a:latin typeface="Garamond"/>
                <a:cs typeface="Garamond"/>
              </a:rPr>
              <a:t>Duferco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25717" y="4176335"/>
            <a:ext cx="175768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 marR="19685" indent="-126364">
              <a:spcBef>
                <a:spcPts val="100"/>
              </a:spcBef>
              <a:buChar char="-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Autorità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Sistema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Portuale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  </a:t>
            </a:r>
            <a:r>
              <a:rPr sz="1000" spc="20" dirty="0">
                <a:latin typeface="Garamond"/>
                <a:cs typeface="Garamond"/>
              </a:rPr>
              <a:t>Mar </a:t>
            </a:r>
            <a:r>
              <a:rPr sz="1000" dirty="0">
                <a:latin typeface="Garamond"/>
                <a:cs typeface="Garamond"/>
              </a:rPr>
              <a:t>Ligure</a:t>
            </a:r>
            <a:r>
              <a:rPr sz="1000" spc="-13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Occidentale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Capitaneria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Porto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Genova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Agenzia delle</a:t>
            </a:r>
            <a:r>
              <a:rPr sz="1000" spc="-114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Dogane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Assiterminal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Confitarma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Corpo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Piloti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Porto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Genova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25718" y="5547935"/>
            <a:ext cx="11804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23875" algn="ctr">
              <a:spcBef>
                <a:spcPts val="100"/>
              </a:spcBef>
            </a:pPr>
            <a:r>
              <a:rPr sz="1000" spc="-30" dirty="0">
                <a:latin typeface="Garamond"/>
                <a:cs typeface="Garamond"/>
              </a:rPr>
              <a:t>Genova</a:t>
            </a:r>
            <a:endParaRPr sz="1000">
              <a:latin typeface="Garamond"/>
              <a:cs typeface="Garamond"/>
            </a:endParaRPr>
          </a:p>
          <a:p>
            <a:pPr marL="138430" marR="478790" indent="-139065">
              <a:buChar char="-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S</a:t>
            </a:r>
            <a:r>
              <a:rPr sz="1000" spc="-10" dirty="0">
                <a:latin typeface="Garamond"/>
                <a:cs typeface="Garamond"/>
              </a:rPr>
              <a:t>pe</a:t>
            </a:r>
            <a:r>
              <a:rPr sz="1000" spc="5" dirty="0">
                <a:latin typeface="Garamond"/>
                <a:cs typeface="Garamond"/>
              </a:rPr>
              <a:t>di</a:t>
            </a:r>
            <a:r>
              <a:rPr sz="1000" spc="-20" dirty="0">
                <a:latin typeface="Garamond"/>
                <a:cs typeface="Garamond"/>
              </a:rPr>
              <a:t>p</a:t>
            </a:r>
            <a:r>
              <a:rPr sz="1000" spc="-35" dirty="0">
                <a:latin typeface="Garamond"/>
                <a:cs typeface="Garamond"/>
              </a:rPr>
              <a:t>o</a:t>
            </a:r>
            <a:r>
              <a:rPr sz="1000" spc="20" dirty="0">
                <a:latin typeface="Garamond"/>
                <a:cs typeface="Garamond"/>
              </a:rPr>
              <a:t>rt</a:t>
            </a:r>
            <a:r>
              <a:rPr sz="1000" spc="-30" dirty="0">
                <a:latin typeface="Garamond"/>
                <a:cs typeface="Garamond"/>
              </a:rPr>
              <a:t>o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Stazioni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Marittime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Aeroporto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14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Genova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25717" y="6333303"/>
            <a:ext cx="134620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 indent="-126364">
              <a:spcBef>
                <a:spcPts val="100"/>
              </a:spcBef>
              <a:buChar char="-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AIDP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ADACI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10" dirty="0">
                <a:latin typeface="Garamond"/>
                <a:cs typeface="Garamond"/>
              </a:rPr>
              <a:t>ADICO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ALCE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45" dirty="0">
                <a:latin typeface="Garamond"/>
                <a:cs typeface="Garamond"/>
              </a:rPr>
              <a:t>Btf</a:t>
            </a:r>
            <a:r>
              <a:rPr sz="1000" spc="-10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Partners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Ceres</a:t>
            </a:r>
            <a:r>
              <a:rPr sz="1000" spc="-13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S.p.a.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Circle</a:t>
            </a:r>
            <a:r>
              <a:rPr sz="1000" spc="-10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S.r.l.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Confcooperative</a:t>
            </a:r>
            <a:r>
              <a:rPr sz="1000" spc="-12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Liguria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Confindustria</a:t>
            </a:r>
            <a:r>
              <a:rPr sz="1000" spc="-13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Genova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Costa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Crociere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Costa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Edutainment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50" dirty="0">
                <a:latin typeface="Garamond"/>
                <a:cs typeface="Garamond"/>
              </a:rPr>
              <a:t>CTI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Deloitte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Dixet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20" dirty="0">
                <a:latin typeface="Garamond"/>
                <a:cs typeface="Garamond"/>
              </a:rPr>
              <a:t>Duferco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67725" y="2472249"/>
            <a:ext cx="165735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 indent="-126364">
              <a:spcBef>
                <a:spcPts val="100"/>
              </a:spcBef>
              <a:buChar char="-"/>
              <a:tabLst>
                <a:tab pos="139065" algn="l"/>
              </a:tabLst>
            </a:pPr>
            <a:r>
              <a:rPr sz="1000" spc="-20" dirty="0">
                <a:latin typeface="Garamond"/>
                <a:cs typeface="Garamond"/>
              </a:rPr>
              <a:t>tf&amp;P </a:t>
            </a:r>
            <a:r>
              <a:rPr sz="1000" spc="-15" dirty="0">
                <a:latin typeface="Garamond"/>
                <a:cs typeface="Garamond"/>
              </a:rPr>
              <a:t>Energy</a:t>
            </a:r>
            <a:r>
              <a:rPr sz="1000" spc="-9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Services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tfratelli </a:t>
            </a:r>
            <a:r>
              <a:rPr sz="1000" spc="5" dirty="0">
                <a:latin typeface="Garamond"/>
                <a:cs typeface="Garamond"/>
              </a:rPr>
              <a:t>Cosulich</a:t>
            </a:r>
            <a:r>
              <a:rPr sz="1000" spc="-11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Group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Gruppo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Iren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Intesa </a:t>
            </a:r>
            <a:r>
              <a:rPr sz="1000" spc="5" dirty="0">
                <a:latin typeface="Garamond"/>
                <a:cs typeface="Garamond"/>
              </a:rPr>
              <a:t>San</a:t>
            </a:r>
            <a:r>
              <a:rPr sz="1000" spc="-10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Paolo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Marsh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Inc.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Mediobanca</a:t>
            </a:r>
            <a:r>
              <a:rPr sz="1000" spc="-11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S.p.A.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San Quirico</a:t>
            </a:r>
            <a:r>
              <a:rPr sz="1000" spc="-18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S.p.A.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Unicredit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S.p.A.</a:t>
            </a:r>
            <a:endParaRPr sz="1000">
              <a:latin typeface="Garamond"/>
              <a:cs typeface="Garamond"/>
            </a:endParaRPr>
          </a:p>
          <a:p>
            <a:pPr marL="138430" marR="5080" indent="-126364">
              <a:buChar char="-"/>
              <a:tabLst>
                <a:tab pos="139065" algn="l"/>
              </a:tabLst>
            </a:pPr>
            <a:r>
              <a:rPr sz="1000" spc="15" dirty="0">
                <a:latin typeface="Garamond"/>
                <a:cs typeface="Garamond"/>
              </a:rPr>
              <a:t>Widiba </a:t>
            </a:r>
            <a:r>
              <a:rPr sz="1000" spc="-15" dirty="0">
                <a:latin typeface="Garamond"/>
                <a:cs typeface="Garamond"/>
              </a:rPr>
              <a:t>(Gruppo </a:t>
            </a:r>
            <a:r>
              <a:rPr sz="1000" spc="-5" dirty="0">
                <a:latin typeface="Garamond"/>
                <a:cs typeface="Garamond"/>
              </a:rPr>
              <a:t>Monte</a:t>
            </a:r>
            <a:r>
              <a:rPr sz="1000" spc="-19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Paschi  Siena)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67725" y="4176208"/>
            <a:ext cx="163957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 indent="-126364">
              <a:spcBef>
                <a:spcPts val="100"/>
              </a:spcBef>
              <a:buChar char="-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APL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-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55" dirty="0">
                <a:latin typeface="Garamond"/>
                <a:cs typeface="Garamond"/>
              </a:rPr>
              <a:t>CMA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CGM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Italy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S.r.l.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Cambiaso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Risso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Marine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S.p.A.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Grandi </a:t>
            </a:r>
            <a:r>
              <a:rPr sz="1000" spc="-15" dirty="0">
                <a:latin typeface="Garamond"/>
                <a:cs typeface="Garamond"/>
              </a:rPr>
              <a:t>Navi </a:t>
            </a:r>
            <a:r>
              <a:rPr sz="1000" spc="-25" dirty="0">
                <a:latin typeface="Garamond"/>
                <a:cs typeface="Garamond"/>
              </a:rPr>
              <a:t>Veloci</a:t>
            </a:r>
            <a:r>
              <a:rPr sz="1000" spc="-16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(GNV)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Hapag-Lloyd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Ignazio </a:t>
            </a:r>
            <a:r>
              <a:rPr sz="1000" spc="-5" dirty="0">
                <a:latin typeface="Garamond"/>
                <a:cs typeface="Garamond"/>
              </a:rPr>
              <a:t>Messina </a:t>
            </a:r>
            <a:r>
              <a:rPr sz="1000" spc="40" dirty="0">
                <a:latin typeface="Garamond"/>
                <a:cs typeface="Garamond"/>
              </a:rPr>
              <a:t>&amp;</a:t>
            </a:r>
            <a:r>
              <a:rPr sz="1000" spc="-160" dirty="0">
                <a:latin typeface="Garamond"/>
                <a:cs typeface="Garamond"/>
              </a:rPr>
              <a:t> </a:t>
            </a:r>
            <a:r>
              <a:rPr sz="1000" spc="45" dirty="0">
                <a:latin typeface="Garamond"/>
                <a:cs typeface="Garamond"/>
              </a:rPr>
              <a:t>C.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Maersk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Line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45" dirty="0">
                <a:latin typeface="Garamond"/>
                <a:cs typeface="Garamond"/>
              </a:rPr>
              <a:t>MSC </a:t>
            </a:r>
            <a:r>
              <a:rPr sz="1000" spc="-5" dirty="0">
                <a:latin typeface="Garamond"/>
                <a:cs typeface="Garamond"/>
              </a:rPr>
              <a:t>Crociere</a:t>
            </a:r>
            <a:r>
              <a:rPr sz="1000" spc="-16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S.p.A.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25717" y="5243135"/>
            <a:ext cx="27838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 indent="-126364">
              <a:spcBef>
                <a:spcPts val="100"/>
              </a:spcBef>
              <a:buChar char="-"/>
              <a:tabLst>
                <a:tab pos="139065" algn="l"/>
                <a:tab pos="1854200" algn="l"/>
              </a:tabLst>
            </a:pPr>
            <a:r>
              <a:rPr sz="1000" spc="-15" dirty="0">
                <a:latin typeface="Garamond"/>
                <a:cs typeface="Garamond"/>
              </a:rPr>
              <a:t>tfederagenti	</a:t>
            </a:r>
            <a:r>
              <a:rPr sz="1000" spc="-25" dirty="0">
                <a:latin typeface="Garamond"/>
                <a:cs typeface="Garamond"/>
              </a:rPr>
              <a:t>-</a:t>
            </a:r>
            <a:r>
              <a:rPr sz="1000" spc="-1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Sech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Rimorchiatori </a:t>
            </a:r>
            <a:r>
              <a:rPr sz="1000" spc="20" dirty="0">
                <a:latin typeface="Garamond"/>
                <a:cs typeface="Garamond"/>
              </a:rPr>
              <a:t>Riuniti </a:t>
            </a:r>
            <a:r>
              <a:rPr sz="1000" spc="-10" dirty="0">
                <a:latin typeface="Garamond"/>
                <a:cs typeface="Garamond"/>
              </a:rPr>
              <a:t>del </a:t>
            </a:r>
            <a:r>
              <a:rPr sz="1000" spc="-15" dirty="0">
                <a:latin typeface="Garamond"/>
                <a:cs typeface="Garamond"/>
              </a:rPr>
              <a:t>Porto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25" dirty="0">
                <a:latin typeface="Garamond"/>
                <a:cs typeface="Garamond"/>
              </a:rPr>
              <a:t>- </a:t>
            </a:r>
            <a:r>
              <a:rPr sz="1000" spc="5" dirty="0">
                <a:latin typeface="Garamond"/>
                <a:cs typeface="Garamond"/>
              </a:rPr>
              <a:t>Trenitalia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Merci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67725" y="5547808"/>
            <a:ext cx="171386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 marR="5080" indent="-126364">
              <a:spcBef>
                <a:spcPts val="100"/>
              </a:spcBef>
              <a:buChar char="-"/>
              <a:tabLst>
                <a:tab pos="139065" algn="l"/>
              </a:tabLst>
            </a:pPr>
            <a:r>
              <a:rPr sz="1000" spc="15" dirty="0">
                <a:latin typeface="Garamond"/>
                <a:cs typeface="Garamond"/>
              </a:rPr>
              <a:t>Council </a:t>
            </a:r>
            <a:r>
              <a:rPr sz="1000" spc="-35" dirty="0">
                <a:latin typeface="Garamond"/>
                <a:cs typeface="Garamond"/>
              </a:rPr>
              <a:t>of </a:t>
            </a:r>
            <a:r>
              <a:rPr sz="1000" dirty="0">
                <a:latin typeface="Garamond"/>
                <a:cs typeface="Garamond"/>
              </a:rPr>
              <a:t>Intermodal</a:t>
            </a:r>
            <a:r>
              <a:rPr sz="1000" spc="-19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Shipping  </a:t>
            </a:r>
            <a:r>
              <a:rPr sz="1000" spc="5" dirty="0">
                <a:latin typeface="Garamond"/>
                <a:cs typeface="Garamond"/>
              </a:rPr>
              <a:t>Consultants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(C.I.S.Co.)</a:t>
            </a:r>
            <a:endParaRPr sz="1000">
              <a:latin typeface="Garamond"/>
              <a:cs typeface="Garamond"/>
            </a:endParaRPr>
          </a:p>
          <a:p>
            <a:pPr marL="138430" marR="128905" indent="-126364">
              <a:buChar char="-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Consulente </a:t>
            </a:r>
            <a:r>
              <a:rPr sz="1000" spc="-5" dirty="0">
                <a:latin typeface="Garamond"/>
                <a:cs typeface="Garamond"/>
              </a:rPr>
              <a:t>Nautica diporto</a:t>
            </a:r>
            <a:r>
              <a:rPr sz="1000" spc="-18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  </a:t>
            </a:r>
            <a:r>
              <a:rPr sz="1000" spc="10" dirty="0">
                <a:latin typeface="Garamond"/>
                <a:cs typeface="Garamond"/>
              </a:rPr>
              <a:t>portualità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turistica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67725" y="6333176"/>
            <a:ext cx="179451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 indent="-126364">
              <a:spcBef>
                <a:spcPts val="100"/>
              </a:spcBef>
              <a:buChar char="-"/>
              <a:tabLst>
                <a:tab pos="139065" algn="l"/>
              </a:tabLst>
            </a:pPr>
            <a:r>
              <a:rPr sz="1000" spc="-25" dirty="0">
                <a:latin typeface="Garamond"/>
                <a:cs typeface="Garamond"/>
              </a:rPr>
              <a:t>GiGroup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55" dirty="0">
                <a:latin typeface="Garamond"/>
                <a:cs typeface="Garamond"/>
              </a:rPr>
              <a:t>E&amp;Y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50" dirty="0">
                <a:latin typeface="Garamond"/>
                <a:cs typeface="Garamond"/>
              </a:rPr>
              <a:t>ERG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S.p.A.</a:t>
            </a:r>
            <a:endParaRPr sz="1000">
              <a:latin typeface="Garamond"/>
              <a:cs typeface="Garamond"/>
            </a:endParaRPr>
          </a:p>
          <a:p>
            <a:pPr marL="138430" marR="5080" indent="-126364">
              <a:buChar char="-"/>
              <a:tabLst>
                <a:tab pos="139065" algn="l"/>
              </a:tabLst>
            </a:pPr>
            <a:r>
              <a:rPr sz="1000" spc="-20" dirty="0">
                <a:latin typeface="Garamond"/>
                <a:cs typeface="Garamond"/>
              </a:rPr>
              <a:t>Gruppo </a:t>
            </a:r>
            <a:r>
              <a:rPr sz="1000" spc="-15" dirty="0">
                <a:latin typeface="Garamond"/>
                <a:cs typeface="Garamond"/>
              </a:rPr>
              <a:t>Giovani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1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Confindustria  </a:t>
            </a:r>
            <a:r>
              <a:rPr sz="1000" spc="-30" dirty="0">
                <a:latin typeface="Garamond"/>
                <a:cs typeface="Garamond"/>
              </a:rPr>
              <a:t>Genova</a:t>
            </a:r>
            <a:endParaRPr sz="1000">
              <a:latin typeface="Garamond"/>
              <a:cs typeface="Garamond"/>
            </a:endParaRPr>
          </a:p>
          <a:p>
            <a:pPr marL="138430" marR="158750" indent="-126364">
              <a:buChar char="-"/>
              <a:tabLst>
                <a:tab pos="139065" algn="l"/>
              </a:tabLst>
            </a:pPr>
            <a:r>
              <a:rPr sz="1000" spc="10" dirty="0">
                <a:latin typeface="Garamond"/>
                <a:cs typeface="Garamond"/>
              </a:rPr>
              <a:t>Italian </a:t>
            </a:r>
            <a:r>
              <a:rPr sz="1000" spc="5" dirty="0">
                <a:latin typeface="Garamond"/>
                <a:cs typeface="Garamond"/>
              </a:rPr>
              <a:t>Institute</a:t>
            </a:r>
            <a:r>
              <a:rPr sz="1000" spc="-185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of </a:t>
            </a:r>
            <a:r>
              <a:rPr sz="1000" spc="-10" dirty="0">
                <a:latin typeface="Garamond"/>
                <a:cs typeface="Garamond"/>
              </a:rPr>
              <a:t>Technology  </a:t>
            </a:r>
            <a:r>
              <a:rPr sz="1000" spc="30" dirty="0">
                <a:latin typeface="Garamond"/>
                <a:cs typeface="Garamond"/>
              </a:rPr>
              <a:t>(IIT)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20" dirty="0">
                <a:latin typeface="Garamond"/>
                <a:cs typeface="Garamond"/>
              </a:rPr>
              <a:t>Legacoop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10" dirty="0">
                <a:latin typeface="Garamond"/>
                <a:cs typeface="Garamond"/>
              </a:rPr>
              <a:t>Manageritalia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Praxi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P&amp;G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25" dirty="0">
                <a:latin typeface="Garamond"/>
                <a:cs typeface="Garamond"/>
              </a:rPr>
              <a:t>Sogesgross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Sole </a:t>
            </a:r>
            <a:r>
              <a:rPr sz="1000" spc="20" dirty="0">
                <a:latin typeface="Garamond"/>
                <a:cs typeface="Garamond"/>
              </a:rPr>
              <a:t>24</a:t>
            </a:r>
            <a:r>
              <a:rPr sz="1000" spc="-10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Ore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-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Wyscout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S.p.A.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09693" y="2475932"/>
            <a:ext cx="16179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000" b="1" spc="140" dirty="0">
                <a:latin typeface="Calibri"/>
                <a:cs typeface="Calibri"/>
              </a:rPr>
              <a:t>LM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sz="1000" b="1" spc="75" dirty="0">
                <a:latin typeface="Calibri"/>
                <a:cs typeface="Calibri"/>
              </a:rPr>
              <a:t>Economia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20" dirty="0">
                <a:latin typeface="Calibri"/>
                <a:cs typeface="Calibri"/>
              </a:rPr>
              <a:t>e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sz="1000" b="1" spc="85" dirty="0">
                <a:latin typeface="Calibri"/>
                <a:cs typeface="Calibri"/>
              </a:rPr>
              <a:t>Istituzioni  </a:t>
            </a:r>
            <a:r>
              <a:rPr sz="1000" b="1" spc="90" dirty="0">
                <a:latin typeface="Calibri"/>
                <a:cs typeface="Calibri"/>
              </a:rPr>
              <a:t>Finanziarie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09693" y="4179891"/>
            <a:ext cx="14884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000" b="1" spc="140" dirty="0">
                <a:latin typeface="Calibri"/>
                <a:cs typeface="Calibri"/>
              </a:rPr>
              <a:t>LM </a:t>
            </a:r>
            <a:r>
              <a:rPr sz="1000" b="1" spc="75" dirty="0">
                <a:latin typeface="Calibri"/>
                <a:cs typeface="Calibri"/>
              </a:rPr>
              <a:t>Economia </a:t>
            </a:r>
            <a:r>
              <a:rPr sz="1000" b="1" spc="20" dirty="0">
                <a:latin typeface="Calibri"/>
                <a:cs typeface="Calibri"/>
              </a:rPr>
              <a:t>e  </a:t>
            </a:r>
            <a:r>
              <a:rPr sz="1000" b="1" spc="70" dirty="0">
                <a:latin typeface="Calibri"/>
                <a:cs typeface="Calibri"/>
              </a:rPr>
              <a:t>Management</a:t>
            </a:r>
            <a:r>
              <a:rPr sz="1000" b="1" spc="-85" dirty="0">
                <a:latin typeface="Calibri"/>
                <a:cs typeface="Calibri"/>
              </a:rPr>
              <a:t> </a:t>
            </a:r>
            <a:r>
              <a:rPr sz="1000" b="1" spc="80" dirty="0">
                <a:latin typeface="Calibri"/>
                <a:cs typeface="Calibri"/>
              </a:rPr>
              <a:t>Marittimo  </a:t>
            </a:r>
            <a:r>
              <a:rPr sz="1000" b="1" spc="75" dirty="0">
                <a:latin typeface="Calibri"/>
                <a:cs typeface="Calibri"/>
              </a:rPr>
              <a:t>Portuale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09694" y="6336859"/>
            <a:ext cx="10534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spc="140" dirty="0">
                <a:latin typeface="Calibri"/>
                <a:cs typeface="Calibri"/>
              </a:rPr>
              <a:t>LM</a:t>
            </a:r>
            <a:r>
              <a:rPr sz="1000" b="1" spc="-80" dirty="0">
                <a:latin typeface="Calibri"/>
                <a:cs typeface="Calibri"/>
              </a:rPr>
              <a:t> </a:t>
            </a:r>
            <a:r>
              <a:rPr sz="1000" b="1" spc="70" dirty="0">
                <a:latin typeface="Calibri"/>
                <a:cs typeface="Calibri"/>
              </a:rPr>
              <a:t>Management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22419" y="4088994"/>
            <a:ext cx="5400040" cy="0"/>
          </a:xfrm>
          <a:custGeom>
            <a:avLst/>
            <a:gdLst/>
            <a:ahLst/>
            <a:cxnLst/>
            <a:rect l="l" t="t" r="r" b="b"/>
            <a:pathLst>
              <a:path w="5400040">
                <a:moveTo>
                  <a:pt x="0" y="0"/>
                </a:moveTo>
                <a:lnTo>
                  <a:pt x="540000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22419" y="6274498"/>
            <a:ext cx="5400040" cy="0"/>
          </a:xfrm>
          <a:custGeom>
            <a:avLst/>
            <a:gdLst/>
            <a:ahLst/>
            <a:cxnLst/>
            <a:rect l="l" t="t" r="r" b="b"/>
            <a:pathLst>
              <a:path w="5400040">
                <a:moveTo>
                  <a:pt x="0" y="0"/>
                </a:moveTo>
                <a:lnTo>
                  <a:pt x="540000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4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1593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0894" y="8962411"/>
            <a:ext cx="1225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65" dirty="0">
                <a:latin typeface="Georgia"/>
                <a:cs typeface="Georgia"/>
              </a:rPr>
              <a:t>33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38419" y="1888046"/>
            <a:ext cx="5400040" cy="2108200"/>
          </a:xfrm>
          <a:custGeom>
            <a:avLst/>
            <a:gdLst/>
            <a:ahLst/>
            <a:cxnLst/>
            <a:rect l="l" t="t" r="r" b="b"/>
            <a:pathLst>
              <a:path w="5400040" h="2108200">
                <a:moveTo>
                  <a:pt x="5050599" y="1336598"/>
                </a:moveTo>
                <a:lnTo>
                  <a:pt x="4771732" y="1336598"/>
                </a:lnTo>
                <a:lnTo>
                  <a:pt x="4754905" y="1421841"/>
                </a:lnTo>
                <a:lnTo>
                  <a:pt x="4798149" y="1432386"/>
                </a:lnTo>
                <a:lnTo>
                  <a:pt x="4806240" y="1434704"/>
                </a:lnTo>
                <a:lnTo>
                  <a:pt x="4812260" y="1437746"/>
                </a:lnTo>
                <a:lnTo>
                  <a:pt x="4816701" y="1442567"/>
                </a:lnTo>
                <a:lnTo>
                  <a:pt x="4820158" y="1450251"/>
                </a:lnTo>
                <a:lnTo>
                  <a:pt x="5021160" y="1890153"/>
                </a:lnTo>
                <a:lnTo>
                  <a:pt x="4975885" y="1990102"/>
                </a:lnTo>
                <a:lnTo>
                  <a:pt x="4867503" y="2022716"/>
                </a:lnTo>
                <a:lnTo>
                  <a:pt x="4867503" y="2107958"/>
                </a:lnTo>
                <a:lnTo>
                  <a:pt x="5217934" y="2107958"/>
                </a:lnTo>
                <a:lnTo>
                  <a:pt x="5217934" y="2023795"/>
                </a:lnTo>
                <a:lnTo>
                  <a:pt x="5108486" y="2012200"/>
                </a:lnTo>
                <a:lnTo>
                  <a:pt x="5232861" y="1708073"/>
                </a:lnTo>
                <a:lnTo>
                  <a:pt x="5101132" y="1708073"/>
                </a:lnTo>
                <a:lnTo>
                  <a:pt x="4984305" y="1430248"/>
                </a:lnTo>
                <a:lnTo>
                  <a:pt x="5050599" y="1421841"/>
                </a:lnTo>
                <a:lnTo>
                  <a:pt x="5050599" y="1336598"/>
                </a:lnTo>
                <a:close/>
              </a:path>
              <a:path w="5400040" h="2108200">
                <a:moveTo>
                  <a:pt x="4693378" y="1430248"/>
                </a:moveTo>
                <a:lnTo>
                  <a:pt x="4479417" y="1430248"/>
                </a:lnTo>
                <a:lnTo>
                  <a:pt x="4517957" y="1436282"/>
                </a:lnTo>
                <a:lnTo>
                  <a:pt x="4539137" y="1453265"/>
                </a:lnTo>
                <a:lnTo>
                  <a:pt x="4548084" y="1479524"/>
                </a:lnTo>
                <a:lnTo>
                  <a:pt x="4549927" y="1513382"/>
                </a:lnTo>
                <a:lnTo>
                  <a:pt x="4549927" y="1571256"/>
                </a:lnTo>
                <a:lnTo>
                  <a:pt x="4428909" y="1579689"/>
                </a:lnTo>
                <a:lnTo>
                  <a:pt x="4368651" y="1587675"/>
                </a:lnTo>
                <a:lnTo>
                  <a:pt x="4319416" y="1602528"/>
                </a:lnTo>
                <a:lnTo>
                  <a:pt x="4281174" y="1624806"/>
                </a:lnTo>
                <a:lnTo>
                  <a:pt x="4253896" y="1655063"/>
                </a:lnTo>
                <a:lnTo>
                  <a:pt x="4237551" y="1693856"/>
                </a:lnTo>
                <a:lnTo>
                  <a:pt x="4232109" y="1741741"/>
                </a:lnTo>
                <a:lnTo>
                  <a:pt x="4234284" y="1775930"/>
                </a:lnTo>
                <a:lnTo>
                  <a:pt x="4259219" y="1844076"/>
                </a:lnTo>
                <a:lnTo>
                  <a:pt x="4287005" y="1871602"/>
                </a:lnTo>
                <a:lnTo>
                  <a:pt x="4328355" y="1890475"/>
                </a:lnTo>
                <a:lnTo>
                  <a:pt x="4385779" y="1897481"/>
                </a:lnTo>
                <a:lnTo>
                  <a:pt x="4443284" y="1891942"/>
                </a:lnTo>
                <a:lnTo>
                  <a:pt x="4490734" y="1876834"/>
                </a:lnTo>
                <a:lnTo>
                  <a:pt x="4529899" y="1854426"/>
                </a:lnTo>
                <a:lnTo>
                  <a:pt x="4562551" y="1826983"/>
                </a:lnTo>
                <a:lnTo>
                  <a:pt x="4771974" y="1826983"/>
                </a:lnTo>
                <a:lnTo>
                  <a:pt x="4771974" y="1801723"/>
                </a:lnTo>
                <a:lnTo>
                  <a:pt x="4721453" y="1793316"/>
                </a:lnTo>
                <a:lnTo>
                  <a:pt x="4712164" y="1791505"/>
                </a:lnTo>
                <a:lnTo>
                  <a:pt x="4707120" y="1788313"/>
                </a:lnTo>
                <a:lnTo>
                  <a:pt x="4705553" y="1783841"/>
                </a:lnTo>
                <a:lnTo>
                  <a:pt x="4454156" y="1783841"/>
                </a:lnTo>
                <a:lnTo>
                  <a:pt x="4430130" y="1780717"/>
                </a:lnTo>
                <a:lnTo>
                  <a:pt x="4411140" y="1770686"/>
                </a:lnTo>
                <a:lnTo>
                  <a:pt x="4398662" y="1752761"/>
                </a:lnTo>
                <a:lnTo>
                  <a:pt x="4394174" y="1725955"/>
                </a:lnTo>
                <a:lnTo>
                  <a:pt x="4398599" y="1699090"/>
                </a:lnTo>
                <a:lnTo>
                  <a:pt x="4412988" y="1680708"/>
                </a:lnTo>
                <a:lnTo>
                  <a:pt x="4439014" y="1669426"/>
                </a:lnTo>
                <a:lnTo>
                  <a:pt x="4478350" y="1663865"/>
                </a:lnTo>
                <a:lnTo>
                  <a:pt x="4549914" y="1658607"/>
                </a:lnTo>
                <a:lnTo>
                  <a:pt x="4704626" y="1658607"/>
                </a:lnTo>
                <a:lnTo>
                  <a:pt x="4704626" y="1516532"/>
                </a:lnTo>
                <a:lnTo>
                  <a:pt x="4701555" y="1466055"/>
                </a:lnTo>
                <a:lnTo>
                  <a:pt x="4693378" y="1430248"/>
                </a:lnTo>
                <a:close/>
              </a:path>
              <a:path w="5400040" h="2108200">
                <a:moveTo>
                  <a:pt x="4771974" y="1826983"/>
                </a:moveTo>
                <a:lnTo>
                  <a:pt x="4562551" y="1826983"/>
                </a:lnTo>
                <a:lnTo>
                  <a:pt x="4567821" y="1828038"/>
                </a:lnTo>
                <a:lnTo>
                  <a:pt x="4578350" y="1884857"/>
                </a:lnTo>
                <a:lnTo>
                  <a:pt x="4771974" y="1884857"/>
                </a:lnTo>
                <a:lnTo>
                  <a:pt x="4771974" y="1826983"/>
                </a:lnTo>
                <a:close/>
              </a:path>
              <a:path w="5400040" h="2108200">
                <a:moveTo>
                  <a:pt x="4704626" y="1658607"/>
                </a:moveTo>
                <a:lnTo>
                  <a:pt x="4549914" y="1658607"/>
                </a:lnTo>
                <a:lnTo>
                  <a:pt x="4549914" y="1745957"/>
                </a:lnTo>
                <a:lnTo>
                  <a:pt x="4529771" y="1759421"/>
                </a:lnTo>
                <a:lnTo>
                  <a:pt x="4506374" y="1771605"/>
                </a:lnTo>
                <a:lnTo>
                  <a:pt x="4480807" y="1780437"/>
                </a:lnTo>
                <a:lnTo>
                  <a:pt x="4454156" y="1783841"/>
                </a:lnTo>
                <a:lnTo>
                  <a:pt x="4705553" y="1783841"/>
                </a:lnTo>
                <a:lnTo>
                  <a:pt x="4705035" y="1782363"/>
                </a:lnTo>
                <a:lnTo>
                  <a:pt x="4704626" y="1772272"/>
                </a:lnTo>
                <a:lnTo>
                  <a:pt x="4704626" y="1658607"/>
                </a:lnTo>
                <a:close/>
              </a:path>
              <a:path w="5400040" h="2108200">
                <a:moveTo>
                  <a:pt x="5400001" y="1336598"/>
                </a:moveTo>
                <a:lnTo>
                  <a:pt x="5165318" y="1336598"/>
                </a:lnTo>
                <a:lnTo>
                  <a:pt x="5151653" y="1421841"/>
                </a:lnTo>
                <a:lnTo>
                  <a:pt x="5220042" y="1430248"/>
                </a:lnTo>
                <a:lnTo>
                  <a:pt x="5108486" y="1708073"/>
                </a:lnTo>
                <a:lnTo>
                  <a:pt x="5232861" y="1708073"/>
                </a:lnTo>
                <a:lnTo>
                  <a:pt x="5340019" y="1446047"/>
                </a:lnTo>
                <a:lnTo>
                  <a:pt x="5344570" y="1438211"/>
                </a:lnTo>
                <a:lnTo>
                  <a:pt x="5350403" y="1433145"/>
                </a:lnTo>
                <a:lnTo>
                  <a:pt x="5357620" y="1430054"/>
                </a:lnTo>
                <a:lnTo>
                  <a:pt x="5366321" y="1428140"/>
                </a:lnTo>
                <a:lnTo>
                  <a:pt x="5400001" y="1421841"/>
                </a:lnTo>
                <a:lnTo>
                  <a:pt x="5400001" y="1336598"/>
                </a:lnTo>
                <a:close/>
              </a:path>
              <a:path w="5400040" h="2108200">
                <a:moveTo>
                  <a:pt x="4480445" y="1326083"/>
                </a:moveTo>
                <a:lnTo>
                  <a:pt x="4437434" y="1327604"/>
                </a:lnTo>
                <a:lnTo>
                  <a:pt x="4393261" y="1333359"/>
                </a:lnTo>
                <a:lnTo>
                  <a:pt x="4350762" y="1345132"/>
                </a:lnTo>
                <a:lnTo>
                  <a:pt x="4312772" y="1364710"/>
                </a:lnTo>
                <a:lnTo>
                  <a:pt x="4282126" y="1393877"/>
                </a:lnTo>
                <a:lnTo>
                  <a:pt x="4261660" y="1434419"/>
                </a:lnTo>
                <a:lnTo>
                  <a:pt x="4254207" y="1488122"/>
                </a:lnTo>
                <a:lnTo>
                  <a:pt x="4402594" y="1500758"/>
                </a:lnTo>
                <a:lnTo>
                  <a:pt x="4407495" y="1463102"/>
                </a:lnTo>
                <a:lnTo>
                  <a:pt x="4422065" y="1441824"/>
                </a:lnTo>
                <a:lnTo>
                  <a:pt x="4446105" y="1432386"/>
                </a:lnTo>
                <a:lnTo>
                  <a:pt x="4479417" y="1430248"/>
                </a:lnTo>
                <a:lnTo>
                  <a:pt x="4693378" y="1430248"/>
                </a:lnTo>
                <a:lnTo>
                  <a:pt x="4692095" y="1424629"/>
                </a:lnTo>
                <a:lnTo>
                  <a:pt x="4652529" y="1366067"/>
                </a:lnTo>
                <a:lnTo>
                  <a:pt x="4582966" y="1335125"/>
                </a:lnTo>
                <a:lnTo>
                  <a:pt x="4536010" y="1328224"/>
                </a:lnTo>
                <a:lnTo>
                  <a:pt x="4480445" y="1326083"/>
                </a:lnTo>
                <a:close/>
              </a:path>
              <a:path w="5400040" h="2108200">
                <a:moveTo>
                  <a:pt x="3504438" y="658888"/>
                </a:moveTo>
                <a:lnTo>
                  <a:pt x="3319208" y="658888"/>
                </a:lnTo>
                <a:lnTo>
                  <a:pt x="3307638" y="744118"/>
                </a:lnTo>
                <a:lnTo>
                  <a:pt x="3364458" y="764120"/>
                </a:lnTo>
                <a:lnTo>
                  <a:pt x="3371034" y="767275"/>
                </a:lnTo>
                <a:lnTo>
                  <a:pt x="3375247" y="772013"/>
                </a:lnTo>
                <a:lnTo>
                  <a:pt x="3377488" y="778333"/>
                </a:lnTo>
                <a:lnTo>
                  <a:pt x="3378149" y="786231"/>
                </a:lnTo>
                <a:lnTo>
                  <a:pt x="3378149" y="1094562"/>
                </a:lnTo>
                <a:lnTo>
                  <a:pt x="3313925" y="1121917"/>
                </a:lnTo>
                <a:lnTo>
                  <a:pt x="3313925" y="1207160"/>
                </a:lnTo>
                <a:lnTo>
                  <a:pt x="3523615" y="1207223"/>
                </a:lnTo>
                <a:lnTo>
                  <a:pt x="3540467" y="1228051"/>
                </a:lnTo>
                <a:lnTo>
                  <a:pt x="3540467" y="1772284"/>
                </a:lnTo>
                <a:lnTo>
                  <a:pt x="3457308" y="1800707"/>
                </a:lnTo>
                <a:lnTo>
                  <a:pt x="3457308" y="1884870"/>
                </a:lnTo>
                <a:lnTo>
                  <a:pt x="3780383" y="1884870"/>
                </a:lnTo>
                <a:lnTo>
                  <a:pt x="3836523" y="1882466"/>
                </a:lnTo>
                <a:lnTo>
                  <a:pt x="3888144" y="1875382"/>
                </a:lnTo>
                <a:lnTo>
                  <a:pt x="3935304" y="1863802"/>
                </a:lnTo>
                <a:lnTo>
                  <a:pt x="3978061" y="1847911"/>
                </a:lnTo>
                <a:lnTo>
                  <a:pt x="4016472" y="1827891"/>
                </a:lnTo>
                <a:lnTo>
                  <a:pt x="4050595" y="1803928"/>
                </a:lnTo>
                <a:lnTo>
                  <a:pt x="4080487" y="1776206"/>
                </a:lnTo>
                <a:lnTo>
                  <a:pt x="4084597" y="1771205"/>
                </a:lnTo>
                <a:lnTo>
                  <a:pt x="3703624" y="1771205"/>
                </a:lnTo>
                <a:lnTo>
                  <a:pt x="3703624" y="1236624"/>
                </a:lnTo>
                <a:lnTo>
                  <a:pt x="4098869" y="1236624"/>
                </a:lnTo>
                <a:lnTo>
                  <a:pt x="4071517" y="1208171"/>
                </a:lnTo>
                <a:lnTo>
                  <a:pt x="4038419" y="1182784"/>
                </a:lnTo>
                <a:lnTo>
                  <a:pt x="4000481" y="1161665"/>
                </a:lnTo>
                <a:lnTo>
                  <a:pt x="3957603" y="1144970"/>
                </a:lnTo>
                <a:lnTo>
                  <a:pt x="3909683" y="1132852"/>
                </a:lnTo>
                <a:lnTo>
                  <a:pt x="3856621" y="1125468"/>
                </a:lnTo>
                <a:lnTo>
                  <a:pt x="3801579" y="1123111"/>
                </a:lnTo>
                <a:lnTo>
                  <a:pt x="3553929" y="1123111"/>
                </a:lnTo>
                <a:lnTo>
                  <a:pt x="3544636" y="1121734"/>
                </a:lnTo>
                <a:lnTo>
                  <a:pt x="3539583" y="1118492"/>
                </a:lnTo>
                <a:lnTo>
                  <a:pt x="3537490" y="1112292"/>
                </a:lnTo>
                <a:lnTo>
                  <a:pt x="3537164" y="1104208"/>
                </a:lnTo>
                <a:lnTo>
                  <a:pt x="3537077" y="814628"/>
                </a:lnTo>
                <a:lnTo>
                  <a:pt x="3551723" y="803103"/>
                </a:lnTo>
                <a:lnTo>
                  <a:pt x="3570616" y="791084"/>
                </a:lnTo>
                <a:lnTo>
                  <a:pt x="3591678" y="781630"/>
                </a:lnTo>
                <a:lnTo>
                  <a:pt x="3612832" y="777798"/>
                </a:lnTo>
                <a:lnTo>
                  <a:pt x="3763340" y="777798"/>
                </a:lnTo>
                <a:lnTo>
                  <a:pt x="3763340" y="743076"/>
                </a:lnTo>
                <a:lnTo>
                  <a:pt x="3517061" y="743076"/>
                </a:lnTo>
                <a:lnTo>
                  <a:pt x="3504438" y="658888"/>
                </a:lnTo>
                <a:close/>
              </a:path>
              <a:path w="5400040" h="2108200">
                <a:moveTo>
                  <a:pt x="4098869" y="1236624"/>
                </a:moveTo>
                <a:lnTo>
                  <a:pt x="3769918" y="1236624"/>
                </a:lnTo>
                <a:lnTo>
                  <a:pt x="3822254" y="1239343"/>
                </a:lnTo>
                <a:lnTo>
                  <a:pt x="3867814" y="1247779"/>
                </a:lnTo>
                <a:lnTo>
                  <a:pt x="3906763" y="1262346"/>
                </a:lnTo>
                <a:lnTo>
                  <a:pt x="3939267" y="1283461"/>
                </a:lnTo>
                <a:lnTo>
                  <a:pt x="3965491" y="1311540"/>
                </a:lnTo>
                <a:lnTo>
                  <a:pt x="3985600" y="1346999"/>
                </a:lnTo>
                <a:lnTo>
                  <a:pt x="3999759" y="1390253"/>
                </a:lnTo>
                <a:lnTo>
                  <a:pt x="4008133" y="1441719"/>
                </a:lnTo>
                <a:lnTo>
                  <a:pt x="4010888" y="1501813"/>
                </a:lnTo>
                <a:lnTo>
                  <a:pt x="4008505" y="1553176"/>
                </a:lnTo>
                <a:lnTo>
                  <a:pt x="4001020" y="1600314"/>
                </a:lnTo>
                <a:lnTo>
                  <a:pt x="3987932" y="1642741"/>
                </a:lnTo>
                <a:lnTo>
                  <a:pt x="3968739" y="1679972"/>
                </a:lnTo>
                <a:lnTo>
                  <a:pt x="3942938" y="1711522"/>
                </a:lnTo>
                <a:lnTo>
                  <a:pt x="3910028" y="1736906"/>
                </a:lnTo>
                <a:lnTo>
                  <a:pt x="3869506" y="1755637"/>
                </a:lnTo>
                <a:lnTo>
                  <a:pt x="3820870" y="1767232"/>
                </a:lnTo>
                <a:lnTo>
                  <a:pt x="3763619" y="1771205"/>
                </a:lnTo>
                <a:lnTo>
                  <a:pt x="4084597" y="1771205"/>
                </a:lnTo>
                <a:lnTo>
                  <a:pt x="4127812" y="1710218"/>
                </a:lnTo>
                <a:lnTo>
                  <a:pt x="4145359" y="1672321"/>
                </a:lnTo>
                <a:lnTo>
                  <a:pt x="4158907" y="1631400"/>
                </a:lnTo>
                <a:lnTo>
                  <a:pt x="4168513" y="1587640"/>
                </a:lnTo>
                <a:lnTo>
                  <a:pt x="4174234" y="1541225"/>
                </a:lnTo>
                <a:lnTo>
                  <a:pt x="4176128" y="1492338"/>
                </a:lnTo>
                <a:lnTo>
                  <a:pt x="4174094" y="1441423"/>
                </a:lnTo>
                <a:lnTo>
                  <a:pt x="4167924" y="1393688"/>
                </a:lnTo>
                <a:lnTo>
                  <a:pt x="4157517" y="1349291"/>
                </a:lnTo>
                <a:lnTo>
                  <a:pt x="4142774" y="1308385"/>
                </a:lnTo>
                <a:lnTo>
                  <a:pt x="4123593" y="1271126"/>
                </a:lnTo>
                <a:lnTo>
                  <a:pt x="4099874" y="1237670"/>
                </a:lnTo>
                <a:lnTo>
                  <a:pt x="4098869" y="1236624"/>
                </a:lnTo>
                <a:close/>
              </a:path>
              <a:path w="5400040" h="2108200">
                <a:moveTo>
                  <a:pt x="3798316" y="1122972"/>
                </a:moveTo>
                <a:lnTo>
                  <a:pt x="3553929" y="1123111"/>
                </a:lnTo>
                <a:lnTo>
                  <a:pt x="3801579" y="1123111"/>
                </a:lnTo>
                <a:lnTo>
                  <a:pt x="3798316" y="1122972"/>
                </a:lnTo>
                <a:close/>
              </a:path>
              <a:path w="5400040" h="2108200">
                <a:moveTo>
                  <a:pt x="3763340" y="777798"/>
                </a:moveTo>
                <a:lnTo>
                  <a:pt x="3621265" y="777798"/>
                </a:lnTo>
                <a:lnTo>
                  <a:pt x="3624427" y="779906"/>
                </a:lnTo>
                <a:lnTo>
                  <a:pt x="3626523" y="789368"/>
                </a:lnTo>
                <a:lnTo>
                  <a:pt x="3637051" y="845146"/>
                </a:lnTo>
                <a:lnTo>
                  <a:pt x="3763340" y="849350"/>
                </a:lnTo>
                <a:lnTo>
                  <a:pt x="3763340" y="777798"/>
                </a:lnTo>
                <a:close/>
              </a:path>
              <a:path w="5400040" h="2108200">
                <a:moveTo>
                  <a:pt x="3671773" y="648360"/>
                </a:moveTo>
                <a:lnTo>
                  <a:pt x="3625051" y="655610"/>
                </a:lnTo>
                <a:lnTo>
                  <a:pt x="3585337" y="675587"/>
                </a:lnTo>
                <a:lnTo>
                  <a:pt x="3551747" y="705630"/>
                </a:lnTo>
                <a:lnTo>
                  <a:pt x="3523399" y="743076"/>
                </a:lnTo>
                <a:lnTo>
                  <a:pt x="3763340" y="743076"/>
                </a:lnTo>
                <a:lnTo>
                  <a:pt x="3763340" y="657834"/>
                </a:lnTo>
                <a:lnTo>
                  <a:pt x="3744442" y="654130"/>
                </a:lnTo>
                <a:lnTo>
                  <a:pt x="3719528" y="651121"/>
                </a:lnTo>
                <a:lnTo>
                  <a:pt x="3693627" y="649099"/>
                </a:lnTo>
                <a:lnTo>
                  <a:pt x="3671773" y="648360"/>
                </a:lnTo>
                <a:close/>
              </a:path>
              <a:path w="5400040" h="2108200">
                <a:moveTo>
                  <a:pt x="1637862" y="752538"/>
                </a:moveTo>
                <a:lnTo>
                  <a:pt x="1423898" y="752538"/>
                </a:lnTo>
                <a:lnTo>
                  <a:pt x="1462444" y="758573"/>
                </a:lnTo>
                <a:lnTo>
                  <a:pt x="1483623" y="775560"/>
                </a:lnTo>
                <a:lnTo>
                  <a:pt x="1492567" y="801819"/>
                </a:lnTo>
                <a:lnTo>
                  <a:pt x="1494408" y="835672"/>
                </a:lnTo>
                <a:lnTo>
                  <a:pt x="1494408" y="893559"/>
                </a:lnTo>
                <a:lnTo>
                  <a:pt x="1373390" y="901966"/>
                </a:lnTo>
                <a:lnTo>
                  <a:pt x="1313143" y="909957"/>
                </a:lnTo>
                <a:lnTo>
                  <a:pt x="1263915" y="924814"/>
                </a:lnTo>
                <a:lnTo>
                  <a:pt x="1225678" y="947094"/>
                </a:lnTo>
                <a:lnTo>
                  <a:pt x="1198402" y="977352"/>
                </a:lnTo>
                <a:lnTo>
                  <a:pt x="1182058" y="1016146"/>
                </a:lnTo>
                <a:lnTo>
                  <a:pt x="1176616" y="1064031"/>
                </a:lnTo>
                <a:lnTo>
                  <a:pt x="1178789" y="1098225"/>
                </a:lnTo>
                <a:lnTo>
                  <a:pt x="1203712" y="1166377"/>
                </a:lnTo>
                <a:lnTo>
                  <a:pt x="1231490" y="1193904"/>
                </a:lnTo>
                <a:lnTo>
                  <a:pt x="1272831" y="1212778"/>
                </a:lnTo>
                <a:lnTo>
                  <a:pt x="1330248" y="1219784"/>
                </a:lnTo>
                <a:lnTo>
                  <a:pt x="1387766" y="1214244"/>
                </a:lnTo>
                <a:lnTo>
                  <a:pt x="1435220" y="1199135"/>
                </a:lnTo>
                <a:lnTo>
                  <a:pt x="1474388" y="1176723"/>
                </a:lnTo>
                <a:lnTo>
                  <a:pt x="1507045" y="1149273"/>
                </a:lnTo>
                <a:lnTo>
                  <a:pt x="1716455" y="1149273"/>
                </a:lnTo>
                <a:lnTo>
                  <a:pt x="1716455" y="1124000"/>
                </a:lnTo>
                <a:lnTo>
                  <a:pt x="1665947" y="1115593"/>
                </a:lnTo>
                <a:lnTo>
                  <a:pt x="1656656" y="1113783"/>
                </a:lnTo>
                <a:lnTo>
                  <a:pt x="1651608" y="1110594"/>
                </a:lnTo>
                <a:lnTo>
                  <a:pt x="1650042" y="1106131"/>
                </a:lnTo>
                <a:lnTo>
                  <a:pt x="1398651" y="1106131"/>
                </a:lnTo>
                <a:lnTo>
                  <a:pt x="1374637" y="1103007"/>
                </a:lnTo>
                <a:lnTo>
                  <a:pt x="1355650" y="1092976"/>
                </a:lnTo>
                <a:lnTo>
                  <a:pt x="1343170" y="1075051"/>
                </a:lnTo>
                <a:lnTo>
                  <a:pt x="1338681" y="1048245"/>
                </a:lnTo>
                <a:lnTo>
                  <a:pt x="1343102" y="1021381"/>
                </a:lnTo>
                <a:lnTo>
                  <a:pt x="1357485" y="1002999"/>
                </a:lnTo>
                <a:lnTo>
                  <a:pt x="1383510" y="991722"/>
                </a:lnTo>
                <a:lnTo>
                  <a:pt x="1422857" y="986167"/>
                </a:lnTo>
                <a:lnTo>
                  <a:pt x="1494421" y="980897"/>
                </a:lnTo>
                <a:lnTo>
                  <a:pt x="1649107" y="980897"/>
                </a:lnTo>
                <a:lnTo>
                  <a:pt x="1649107" y="838822"/>
                </a:lnTo>
                <a:lnTo>
                  <a:pt x="1646036" y="788341"/>
                </a:lnTo>
                <a:lnTo>
                  <a:pt x="1637862" y="752538"/>
                </a:lnTo>
                <a:close/>
              </a:path>
              <a:path w="5400040" h="2108200">
                <a:moveTo>
                  <a:pt x="1716455" y="1149273"/>
                </a:moveTo>
                <a:lnTo>
                  <a:pt x="1507045" y="1149273"/>
                </a:lnTo>
                <a:lnTo>
                  <a:pt x="1512303" y="1150315"/>
                </a:lnTo>
                <a:lnTo>
                  <a:pt x="1522831" y="1207147"/>
                </a:lnTo>
                <a:lnTo>
                  <a:pt x="1716455" y="1207147"/>
                </a:lnTo>
                <a:lnTo>
                  <a:pt x="1716455" y="1149273"/>
                </a:lnTo>
                <a:close/>
              </a:path>
              <a:path w="5400040" h="2108200">
                <a:moveTo>
                  <a:pt x="1649107" y="980897"/>
                </a:moveTo>
                <a:lnTo>
                  <a:pt x="1494421" y="980897"/>
                </a:lnTo>
                <a:lnTo>
                  <a:pt x="1494421" y="1068247"/>
                </a:lnTo>
                <a:lnTo>
                  <a:pt x="1474278" y="1081716"/>
                </a:lnTo>
                <a:lnTo>
                  <a:pt x="1450879" y="1093900"/>
                </a:lnTo>
                <a:lnTo>
                  <a:pt x="1425309" y="1102728"/>
                </a:lnTo>
                <a:lnTo>
                  <a:pt x="1398651" y="1106131"/>
                </a:lnTo>
                <a:lnTo>
                  <a:pt x="1650042" y="1106131"/>
                </a:lnTo>
                <a:lnTo>
                  <a:pt x="1649519" y="1104640"/>
                </a:lnTo>
                <a:lnTo>
                  <a:pt x="1649107" y="1094536"/>
                </a:lnTo>
                <a:lnTo>
                  <a:pt x="1649107" y="980897"/>
                </a:lnTo>
                <a:close/>
              </a:path>
              <a:path w="5400040" h="2108200">
                <a:moveTo>
                  <a:pt x="1424965" y="648360"/>
                </a:moveTo>
                <a:lnTo>
                  <a:pt x="1381944" y="649881"/>
                </a:lnTo>
                <a:lnTo>
                  <a:pt x="1337765" y="655636"/>
                </a:lnTo>
                <a:lnTo>
                  <a:pt x="1295261" y="667410"/>
                </a:lnTo>
                <a:lnTo>
                  <a:pt x="1257269" y="686989"/>
                </a:lnTo>
                <a:lnTo>
                  <a:pt x="1226621" y="716159"/>
                </a:lnTo>
                <a:lnTo>
                  <a:pt x="1206154" y="756704"/>
                </a:lnTo>
                <a:lnTo>
                  <a:pt x="1198702" y="810412"/>
                </a:lnTo>
                <a:lnTo>
                  <a:pt x="1347076" y="823048"/>
                </a:lnTo>
                <a:lnTo>
                  <a:pt x="1351977" y="785397"/>
                </a:lnTo>
                <a:lnTo>
                  <a:pt x="1366546" y="764119"/>
                </a:lnTo>
                <a:lnTo>
                  <a:pt x="1390587" y="754677"/>
                </a:lnTo>
                <a:lnTo>
                  <a:pt x="1423898" y="752538"/>
                </a:lnTo>
                <a:lnTo>
                  <a:pt x="1637862" y="752538"/>
                </a:lnTo>
                <a:lnTo>
                  <a:pt x="1636577" y="746912"/>
                </a:lnTo>
                <a:lnTo>
                  <a:pt x="1597015" y="688346"/>
                </a:lnTo>
                <a:lnTo>
                  <a:pt x="1527463" y="657403"/>
                </a:lnTo>
                <a:lnTo>
                  <a:pt x="1480517" y="650501"/>
                </a:lnTo>
                <a:lnTo>
                  <a:pt x="1424965" y="648360"/>
                </a:lnTo>
                <a:close/>
              </a:path>
              <a:path w="5400040" h="2108200">
                <a:moveTo>
                  <a:pt x="1942490" y="658888"/>
                </a:moveTo>
                <a:lnTo>
                  <a:pt x="1757260" y="658888"/>
                </a:lnTo>
                <a:lnTo>
                  <a:pt x="1745691" y="744118"/>
                </a:lnTo>
                <a:lnTo>
                  <a:pt x="1802510" y="764120"/>
                </a:lnTo>
                <a:lnTo>
                  <a:pt x="1809084" y="767273"/>
                </a:lnTo>
                <a:lnTo>
                  <a:pt x="1813293" y="772007"/>
                </a:lnTo>
                <a:lnTo>
                  <a:pt x="1815530" y="778322"/>
                </a:lnTo>
                <a:lnTo>
                  <a:pt x="1816188" y="786218"/>
                </a:lnTo>
                <a:lnTo>
                  <a:pt x="1816188" y="1094562"/>
                </a:lnTo>
                <a:lnTo>
                  <a:pt x="1751990" y="1121917"/>
                </a:lnTo>
                <a:lnTo>
                  <a:pt x="1751990" y="1207160"/>
                </a:lnTo>
                <a:lnTo>
                  <a:pt x="2096134" y="1207147"/>
                </a:lnTo>
                <a:lnTo>
                  <a:pt x="2096134" y="1122972"/>
                </a:lnTo>
                <a:lnTo>
                  <a:pt x="1991969" y="1114539"/>
                </a:lnTo>
                <a:lnTo>
                  <a:pt x="1982665" y="1113181"/>
                </a:lnTo>
                <a:lnTo>
                  <a:pt x="1977613" y="1109948"/>
                </a:lnTo>
                <a:lnTo>
                  <a:pt x="1975526" y="1103752"/>
                </a:lnTo>
                <a:lnTo>
                  <a:pt x="1975158" y="1094562"/>
                </a:lnTo>
                <a:lnTo>
                  <a:pt x="1975116" y="814628"/>
                </a:lnTo>
                <a:lnTo>
                  <a:pt x="1989762" y="803103"/>
                </a:lnTo>
                <a:lnTo>
                  <a:pt x="2008657" y="791084"/>
                </a:lnTo>
                <a:lnTo>
                  <a:pt x="2029723" y="781630"/>
                </a:lnTo>
                <a:lnTo>
                  <a:pt x="2050884" y="777798"/>
                </a:lnTo>
                <a:lnTo>
                  <a:pt x="2201367" y="777798"/>
                </a:lnTo>
                <a:lnTo>
                  <a:pt x="2201367" y="743076"/>
                </a:lnTo>
                <a:lnTo>
                  <a:pt x="1955114" y="743076"/>
                </a:lnTo>
                <a:lnTo>
                  <a:pt x="1942490" y="658888"/>
                </a:lnTo>
                <a:close/>
              </a:path>
              <a:path w="5400040" h="2108200">
                <a:moveTo>
                  <a:pt x="2201367" y="777798"/>
                </a:moveTo>
                <a:lnTo>
                  <a:pt x="2059304" y="777798"/>
                </a:lnTo>
                <a:lnTo>
                  <a:pt x="2062454" y="779906"/>
                </a:lnTo>
                <a:lnTo>
                  <a:pt x="2064562" y="789368"/>
                </a:lnTo>
                <a:lnTo>
                  <a:pt x="2075091" y="845146"/>
                </a:lnTo>
                <a:lnTo>
                  <a:pt x="2201367" y="849350"/>
                </a:lnTo>
                <a:lnTo>
                  <a:pt x="2201367" y="777798"/>
                </a:lnTo>
                <a:close/>
              </a:path>
              <a:path w="5400040" h="2108200">
                <a:moveTo>
                  <a:pt x="2109812" y="648360"/>
                </a:moveTo>
                <a:lnTo>
                  <a:pt x="2063092" y="655610"/>
                </a:lnTo>
                <a:lnTo>
                  <a:pt x="2023378" y="675587"/>
                </a:lnTo>
                <a:lnTo>
                  <a:pt x="1989781" y="705630"/>
                </a:lnTo>
                <a:lnTo>
                  <a:pt x="1961413" y="743076"/>
                </a:lnTo>
                <a:lnTo>
                  <a:pt x="2201367" y="743076"/>
                </a:lnTo>
                <a:lnTo>
                  <a:pt x="2201367" y="657834"/>
                </a:lnTo>
                <a:lnTo>
                  <a:pt x="2182470" y="654130"/>
                </a:lnTo>
                <a:lnTo>
                  <a:pt x="2157556" y="651121"/>
                </a:lnTo>
                <a:lnTo>
                  <a:pt x="2131660" y="649099"/>
                </a:lnTo>
                <a:lnTo>
                  <a:pt x="2109812" y="648360"/>
                </a:lnTo>
                <a:close/>
              </a:path>
              <a:path w="5400040" h="2108200">
                <a:moveTo>
                  <a:pt x="2499906" y="648360"/>
                </a:moveTo>
                <a:lnTo>
                  <a:pt x="2452981" y="651724"/>
                </a:lnTo>
                <a:lnTo>
                  <a:pt x="2408821" y="661870"/>
                </a:lnTo>
                <a:lnTo>
                  <a:pt x="2368161" y="678874"/>
                </a:lnTo>
                <a:lnTo>
                  <a:pt x="2331738" y="702816"/>
                </a:lnTo>
                <a:lnTo>
                  <a:pt x="2300286" y="733773"/>
                </a:lnTo>
                <a:lnTo>
                  <a:pt x="2274543" y="771825"/>
                </a:lnTo>
                <a:lnTo>
                  <a:pt x="2255243" y="817048"/>
                </a:lnTo>
                <a:lnTo>
                  <a:pt x="2243124" y="869521"/>
                </a:lnTo>
                <a:lnTo>
                  <a:pt x="2238921" y="929322"/>
                </a:lnTo>
                <a:lnTo>
                  <a:pt x="2241068" y="977345"/>
                </a:lnTo>
                <a:lnTo>
                  <a:pt x="2247769" y="1022565"/>
                </a:lnTo>
                <a:lnTo>
                  <a:pt x="2259407" y="1064451"/>
                </a:lnTo>
                <a:lnTo>
                  <a:pt x="2276368" y="1102473"/>
                </a:lnTo>
                <a:lnTo>
                  <a:pt x="2299036" y="1136100"/>
                </a:lnTo>
                <a:lnTo>
                  <a:pt x="2327798" y="1164803"/>
                </a:lnTo>
                <a:lnTo>
                  <a:pt x="2363037" y="1188050"/>
                </a:lnTo>
                <a:lnTo>
                  <a:pt x="2405140" y="1205312"/>
                </a:lnTo>
                <a:lnTo>
                  <a:pt x="2454491" y="1216058"/>
                </a:lnTo>
                <a:lnTo>
                  <a:pt x="2511475" y="1219758"/>
                </a:lnTo>
                <a:lnTo>
                  <a:pt x="2569301" y="1215816"/>
                </a:lnTo>
                <a:lnTo>
                  <a:pt x="2624466" y="1204775"/>
                </a:lnTo>
                <a:lnTo>
                  <a:pt x="2677066" y="1187815"/>
                </a:lnTo>
                <a:lnTo>
                  <a:pt x="2727197" y="1166114"/>
                </a:lnTo>
                <a:lnTo>
                  <a:pt x="2701646" y="1097699"/>
                </a:lnTo>
                <a:lnTo>
                  <a:pt x="2531491" y="1097699"/>
                </a:lnTo>
                <a:lnTo>
                  <a:pt x="2476418" y="1088804"/>
                </a:lnTo>
                <a:lnTo>
                  <a:pt x="2439004" y="1063632"/>
                </a:lnTo>
                <a:lnTo>
                  <a:pt x="2416785" y="1024452"/>
                </a:lnTo>
                <a:lnTo>
                  <a:pt x="2407297" y="973531"/>
                </a:lnTo>
                <a:lnTo>
                  <a:pt x="2729331" y="973531"/>
                </a:lnTo>
                <a:lnTo>
                  <a:pt x="2730097" y="955413"/>
                </a:lnTo>
                <a:lnTo>
                  <a:pt x="2730766" y="935123"/>
                </a:lnTo>
                <a:lnTo>
                  <a:pt x="2731235" y="916409"/>
                </a:lnTo>
                <a:lnTo>
                  <a:pt x="2731401" y="903020"/>
                </a:lnTo>
                <a:lnTo>
                  <a:pt x="2729652" y="873569"/>
                </a:lnTo>
                <a:lnTo>
                  <a:pt x="2408364" y="873569"/>
                </a:lnTo>
                <a:lnTo>
                  <a:pt x="2418475" y="819732"/>
                </a:lnTo>
                <a:lnTo>
                  <a:pt x="2437958" y="785429"/>
                </a:lnTo>
                <a:lnTo>
                  <a:pt x="2464742" y="767308"/>
                </a:lnTo>
                <a:lnTo>
                  <a:pt x="2496756" y="762012"/>
                </a:lnTo>
                <a:lnTo>
                  <a:pt x="2704537" y="762012"/>
                </a:lnTo>
                <a:lnTo>
                  <a:pt x="2702253" y="756084"/>
                </a:lnTo>
                <a:lnTo>
                  <a:pt x="2680598" y="721905"/>
                </a:lnTo>
                <a:lnTo>
                  <a:pt x="2653607" y="694620"/>
                </a:lnTo>
                <a:lnTo>
                  <a:pt x="2585143" y="659521"/>
                </a:lnTo>
                <a:lnTo>
                  <a:pt x="2544430" y="651100"/>
                </a:lnTo>
                <a:lnTo>
                  <a:pt x="2499906" y="648360"/>
                </a:lnTo>
                <a:close/>
              </a:path>
              <a:path w="5400040" h="2108200">
                <a:moveTo>
                  <a:pt x="2688285" y="1061923"/>
                </a:moveTo>
                <a:lnTo>
                  <a:pt x="2639370" y="1078619"/>
                </a:lnTo>
                <a:lnTo>
                  <a:pt x="2598443" y="1089683"/>
                </a:lnTo>
                <a:lnTo>
                  <a:pt x="2563239" y="1095811"/>
                </a:lnTo>
                <a:lnTo>
                  <a:pt x="2531491" y="1097699"/>
                </a:lnTo>
                <a:lnTo>
                  <a:pt x="2701646" y="1097699"/>
                </a:lnTo>
                <a:lnTo>
                  <a:pt x="2688285" y="1061923"/>
                </a:lnTo>
                <a:close/>
              </a:path>
              <a:path w="5400040" h="2108200">
                <a:moveTo>
                  <a:pt x="2704537" y="762012"/>
                </a:moveTo>
                <a:lnTo>
                  <a:pt x="2496756" y="762012"/>
                </a:lnTo>
                <a:lnTo>
                  <a:pt x="2527141" y="767013"/>
                </a:lnTo>
                <a:lnTo>
                  <a:pt x="2552004" y="784644"/>
                </a:lnTo>
                <a:lnTo>
                  <a:pt x="2568976" y="818848"/>
                </a:lnTo>
                <a:lnTo>
                  <a:pt x="2575686" y="873569"/>
                </a:lnTo>
                <a:lnTo>
                  <a:pt x="2729652" y="873569"/>
                </a:lnTo>
                <a:lnTo>
                  <a:pt x="2728036" y="846339"/>
                </a:lnTo>
                <a:lnTo>
                  <a:pt x="2718193" y="797461"/>
                </a:lnTo>
                <a:lnTo>
                  <a:pt x="2704537" y="762012"/>
                </a:lnTo>
                <a:close/>
              </a:path>
              <a:path w="5400040" h="2108200">
                <a:moveTo>
                  <a:pt x="3039986" y="648360"/>
                </a:moveTo>
                <a:lnTo>
                  <a:pt x="2993061" y="651725"/>
                </a:lnTo>
                <a:lnTo>
                  <a:pt x="2948900" y="661871"/>
                </a:lnTo>
                <a:lnTo>
                  <a:pt x="2908238" y="678878"/>
                </a:lnTo>
                <a:lnTo>
                  <a:pt x="2871813" y="702821"/>
                </a:lnTo>
                <a:lnTo>
                  <a:pt x="2840359" y="733781"/>
                </a:lnTo>
                <a:lnTo>
                  <a:pt x="2814613" y="771834"/>
                </a:lnTo>
                <a:lnTo>
                  <a:pt x="2795312" y="817059"/>
                </a:lnTo>
                <a:lnTo>
                  <a:pt x="2783192" y="869533"/>
                </a:lnTo>
                <a:lnTo>
                  <a:pt x="2778988" y="929335"/>
                </a:lnTo>
                <a:lnTo>
                  <a:pt x="2781136" y="977361"/>
                </a:lnTo>
                <a:lnTo>
                  <a:pt x="2787836" y="1022584"/>
                </a:lnTo>
                <a:lnTo>
                  <a:pt x="2799474" y="1064472"/>
                </a:lnTo>
                <a:lnTo>
                  <a:pt x="2816435" y="1102495"/>
                </a:lnTo>
                <a:lnTo>
                  <a:pt x="2839104" y="1136124"/>
                </a:lnTo>
                <a:lnTo>
                  <a:pt x="2867865" y="1164827"/>
                </a:lnTo>
                <a:lnTo>
                  <a:pt x="2903105" y="1188075"/>
                </a:lnTo>
                <a:lnTo>
                  <a:pt x="2945207" y="1205338"/>
                </a:lnTo>
                <a:lnTo>
                  <a:pt x="2994558" y="1216084"/>
                </a:lnTo>
                <a:lnTo>
                  <a:pt x="3051543" y="1219784"/>
                </a:lnTo>
                <a:lnTo>
                  <a:pt x="3109367" y="1215836"/>
                </a:lnTo>
                <a:lnTo>
                  <a:pt x="3164530" y="1204783"/>
                </a:lnTo>
                <a:lnTo>
                  <a:pt x="3217133" y="1187814"/>
                </a:lnTo>
                <a:lnTo>
                  <a:pt x="3267278" y="1166114"/>
                </a:lnTo>
                <a:lnTo>
                  <a:pt x="3241718" y="1097699"/>
                </a:lnTo>
                <a:lnTo>
                  <a:pt x="3071558" y="1097699"/>
                </a:lnTo>
                <a:lnTo>
                  <a:pt x="3016486" y="1088804"/>
                </a:lnTo>
                <a:lnTo>
                  <a:pt x="2979072" y="1063634"/>
                </a:lnTo>
                <a:lnTo>
                  <a:pt x="2956853" y="1024457"/>
                </a:lnTo>
                <a:lnTo>
                  <a:pt x="2947365" y="973543"/>
                </a:lnTo>
                <a:lnTo>
                  <a:pt x="3269386" y="973543"/>
                </a:lnTo>
                <a:lnTo>
                  <a:pt x="3270155" y="955418"/>
                </a:lnTo>
                <a:lnTo>
                  <a:pt x="3270831" y="935126"/>
                </a:lnTo>
                <a:lnTo>
                  <a:pt x="3271311" y="916415"/>
                </a:lnTo>
                <a:lnTo>
                  <a:pt x="3271494" y="903033"/>
                </a:lnTo>
                <a:lnTo>
                  <a:pt x="3269744" y="873569"/>
                </a:lnTo>
                <a:lnTo>
                  <a:pt x="2948419" y="873569"/>
                </a:lnTo>
                <a:lnTo>
                  <a:pt x="2958530" y="819732"/>
                </a:lnTo>
                <a:lnTo>
                  <a:pt x="2978015" y="785429"/>
                </a:lnTo>
                <a:lnTo>
                  <a:pt x="3004803" y="767308"/>
                </a:lnTo>
                <a:lnTo>
                  <a:pt x="3036823" y="762012"/>
                </a:lnTo>
                <a:lnTo>
                  <a:pt x="3244623" y="762012"/>
                </a:lnTo>
                <a:lnTo>
                  <a:pt x="3242340" y="756088"/>
                </a:lnTo>
                <a:lnTo>
                  <a:pt x="3220681" y="721907"/>
                </a:lnTo>
                <a:lnTo>
                  <a:pt x="3193687" y="694621"/>
                </a:lnTo>
                <a:lnTo>
                  <a:pt x="3125219" y="659521"/>
                </a:lnTo>
                <a:lnTo>
                  <a:pt x="3084508" y="651100"/>
                </a:lnTo>
                <a:lnTo>
                  <a:pt x="3039986" y="648360"/>
                </a:lnTo>
                <a:close/>
              </a:path>
              <a:path w="5400040" h="2108200">
                <a:moveTo>
                  <a:pt x="3228352" y="1061923"/>
                </a:moveTo>
                <a:lnTo>
                  <a:pt x="3179438" y="1078619"/>
                </a:lnTo>
                <a:lnTo>
                  <a:pt x="3138511" y="1089683"/>
                </a:lnTo>
                <a:lnTo>
                  <a:pt x="3103306" y="1095811"/>
                </a:lnTo>
                <a:lnTo>
                  <a:pt x="3071558" y="1097699"/>
                </a:lnTo>
                <a:lnTo>
                  <a:pt x="3241718" y="1097699"/>
                </a:lnTo>
                <a:lnTo>
                  <a:pt x="3228352" y="1061923"/>
                </a:lnTo>
                <a:close/>
              </a:path>
              <a:path w="5400040" h="2108200">
                <a:moveTo>
                  <a:pt x="3244623" y="762012"/>
                </a:moveTo>
                <a:lnTo>
                  <a:pt x="3036823" y="762012"/>
                </a:lnTo>
                <a:lnTo>
                  <a:pt x="3067201" y="767013"/>
                </a:lnTo>
                <a:lnTo>
                  <a:pt x="3092059" y="784644"/>
                </a:lnTo>
                <a:lnTo>
                  <a:pt x="3109025" y="818848"/>
                </a:lnTo>
                <a:lnTo>
                  <a:pt x="3115729" y="873569"/>
                </a:lnTo>
                <a:lnTo>
                  <a:pt x="3269744" y="873569"/>
                </a:lnTo>
                <a:lnTo>
                  <a:pt x="3268128" y="846347"/>
                </a:lnTo>
                <a:lnTo>
                  <a:pt x="3258283" y="797467"/>
                </a:lnTo>
                <a:lnTo>
                  <a:pt x="3244623" y="762012"/>
                </a:lnTo>
                <a:close/>
              </a:path>
              <a:path w="5400040" h="2108200">
                <a:moveTo>
                  <a:pt x="867067" y="431596"/>
                </a:moveTo>
                <a:lnTo>
                  <a:pt x="812949" y="434117"/>
                </a:lnTo>
                <a:lnTo>
                  <a:pt x="762882" y="441518"/>
                </a:lnTo>
                <a:lnTo>
                  <a:pt x="716860" y="453559"/>
                </a:lnTo>
                <a:lnTo>
                  <a:pt x="674875" y="469996"/>
                </a:lnTo>
                <a:lnTo>
                  <a:pt x="636921" y="490590"/>
                </a:lnTo>
                <a:lnTo>
                  <a:pt x="602992" y="515097"/>
                </a:lnTo>
                <a:lnTo>
                  <a:pt x="573079" y="543277"/>
                </a:lnTo>
                <a:lnTo>
                  <a:pt x="547177" y="574888"/>
                </a:lnTo>
                <a:lnTo>
                  <a:pt x="525278" y="609688"/>
                </a:lnTo>
                <a:lnTo>
                  <a:pt x="507377" y="647436"/>
                </a:lnTo>
                <a:lnTo>
                  <a:pt x="493465" y="687890"/>
                </a:lnTo>
                <a:lnTo>
                  <a:pt x="483536" y="730809"/>
                </a:lnTo>
                <a:lnTo>
                  <a:pt x="477584" y="775951"/>
                </a:lnTo>
                <a:lnTo>
                  <a:pt x="475602" y="823074"/>
                </a:lnTo>
                <a:lnTo>
                  <a:pt x="477262" y="873962"/>
                </a:lnTo>
                <a:lnTo>
                  <a:pt x="482311" y="921915"/>
                </a:lnTo>
                <a:lnTo>
                  <a:pt x="490853" y="966798"/>
                </a:lnTo>
                <a:lnTo>
                  <a:pt x="502992" y="1008480"/>
                </a:lnTo>
                <a:lnTo>
                  <a:pt x="518830" y="1046825"/>
                </a:lnTo>
                <a:lnTo>
                  <a:pt x="538472" y="1081701"/>
                </a:lnTo>
                <a:lnTo>
                  <a:pt x="562022" y="1112974"/>
                </a:lnTo>
                <a:lnTo>
                  <a:pt x="589583" y="1140510"/>
                </a:lnTo>
                <a:lnTo>
                  <a:pt x="621258" y="1164176"/>
                </a:lnTo>
                <a:lnTo>
                  <a:pt x="657152" y="1183839"/>
                </a:lnTo>
                <a:lnTo>
                  <a:pt x="697367" y="1199364"/>
                </a:lnTo>
                <a:lnTo>
                  <a:pt x="742008" y="1210619"/>
                </a:lnTo>
                <a:lnTo>
                  <a:pt x="791178" y="1217470"/>
                </a:lnTo>
                <a:lnTo>
                  <a:pt x="844981" y="1219784"/>
                </a:lnTo>
                <a:lnTo>
                  <a:pt x="903151" y="1217400"/>
                </a:lnTo>
                <a:lnTo>
                  <a:pt x="961067" y="1210318"/>
                </a:lnTo>
                <a:lnTo>
                  <a:pt x="1016207" y="1198639"/>
                </a:lnTo>
                <a:lnTo>
                  <a:pt x="1066047" y="1182465"/>
                </a:lnTo>
                <a:lnTo>
                  <a:pt x="1108062" y="1161897"/>
                </a:lnTo>
                <a:lnTo>
                  <a:pt x="1108062" y="1099820"/>
                </a:lnTo>
                <a:lnTo>
                  <a:pt x="855484" y="1099820"/>
                </a:lnTo>
                <a:lnTo>
                  <a:pt x="813865" y="1096460"/>
                </a:lnTo>
                <a:lnTo>
                  <a:pt x="776169" y="1086355"/>
                </a:lnTo>
                <a:lnTo>
                  <a:pt x="713584" y="1045729"/>
                </a:lnTo>
                <a:lnTo>
                  <a:pt x="689215" y="1015124"/>
                </a:lnTo>
                <a:lnTo>
                  <a:pt x="669808" y="977598"/>
                </a:lnTo>
                <a:lnTo>
                  <a:pt x="655625" y="933111"/>
                </a:lnTo>
                <a:lnTo>
                  <a:pt x="646924" y="881617"/>
                </a:lnTo>
                <a:lnTo>
                  <a:pt x="643966" y="823074"/>
                </a:lnTo>
                <a:lnTo>
                  <a:pt x="647072" y="766716"/>
                </a:lnTo>
                <a:lnTo>
                  <a:pt x="656190" y="716924"/>
                </a:lnTo>
                <a:lnTo>
                  <a:pt x="671015" y="673715"/>
                </a:lnTo>
                <a:lnTo>
                  <a:pt x="691245" y="637106"/>
                </a:lnTo>
                <a:lnTo>
                  <a:pt x="716577" y="607114"/>
                </a:lnTo>
                <a:lnTo>
                  <a:pt x="746706" y="583758"/>
                </a:lnTo>
                <a:lnTo>
                  <a:pt x="781330" y="567053"/>
                </a:lnTo>
                <a:lnTo>
                  <a:pt x="820146" y="557018"/>
                </a:lnTo>
                <a:lnTo>
                  <a:pt x="862850" y="553669"/>
                </a:lnTo>
                <a:lnTo>
                  <a:pt x="1105954" y="553669"/>
                </a:lnTo>
                <a:lnTo>
                  <a:pt x="1105954" y="491578"/>
                </a:lnTo>
                <a:lnTo>
                  <a:pt x="1067271" y="470793"/>
                </a:lnTo>
                <a:lnTo>
                  <a:pt x="1022021" y="454099"/>
                </a:lnTo>
                <a:lnTo>
                  <a:pt x="972223" y="441799"/>
                </a:lnTo>
                <a:lnTo>
                  <a:pt x="919898" y="434198"/>
                </a:lnTo>
                <a:lnTo>
                  <a:pt x="867067" y="431596"/>
                </a:lnTo>
                <a:close/>
              </a:path>
              <a:path w="5400040" h="2108200">
                <a:moveTo>
                  <a:pt x="1108062" y="966177"/>
                </a:moveTo>
                <a:lnTo>
                  <a:pt x="995451" y="966177"/>
                </a:lnTo>
                <a:lnTo>
                  <a:pt x="979652" y="1064056"/>
                </a:lnTo>
                <a:lnTo>
                  <a:pt x="977587" y="1073722"/>
                </a:lnTo>
                <a:lnTo>
                  <a:pt x="937623" y="1091836"/>
                </a:lnTo>
                <a:lnTo>
                  <a:pt x="882734" y="1098867"/>
                </a:lnTo>
                <a:lnTo>
                  <a:pt x="855484" y="1099820"/>
                </a:lnTo>
                <a:lnTo>
                  <a:pt x="1108062" y="1099820"/>
                </a:lnTo>
                <a:lnTo>
                  <a:pt x="1108062" y="966177"/>
                </a:lnTo>
                <a:close/>
              </a:path>
              <a:path w="5400040" h="2108200">
                <a:moveTo>
                  <a:pt x="190703" y="502094"/>
                </a:moveTo>
                <a:lnTo>
                  <a:pt x="158470" y="502094"/>
                </a:lnTo>
                <a:lnTo>
                  <a:pt x="158699" y="544817"/>
                </a:lnTo>
                <a:lnTo>
                  <a:pt x="146238" y="547396"/>
                </a:lnTo>
                <a:lnTo>
                  <a:pt x="137263" y="554839"/>
                </a:lnTo>
                <a:lnTo>
                  <a:pt x="131833" y="566703"/>
                </a:lnTo>
                <a:lnTo>
                  <a:pt x="130009" y="582548"/>
                </a:lnTo>
                <a:lnTo>
                  <a:pt x="131744" y="600648"/>
                </a:lnTo>
                <a:lnTo>
                  <a:pt x="137025" y="616161"/>
                </a:lnTo>
                <a:lnTo>
                  <a:pt x="145970" y="626999"/>
                </a:lnTo>
                <a:lnTo>
                  <a:pt x="158699" y="631075"/>
                </a:lnTo>
                <a:lnTo>
                  <a:pt x="87629" y="774585"/>
                </a:lnTo>
                <a:lnTo>
                  <a:pt x="266687" y="774585"/>
                </a:lnTo>
                <a:lnTo>
                  <a:pt x="191033" y="633082"/>
                </a:lnTo>
                <a:lnTo>
                  <a:pt x="206805" y="628788"/>
                </a:lnTo>
                <a:lnTo>
                  <a:pt x="217441" y="617421"/>
                </a:lnTo>
                <a:lnTo>
                  <a:pt x="223674" y="601251"/>
                </a:lnTo>
                <a:lnTo>
                  <a:pt x="226237" y="582548"/>
                </a:lnTo>
                <a:lnTo>
                  <a:pt x="223867" y="567365"/>
                </a:lnTo>
                <a:lnTo>
                  <a:pt x="217460" y="554975"/>
                </a:lnTo>
                <a:lnTo>
                  <a:pt x="206640" y="546603"/>
                </a:lnTo>
                <a:lnTo>
                  <a:pt x="191033" y="543471"/>
                </a:lnTo>
                <a:lnTo>
                  <a:pt x="190703" y="502094"/>
                </a:lnTo>
                <a:close/>
              </a:path>
              <a:path w="5400040" h="2108200">
                <a:moveTo>
                  <a:pt x="1105954" y="553669"/>
                </a:moveTo>
                <a:lnTo>
                  <a:pt x="862850" y="553669"/>
                </a:lnTo>
                <a:lnTo>
                  <a:pt x="888885" y="554605"/>
                </a:lnTo>
                <a:lnTo>
                  <a:pt x="914031" y="557218"/>
                </a:lnTo>
                <a:lnTo>
                  <a:pt x="956525" y="566292"/>
                </a:lnTo>
                <a:lnTo>
                  <a:pt x="990206" y="688365"/>
                </a:lnTo>
                <a:lnTo>
                  <a:pt x="1105954" y="697826"/>
                </a:lnTo>
                <a:lnTo>
                  <a:pt x="1105954" y="553669"/>
                </a:lnTo>
                <a:close/>
              </a:path>
              <a:path w="5400040" h="2108200">
                <a:moveTo>
                  <a:pt x="794566" y="244649"/>
                </a:moveTo>
                <a:lnTo>
                  <a:pt x="741895" y="245001"/>
                </a:lnTo>
                <a:lnTo>
                  <a:pt x="687995" y="251451"/>
                </a:lnTo>
                <a:lnTo>
                  <a:pt x="634033" y="264115"/>
                </a:lnTo>
                <a:lnTo>
                  <a:pt x="581177" y="283108"/>
                </a:lnTo>
                <a:lnTo>
                  <a:pt x="532653" y="306711"/>
                </a:lnTo>
                <a:lnTo>
                  <a:pt x="490766" y="333625"/>
                </a:lnTo>
                <a:lnTo>
                  <a:pt x="455367" y="364468"/>
                </a:lnTo>
                <a:lnTo>
                  <a:pt x="426305" y="399856"/>
                </a:lnTo>
                <a:lnTo>
                  <a:pt x="403432" y="440406"/>
                </a:lnTo>
                <a:lnTo>
                  <a:pt x="386598" y="486734"/>
                </a:lnTo>
                <a:lnTo>
                  <a:pt x="375653" y="539457"/>
                </a:lnTo>
                <a:lnTo>
                  <a:pt x="443903" y="653211"/>
                </a:lnTo>
                <a:lnTo>
                  <a:pt x="457663" y="603692"/>
                </a:lnTo>
                <a:lnTo>
                  <a:pt x="476082" y="559337"/>
                </a:lnTo>
                <a:lnTo>
                  <a:pt x="498766" y="519994"/>
                </a:lnTo>
                <a:lnTo>
                  <a:pt x="525319" y="485512"/>
                </a:lnTo>
                <a:lnTo>
                  <a:pt x="555346" y="455739"/>
                </a:lnTo>
                <a:lnTo>
                  <a:pt x="588451" y="430522"/>
                </a:lnTo>
                <a:lnTo>
                  <a:pt x="624241" y="409711"/>
                </a:lnTo>
                <a:lnTo>
                  <a:pt x="662320" y="393153"/>
                </a:lnTo>
                <a:lnTo>
                  <a:pt x="702293" y="380697"/>
                </a:lnTo>
                <a:lnTo>
                  <a:pt x="743765" y="372191"/>
                </a:lnTo>
                <a:lnTo>
                  <a:pt x="786341" y="367483"/>
                </a:lnTo>
                <a:lnTo>
                  <a:pt x="829626" y="366422"/>
                </a:lnTo>
                <a:lnTo>
                  <a:pt x="984823" y="366422"/>
                </a:lnTo>
                <a:lnTo>
                  <a:pt x="933526" y="279031"/>
                </a:lnTo>
                <a:lnTo>
                  <a:pt x="891549" y="261779"/>
                </a:lnTo>
                <a:lnTo>
                  <a:pt x="844840" y="250280"/>
                </a:lnTo>
                <a:lnTo>
                  <a:pt x="794566" y="244649"/>
                </a:lnTo>
                <a:close/>
              </a:path>
              <a:path w="5400040" h="2108200">
                <a:moveTo>
                  <a:pt x="1157236" y="0"/>
                </a:moveTo>
                <a:lnTo>
                  <a:pt x="430149" y="0"/>
                </a:lnTo>
                <a:lnTo>
                  <a:pt x="0" y="502094"/>
                </a:lnTo>
                <a:lnTo>
                  <a:pt x="326351" y="502094"/>
                </a:lnTo>
                <a:lnTo>
                  <a:pt x="330674" y="478543"/>
                </a:lnTo>
                <a:lnTo>
                  <a:pt x="339250" y="448216"/>
                </a:lnTo>
                <a:lnTo>
                  <a:pt x="374779" y="374631"/>
                </a:lnTo>
                <a:lnTo>
                  <a:pt x="404514" y="335105"/>
                </a:lnTo>
                <a:lnTo>
                  <a:pt x="444118" y="296199"/>
                </a:lnTo>
                <a:lnTo>
                  <a:pt x="494982" y="259779"/>
                </a:lnTo>
                <a:lnTo>
                  <a:pt x="558507" y="227698"/>
                </a:lnTo>
                <a:lnTo>
                  <a:pt x="611282" y="209234"/>
                </a:lnTo>
                <a:lnTo>
                  <a:pt x="666664" y="197066"/>
                </a:lnTo>
                <a:lnTo>
                  <a:pt x="723008" y="190804"/>
                </a:lnTo>
                <a:lnTo>
                  <a:pt x="778663" y="190060"/>
                </a:lnTo>
                <a:lnTo>
                  <a:pt x="998542" y="190060"/>
                </a:lnTo>
                <a:lnTo>
                  <a:pt x="1157236" y="0"/>
                </a:lnTo>
                <a:close/>
              </a:path>
              <a:path w="5400040" h="2108200">
                <a:moveTo>
                  <a:pt x="984823" y="366422"/>
                </a:moveTo>
                <a:lnTo>
                  <a:pt x="829626" y="366422"/>
                </a:lnTo>
                <a:lnTo>
                  <a:pt x="873224" y="368855"/>
                </a:lnTo>
                <a:lnTo>
                  <a:pt x="916808" y="374645"/>
                </a:lnTo>
                <a:lnTo>
                  <a:pt x="959783" y="383598"/>
                </a:lnTo>
                <a:lnTo>
                  <a:pt x="1001953" y="395604"/>
                </a:lnTo>
                <a:lnTo>
                  <a:pt x="984823" y="366422"/>
                </a:lnTo>
                <a:close/>
              </a:path>
              <a:path w="5400040" h="2108200">
                <a:moveTo>
                  <a:pt x="998542" y="190060"/>
                </a:moveTo>
                <a:lnTo>
                  <a:pt x="778663" y="190060"/>
                </a:lnTo>
                <a:lnTo>
                  <a:pt x="831984" y="194444"/>
                </a:lnTo>
                <a:lnTo>
                  <a:pt x="881321" y="203568"/>
                </a:lnTo>
                <a:lnTo>
                  <a:pt x="925027" y="217043"/>
                </a:lnTo>
                <a:lnTo>
                  <a:pt x="961453" y="234480"/>
                </a:lnTo>
                <a:lnTo>
                  <a:pt x="998542" y="190060"/>
                </a:lnTo>
                <a:close/>
              </a:path>
            </a:pathLst>
          </a:custGeom>
          <a:solidFill>
            <a:srgbClr val="FBC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67718" y="3210377"/>
            <a:ext cx="3513454" cy="34342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93595" algn="just">
              <a:spcBef>
                <a:spcPts val="100"/>
              </a:spcBef>
            </a:pPr>
            <a:r>
              <a:rPr sz="1000" spc="10" dirty="0">
                <a:latin typeface="Garamond"/>
                <a:cs typeface="Garamond"/>
              </a:rPr>
              <a:t>Dall’anno </a:t>
            </a:r>
            <a:r>
              <a:rPr sz="1000" dirty="0">
                <a:latin typeface="Garamond"/>
                <a:cs typeface="Garamond"/>
              </a:rPr>
              <a:t>2018,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dirty="0">
                <a:latin typeface="Garamond"/>
                <a:cs typeface="Garamond"/>
              </a:rPr>
              <a:t>Diparti-  </a:t>
            </a:r>
            <a:r>
              <a:rPr sz="1000" spc="-15" dirty="0">
                <a:latin typeface="Garamond"/>
                <a:cs typeface="Garamond"/>
              </a:rPr>
              <a:t>mento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25" dirty="0">
                <a:latin typeface="Garamond"/>
                <a:cs typeface="Garamond"/>
              </a:rPr>
              <a:t>Economia </a:t>
            </a:r>
            <a:r>
              <a:rPr sz="1000" spc="-15" dirty="0">
                <a:latin typeface="Garamond"/>
                <a:cs typeface="Garamond"/>
              </a:rPr>
              <a:t>si </a:t>
            </a:r>
            <a:r>
              <a:rPr sz="1000" spc="-25" dirty="0">
                <a:latin typeface="Garamond"/>
                <a:cs typeface="Garamond"/>
              </a:rPr>
              <a:t>è </a:t>
            </a:r>
            <a:r>
              <a:rPr sz="1000" spc="-5" dirty="0">
                <a:latin typeface="Garamond"/>
                <a:cs typeface="Garamond"/>
              </a:rPr>
              <a:t>im-  </a:t>
            </a:r>
            <a:r>
              <a:rPr sz="1000" spc="-10" dirty="0">
                <a:latin typeface="Garamond"/>
                <a:cs typeface="Garamond"/>
              </a:rPr>
              <a:t>pegnato </a:t>
            </a:r>
            <a:r>
              <a:rPr sz="1000" spc="-5" dirty="0">
                <a:latin typeface="Garamond"/>
                <a:cs typeface="Garamond"/>
              </a:rPr>
              <a:t>nell’organizzazione  </a:t>
            </a:r>
            <a:r>
              <a:rPr sz="1000" spc="10" dirty="0">
                <a:latin typeface="Garamond"/>
                <a:cs typeface="Garamond"/>
              </a:rPr>
              <a:t>diretta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Career</a:t>
            </a:r>
            <a:r>
              <a:rPr sz="1000" i="1" spc="-65" dirty="0">
                <a:latin typeface="Garamond"/>
                <a:cs typeface="Garamond"/>
              </a:rPr>
              <a:t> </a:t>
            </a:r>
            <a:r>
              <a:rPr sz="1000" i="1" spc="10" dirty="0">
                <a:latin typeface="Garamond"/>
                <a:cs typeface="Garamond"/>
              </a:rPr>
              <a:t>Day</a:t>
            </a:r>
            <a:r>
              <a:rPr sz="1000" spc="10" dirty="0">
                <a:latin typeface="Garamond"/>
                <a:cs typeface="Garamond"/>
              </a:rPr>
              <a:t>.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Questi</a:t>
            </a:r>
            <a:endParaRPr sz="1000">
              <a:latin typeface="Garamond"/>
              <a:cs typeface="Garamond"/>
            </a:endParaRPr>
          </a:p>
          <a:p>
            <a:pPr marL="12700" algn="just"/>
            <a:r>
              <a:rPr sz="1000" spc="-10" dirty="0">
                <a:latin typeface="Garamond"/>
                <a:cs typeface="Garamond"/>
              </a:rPr>
              <a:t>eventi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sono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estesi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5" dirty="0">
                <a:latin typeface="Garamond"/>
                <a:cs typeface="Garamond"/>
              </a:rPr>
              <a:t>tutti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gli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studenti,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laureandi,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laureati,</a:t>
            </a:r>
            <a:endParaRPr sz="1000">
              <a:latin typeface="Garamond"/>
              <a:cs typeface="Garamond"/>
            </a:endParaRPr>
          </a:p>
          <a:p>
            <a:pPr marL="12700" algn="just">
              <a:spcBef>
                <a:spcPts val="95"/>
              </a:spcBef>
            </a:pPr>
            <a:r>
              <a:rPr sz="1000" spc="15" dirty="0">
                <a:latin typeface="Garamond"/>
                <a:cs typeface="Garamond"/>
              </a:rPr>
              <a:t>dalla </a:t>
            </a:r>
            <a:r>
              <a:rPr sz="1000" spc="5" dirty="0">
                <a:latin typeface="Garamond"/>
                <a:cs typeface="Garamond"/>
              </a:rPr>
              <a:t>triennale </a:t>
            </a:r>
            <a:r>
              <a:rPr sz="1000" spc="15" dirty="0">
                <a:latin typeface="Garamond"/>
                <a:cs typeface="Garamond"/>
              </a:rPr>
              <a:t>alla</a:t>
            </a:r>
            <a:r>
              <a:rPr sz="1000" spc="-19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magistrale.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15"/>
              </a:spcBef>
            </a:pPr>
            <a:endParaRPr sz="1050">
              <a:latin typeface="Garamond"/>
              <a:cs typeface="Garamond"/>
            </a:endParaRPr>
          </a:p>
          <a:p>
            <a:pPr marL="12700" marR="8890" algn="just"/>
            <a:r>
              <a:rPr sz="1000" spc="1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primo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Career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Day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è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tenuto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6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marzo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2018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ad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esso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è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seguito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un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altro  </a:t>
            </a:r>
            <a:r>
              <a:rPr sz="1000" spc="-20" dirty="0">
                <a:latin typeface="Garamond"/>
                <a:cs typeface="Garamond"/>
              </a:rPr>
              <a:t>evento,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organizzato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medesime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modalità,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15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maggio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2019.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L’ulti-  </a:t>
            </a:r>
            <a:r>
              <a:rPr sz="1000" spc="-25" dirty="0">
                <a:latin typeface="Garamond"/>
                <a:cs typeface="Garamond"/>
              </a:rPr>
              <a:t>mo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è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tenuto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23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ottobre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2019.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20"/>
              </a:spcBef>
            </a:pPr>
            <a:endParaRPr sz="1050">
              <a:latin typeface="Garamond"/>
              <a:cs typeface="Garamond"/>
            </a:endParaRPr>
          </a:p>
          <a:p>
            <a:pPr marL="12700" marR="117475"/>
            <a:r>
              <a:rPr sz="1000" spc="-15" dirty="0">
                <a:latin typeface="Garamond"/>
                <a:cs typeface="Garamond"/>
              </a:rPr>
              <a:t>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Career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Day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sono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tenuti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presso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nostra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Sede,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terzo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piano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(Piazza  </a:t>
            </a:r>
            <a:r>
              <a:rPr sz="1000" spc="5" dirty="0">
                <a:latin typeface="Garamond"/>
                <a:cs typeface="Garamond"/>
              </a:rPr>
              <a:t>degli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Studenti),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dalle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9.30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circa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fino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pomeriggio.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20"/>
              </a:spcBef>
            </a:pPr>
            <a:endParaRPr sz="1050">
              <a:latin typeface="Garamond"/>
              <a:cs typeface="Garamond"/>
            </a:endParaRPr>
          </a:p>
          <a:p>
            <a:pPr marL="12700" marR="5080"/>
            <a:r>
              <a:rPr sz="1000" dirty="0">
                <a:latin typeface="Garamond"/>
                <a:cs typeface="Garamond"/>
              </a:rPr>
              <a:t>Questi </a:t>
            </a:r>
            <a:r>
              <a:rPr sz="1000" spc="-10" dirty="0">
                <a:latin typeface="Garamond"/>
                <a:cs typeface="Garamond"/>
              </a:rPr>
              <a:t>eventi </a:t>
            </a:r>
            <a:r>
              <a:rPr sz="1000" spc="-30" dirty="0">
                <a:latin typeface="Garamond"/>
                <a:cs typeface="Garamond"/>
              </a:rPr>
              <a:t>sono </a:t>
            </a:r>
            <a:r>
              <a:rPr sz="1000" spc="5" dirty="0">
                <a:latin typeface="Garamond"/>
                <a:cs typeface="Garamond"/>
              </a:rPr>
              <a:t>stati </a:t>
            </a:r>
            <a:r>
              <a:rPr sz="1000" spc="-15" dirty="0">
                <a:latin typeface="Garamond"/>
                <a:cs typeface="Garamond"/>
              </a:rPr>
              <a:t>“progettati” </a:t>
            </a:r>
            <a:r>
              <a:rPr sz="1000" spc="-10" dirty="0">
                <a:latin typeface="Garamond"/>
                <a:cs typeface="Garamond"/>
              </a:rPr>
              <a:t>grazie </a:t>
            </a:r>
            <a:r>
              <a:rPr sz="1000" spc="15" dirty="0">
                <a:latin typeface="Garamond"/>
                <a:cs typeface="Garamond"/>
              </a:rPr>
              <a:t>alla </a:t>
            </a:r>
            <a:r>
              <a:rPr sz="1000" spc="-10" dirty="0">
                <a:latin typeface="Garamond"/>
                <a:cs typeface="Garamond"/>
              </a:rPr>
              <a:t>collaborazione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-10" dirty="0">
                <a:latin typeface="Garamond"/>
                <a:cs typeface="Garamond"/>
              </a:rPr>
              <a:t>le  aziende </a:t>
            </a:r>
            <a:r>
              <a:rPr sz="1000" spc="-15" dirty="0">
                <a:latin typeface="Garamond"/>
                <a:cs typeface="Garamond"/>
              </a:rPr>
              <a:t>per creare </a:t>
            </a:r>
            <a:r>
              <a:rPr sz="1000" spc="10" dirty="0">
                <a:latin typeface="Garamond"/>
                <a:cs typeface="Garamond"/>
              </a:rPr>
              <a:t>l’incontro </a:t>
            </a:r>
            <a:r>
              <a:rPr sz="1000" spc="5" dirty="0">
                <a:latin typeface="Garamond"/>
                <a:cs typeface="Garamond"/>
              </a:rPr>
              <a:t>tra la </a:t>
            </a:r>
            <a:r>
              <a:rPr sz="1000" spc="-10" dirty="0">
                <a:latin typeface="Garamond"/>
                <a:cs typeface="Garamond"/>
              </a:rPr>
              <a:t>domanda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5" dirty="0">
                <a:latin typeface="Garamond"/>
                <a:cs typeface="Garamond"/>
              </a:rPr>
              <a:t>l’offerta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dirty="0">
                <a:latin typeface="Garamond"/>
                <a:cs typeface="Garamond"/>
              </a:rPr>
              <a:t>opportunità  </a:t>
            </a:r>
            <a:r>
              <a:rPr sz="1000" spc="-15" dirty="0">
                <a:latin typeface="Garamond"/>
                <a:cs typeface="Garamond"/>
              </a:rPr>
              <a:t>professionali. I </a:t>
            </a:r>
            <a:r>
              <a:rPr sz="1000" dirty="0">
                <a:latin typeface="Garamond"/>
                <a:cs typeface="Garamond"/>
              </a:rPr>
              <a:t>partecipanti </a:t>
            </a:r>
            <a:r>
              <a:rPr sz="1000" spc="15" dirty="0">
                <a:latin typeface="Garamond"/>
                <a:cs typeface="Garamond"/>
              </a:rPr>
              <a:t>al </a:t>
            </a:r>
            <a:r>
              <a:rPr sz="1000" i="1" spc="50" dirty="0">
                <a:latin typeface="Garamond"/>
                <a:cs typeface="Garamond"/>
              </a:rPr>
              <a:t>Career </a:t>
            </a:r>
            <a:r>
              <a:rPr sz="1000" i="1" spc="30" dirty="0">
                <a:latin typeface="Garamond"/>
                <a:cs typeface="Garamond"/>
              </a:rPr>
              <a:t>Day </a:t>
            </a:r>
            <a:r>
              <a:rPr sz="1000" spc="-30" dirty="0">
                <a:latin typeface="Garamond"/>
                <a:cs typeface="Garamond"/>
              </a:rPr>
              <a:t>sono </a:t>
            </a:r>
            <a:r>
              <a:rPr sz="1000" spc="5" dirty="0">
                <a:latin typeface="Garamond"/>
                <a:cs typeface="Garamond"/>
              </a:rPr>
              <a:t>stati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10" dirty="0">
                <a:latin typeface="Garamond"/>
                <a:cs typeface="Garamond"/>
              </a:rPr>
              <a:t>grado, </a:t>
            </a:r>
            <a:r>
              <a:rPr sz="1000" spc="-15" dirty="0">
                <a:latin typeface="Garamond"/>
                <a:cs typeface="Garamond"/>
              </a:rPr>
              <a:t>attraverso  </a:t>
            </a:r>
            <a:r>
              <a:rPr sz="1000" spc="15" dirty="0">
                <a:latin typeface="Garamond"/>
                <a:cs typeface="Garamond"/>
              </a:rPr>
              <a:t>un </a:t>
            </a:r>
            <a:r>
              <a:rPr sz="1000" spc="-5" dirty="0">
                <a:latin typeface="Garamond"/>
                <a:cs typeface="Garamond"/>
              </a:rPr>
              <a:t>contatto </a:t>
            </a:r>
            <a:r>
              <a:rPr sz="1000" spc="5" dirty="0">
                <a:latin typeface="Garamond"/>
                <a:cs typeface="Garamond"/>
              </a:rPr>
              <a:t>diretto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-10" dirty="0">
                <a:latin typeface="Garamond"/>
                <a:cs typeface="Garamond"/>
              </a:rPr>
              <a:t>le aziende,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aumentare </a:t>
            </a: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spc="-10" dirty="0">
                <a:latin typeface="Garamond"/>
                <a:cs typeface="Garamond"/>
              </a:rPr>
              <a:t>propria </a:t>
            </a:r>
            <a:r>
              <a:rPr sz="1000" spc="-25" dirty="0">
                <a:latin typeface="Garamond"/>
                <a:cs typeface="Garamond"/>
              </a:rPr>
              <a:t>conoscenza  </a:t>
            </a:r>
            <a:r>
              <a:rPr sz="1000" spc="-5" dirty="0">
                <a:latin typeface="Garamond"/>
                <a:cs typeface="Garamond"/>
              </a:rPr>
              <a:t>del </a:t>
            </a:r>
            <a:r>
              <a:rPr sz="1000" spc="-20" dirty="0">
                <a:latin typeface="Garamond"/>
                <a:cs typeface="Garamond"/>
              </a:rPr>
              <a:t>mondo </a:t>
            </a:r>
            <a:r>
              <a:rPr sz="1000" spc="-5" dirty="0">
                <a:latin typeface="Garamond"/>
                <a:cs typeface="Garamond"/>
              </a:rPr>
              <a:t>del </a:t>
            </a:r>
            <a:r>
              <a:rPr sz="1000" spc="-25" dirty="0">
                <a:latin typeface="Garamond"/>
                <a:cs typeface="Garamond"/>
              </a:rPr>
              <a:t>lavoro,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dirty="0">
                <a:latin typeface="Garamond"/>
                <a:cs typeface="Garamond"/>
              </a:rPr>
              <a:t>individuare </a:t>
            </a:r>
            <a:r>
              <a:rPr sz="1000" spc="20" dirty="0">
                <a:latin typeface="Garamond"/>
                <a:cs typeface="Garamond"/>
              </a:rPr>
              <a:t>i </a:t>
            </a:r>
            <a:r>
              <a:rPr sz="1000" spc="-5" dirty="0">
                <a:latin typeface="Garamond"/>
                <a:cs typeface="Garamond"/>
              </a:rPr>
              <a:t>profili ricercati </a:t>
            </a:r>
            <a:r>
              <a:rPr sz="1000" spc="10" dirty="0">
                <a:latin typeface="Garamond"/>
                <a:cs typeface="Garamond"/>
              </a:rPr>
              <a:t>dalle </a:t>
            </a:r>
            <a:r>
              <a:rPr sz="1000" spc="-15" dirty="0">
                <a:latin typeface="Garamond"/>
                <a:cs typeface="Garamond"/>
              </a:rPr>
              <a:t>imprese, </a:t>
            </a:r>
            <a:r>
              <a:rPr sz="1000" spc="20" dirty="0">
                <a:latin typeface="Garamond"/>
                <a:cs typeface="Garamond"/>
              </a:rPr>
              <a:t>di  </a:t>
            </a:r>
            <a:r>
              <a:rPr sz="1000" spc="-20" dirty="0">
                <a:latin typeface="Garamond"/>
                <a:cs typeface="Garamond"/>
              </a:rPr>
              <a:t>comprendere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opportunità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condizioni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carriera,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ottenendo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inoltre  </a:t>
            </a:r>
            <a:r>
              <a:rPr sz="1000" spc="-5" dirty="0">
                <a:latin typeface="Garamond"/>
                <a:cs typeface="Garamond"/>
              </a:rPr>
              <a:t>suggerimenti </a:t>
            </a:r>
            <a:r>
              <a:rPr sz="1000" spc="25" dirty="0">
                <a:latin typeface="Garamond"/>
                <a:cs typeface="Garamond"/>
              </a:rPr>
              <a:t>utili </a:t>
            </a:r>
            <a:r>
              <a:rPr sz="1000" spc="-15" dirty="0">
                <a:latin typeface="Garamond"/>
                <a:cs typeface="Garamond"/>
              </a:rPr>
              <a:t>per </a:t>
            </a:r>
            <a:r>
              <a:rPr sz="1000" spc="-10" dirty="0">
                <a:latin typeface="Garamond"/>
                <a:cs typeface="Garamond"/>
              </a:rPr>
              <a:t>poter </a:t>
            </a:r>
            <a:r>
              <a:rPr sz="1000" spc="-25" dirty="0">
                <a:latin typeface="Garamond"/>
                <a:cs typeface="Garamond"/>
              </a:rPr>
              <a:t>crescere e </a:t>
            </a:r>
            <a:r>
              <a:rPr sz="1000" spc="-5" dirty="0">
                <a:latin typeface="Garamond"/>
                <a:cs typeface="Garamond"/>
              </a:rPr>
              <a:t>formulare </a:t>
            </a:r>
            <a:r>
              <a:rPr sz="1000" spc="5" dirty="0">
                <a:latin typeface="Garamond"/>
                <a:cs typeface="Garamond"/>
              </a:rPr>
              <a:t>una </a:t>
            </a:r>
            <a:r>
              <a:rPr sz="1000" spc="-5" dirty="0">
                <a:latin typeface="Garamond"/>
                <a:cs typeface="Garamond"/>
              </a:rPr>
              <a:t>strategia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ricerca  </a:t>
            </a:r>
            <a:r>
              <a:rPr sz="1000" spc="-5" dirty="0">
                <a:latin typeface="Garamond"/>
                <a:cs typeface="Garamond"/>
              </a:rPr>
              <a:t>delle </a:t>
            </a:r>
            <a:r>
              <a:rPr sz="1000" dirty="0">
                <a:latin typeface="Garamond"/>
                <a:cs typeface="Garamond"/>
              </a:rPr>
              <a:t>opportunità</a:t>
            </a:r>
            <a:r>
              <a:rPr sz="1000" spc="-10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professionali.</a:t>
            </a:r>
            <a:endParaRPr sz="1000">
              <a:latin typeface="Garamond"/>
              <a:cs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9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244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37821" y="8962411"/>
            <a:ext cx="1206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75" dirty="0">
                <a:latin typeface="Georgia"/>
                <a:cs typeface="Georgia"/>
              </a:rPr>
              <a:t>34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51718" y="4228455"/>
            <a:ext cx="19253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95" dirty="0">
                <a:latin typeface="Calibri"/>
                <a:cs typeface="Calibri"/>
              </a:rPr>
              <a:t>Career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120" dirty="0">
                <a:latin typeface="Calibri"/>
                <a:cs typeface="Calibri"/>
              </a:rPr>
              <a:t>Day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30" dirty="0">
                <a:latin typeface="Calibri"/>
                <a:cs typeface="Calibri"/>
              </a:rPr>
              <a:t>15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maggio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2019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64419" y="4501555"/>
            <a:ext cx="3621529" cy="1938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51718" y="2246901"/>
            <a:ext cx="17894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95" dirty="0">
                <a:latin typeface="Calibri"/>
                <a:cs typeface="Calibri"/>
              </a:rPr>
              <a:t>Career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120" dirty="0">
                <a:latin typeface="Calibri"/>
                <a:cs typeface="Calibri"/>
              </a:rPr>
              <a:t>Day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65" dirty="0">
                <a:latin typeface="Calibri"/>
                <a:cs typeface="Calibri"/>
              </a:rPr>
              <a:t>6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100" dirty="0">
                <a:latin typeface="Calibri"/>
                <a:cs typeface="Calibri"/>
              </a:rPr>
              <a:t>marzo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2018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88450" y="2529279"/>
            <a:ext cx="3533969" cy="1168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85804" y="6829582"/>
            <a:ext cx="1724660" cy="1755139"/>
          </a:xfrm>
          <a:custGeom>
            <a:avLst/>
            <a:gdLst/>
            <a:ahLst/>
            <a:cxnLst/>
            <a:rect l="l" t="t" r="r" b="b"/>
            <a:pathLst>
              <a:path w="1724659" h="1755140">
                <a:moveTo>
                  <a:pt x="1724606" y="724925"/>
                </a:moveTo>
                <a:lnTo>
                  <a:pt x="1655426" y="699597"/>
                </a:lnTo>
                <a:lnTo>
                  <a:pt x="1608377" y="688305"/>
                </a:lnTo>
                <a:lnTo>
                  <a:pt x="1557915" y="680151"/>
                </a:lnTo>
                <a:lnTo>
                  <a:pt x="1503993" y="675208"/>
                </a:lnTo>
                <a:lnTo>
                  <a:pt x="1446568" y="673544"/>
                </a:lnTo>
                <a:lnTo>
                  <a:pt x="1099756" y="673747"/>
                </a:lnTo>
                <a:lnTo>
                  <a:pt x="1086566" y="671790"/>
                </a:lnTo>
                <a:lnTo>
                  <a:pt x="1079392" y="667189"/>
                </a:lnTo>
                <a:lnTo>
                  <a:pt x="1076417" y="658390"/>
                </a:lnTo>
                <a:lnTo>
                  <a:pt x="1075829" y="643839"/>
                </a:lnTo>
                <a:lnTo>
                  <a:pt x="1075829" y="235965"/>
                </a:lnTo>
                <a:lnTo>
                  <a:pt x="1096624" y="219606"/>
                </a:lnTo>
                <a:lnTo>
                  <a:pt x="1123440" y="202547"/>
                </a:lnTo>
                <a:lnTo>
                  <a:pt x="1153330" y="189129"/>
                </a:lnTo>
                <a:lnTo>
                  <a:pt x="1183347" y="183692"/>
                </a:lnTo>
                <a:lnTo>
                  <a:pt x="1191011" y="184369"/>
                </a:lnTo>
                <a:lnTo>
                  <a:pt x="1196430" y="186864"/>
                </a:lnTo>
                <a:lnTo>
                  <a:pt x="1200166" y="191879"/>
                </a:lnTo>
                <a:lnTo>
                  <a:pt x="1202778" y="200113"/>
                </a:lnTo>
                <a:lnTo>
                  <a:pt x="1217714" y="279272"/>
                </a:lnTo>
                <a:lnTo>
                  <a:pt x="1396936" y="285241"/>
                </a:lnTo>
                <a:lnTo>
                  <a:pt x="1396936" y="13436"/>
                </a:lnTo>
                <a:lnTo>
                  <a:pt x="1370117" y="8186"/>
                </a:lnTo>
                <a:lnTo>
                  <a:pt x="1334765" y="3917"/>
                </a:lnTo>
                <a:lnTo>
                  <a:pt x="1298015" y="1049"/>
                </a:lnTo>
                <a:lnTo>
                  <a:pt x="1267002" y="0"/>
                </a:lnTo>
                <a:lnTo>
                  <a:pt x="1213113" y="6666"/>
                </a:lnTo>
                <a:lnTo>
                  <a:pt x="1165756" y="25376"/>
                </a:lnTo>
                <a:lnTo>
                  <a:pt x="1124285" y="54194"/>
                </a:lnTo>
                <a:lnTo>
                  <a:pt x="1088057" y="91186"/>
                </a:lnTo>
                <a:lnTo>
                  <a:pt x="1056424" y="134416"/>
                </a:lnTo>
                <a:lnTo>
                  <a:pt x="1047432" y="134416"/>
                </a:lnTo>
                <a:lnTo>
                  <a:pt x="1029512" y="14935"/>
                </a:lnTo>
                <a:lnTo>
                  <a:pt x="766648" y="14935"/>
                </a:lnTo>
                <a:lnTo>
                  <a:pt x="750227" y="135902"/>
                </a:lnTo>
                <a:lnTo>
                  <a:pt x="830859" y="164274"/>
                </a:lnTo>
                <a:lnTo>
                  <a:pt x="840196" y="168758"/>
                </a:lnTo>
                <a:lnTo>
                  <a:pt x="846175" y="175483"/>
                </a:lnTo>
                <a:lnTo>
                  <a:pt x="849354" y="184450"/>
                </a:lnTo>
                <a:lnTo>
                  <a:pt x="850290" y="195656"/>
                </a:lnTo>
                <a:lnTo>
                  <a:pt x="850290" y="633221"/>
                </a:lnTo>
                <a:lnTo>
                  <a:pt x="826389" y="663105"/>
                </a:lnTo>
                <a:lnTo>
                  <a:pt x="759155" y="672045"/>
                </a:lnTo>
                <a:lnTo>
                  <a:pt x="759155" y="793013"/>
                </a:lnTo>
                <a:lnTo>
                  <a:pt x="1056728" y="793102"/>
                </a:lnTo>
                <a:lnTo>
                  <a:pt x="1080655" y="822667"/>
                </a:lnTo>
                <a:lnTo>
                  <a:pt x="1080655" y="1595018"/>
                </a:lnTo>
                <a:lnTo>
                  <a:pt x="1056728" y="1624876"/>
                </a:lnTo>
                <a:lnTo>
                  <a:pt x="962634" y="1635340"/>
                </a:lnTo>
                <a:lnTo>
                  <a:pt x="962634" y="1754797"/>
                </a:lnTo>
                <a:lnTo>
                  <a:pt x="1421117" y="1754797"/>
                </a:lnTo>
                <a:lnTo>
                  <a:pt x="1477564" y="1753117"/>
                </a:lnTo>
                <a:lnTo>
                  <a:pt x="1530857" y="1748144"/>
                </a:lnTo>
                <a:lnTo>
                  <a:pt x="1581024" y="1739969"/>
                </a:lnTo>
                <a:lnTo>
                  <a:pt x="1628092" y="1728680"/>
                </a:lnTo>
                <a:lnTo>
                  <a:pt x="1672090" y="1714367"/>
                </a:lnTo>
                <a:lnTo>
                  <a:pt x="1713046" y="1697120"/>
                </a:lnTo>
                <a:lnTo>
                  <a:pt x="1724606" y="1690999"/>
                </a:lnTo>
              </a:path>
              <a:path w="1724659" h="1755140">
                <a:moveTo>
                  <a:pt x="1724606" y="1384651"/>
                </a:moveTo>
                <a:lnTo>
                  <a:pt x="1704214" y="1436521"/>
                </a:lnTo>
                <a:lnTo>
                  <a:pt x="1683423" y="1471445"/>
                </a:lnTo>
                <a:lnTo>
                  <a:pt x="1658085" y="1502454"/>
                </a:lnTo>
                <a:lnTo>
                  <a:pt x="1627963" y="1529320"/>
                </a:lnTo>
                <a:lnTo>
                  <a:pt x="1592822" y="1551813"/>
                </a:lnTo>
                <a:lnTo>
                  <a:pt x="1552424" y="1569706"/>
                </a:lnTo>
                <a:lnTo>
                  <a:pt x="1506534" y="1582769"/>
                </a:lnTo>
                <a:lnTo>
                  <a:pt x="1454915" y="1590775"/>
                </a:lnTo>
                <a:lnTo>
                  <a:pt x="1397330" y="1593494"/>
                </a:lnTo>
                <a:lnTo>
                  <a:pt x="1312202" y="1593494"/>
                </a:lnTo>
                <a:lnTo>
                  <a:pt x="1312202" y="834834"/>
                </a:lnTo>
                <a:lnTo>
                  <a:pt x="1406283" y="834834"/>
                </a:lnTo>
                <a:lnTo>
                  <a:pt x="1458733" y="836669"/>
                </a:lnTo>
                <a:lnTo>
                  <a:pt x="1506540" y="842305"/>
                </a:lnTo>
                <a:lnTo>
                  <a:pt x="1549783" y="851937"/>
                </a:lnTo>
                <a:lnTo>
                  <a:pt x="1588539" y="865762"/>
                </a:lnTo>
                <a:lnTo>
                  <a:pt x="1622885" y="883976"/>
                </a:lnTo>
                <a:lnTo>
                  <a:pt x="1678661" y="934351"/>
                </a:lnTo>
                <a:lnTo>
                  <a:pt x="1700246" y="966905"/>
                </a:lnTo>
                <a:lnTo>
                  <a:pt x="1717732" y="1004631"/>
                </a:lnTo>
                <a:lnTo>
                  <a:pt x="1724606" y="1026630"/>
                </a:lnTo>
              </a:path>
              <a:path w="1724659" h="1755140">
                <a:moveTo>
                  <a:pt x="698931" y="361416"/>
                </a:moveTo>
                <a:lnTo>
                  <a:pt x="696231" y="300030"/>
                </a:lnTo>
                <a:lnTo>
                  <a:pt x="688284" y="244933"/>
                </a:lnTo>
                <a:lnTo>
                  <a:pt x="675317" y="195945"/>
                </a:lnTo>
                <a:lnTo>
                  <a:pt x="657558" y="152885"/>
                </a:lnTo>
                <a:lnTo>
                  <a:pt x="635237" y="115570"/>
                </a:lnTo>
                <a:lnTo>
                  <a:pt x="608580" y="83819"/>
                </a:lnTo>
                <a:lnTo>
                  <a:pt x="577817" y="57452"/>
                </a:lnTo>
                <a:lnTo>
                  <a:pt x="543175" y="36285"/>
                </a:lnTo>
                <a:lnTo>
                  <a:pt x="504882" y="20138"/>
                </a:lnTo>
                <a:lnTo>
                  <a:pt x="463167" y="8829"/>
                </a:lnTo>
                <a:lnTo>
                  <a:pt x="418258" y="2177"/>
                </a:lnTo>
                <a:lnTo>
                  <a:pt x="370382" y="0"/>
                </a:lnTo>
                <a:lnTo>
                  <a:pt x="323912" y="2286"/>
                </a:lnTo>
                <a:lnTo>
                  <a:pt x="279167" y="9168"/>
                </a:lnTo>
                <a:lnTo>
                  <a:pt x="236494" y="20684"/>
                </a:lnTo>
                <a:lnTo>
                  <a:pt x="196240" y="36870"/>
                </a:lnTo>
                <a:lnTo>
                  <a:pt x="158752" y="57762"/>
                </a:lnTo>
                <a:lnTo>
                  <a:pt x="124375" y="83397"/>
                </a:lnTo>
                <a:lnTo>
                  <a:pt x="93457" y="113813"/>
                </a:lnTo>
                <a:lnTo>
                  <a:pt x="66345" y="149045"/>
                </a:lnTo>
                <a:lnTo>
                  <a:pt x="43385" y="189131"/>
                </a:lnTo>
                <a:lnTo>
                  <a:pt x="24924" y="234107"/>
                </a:lnTo>
                <a:lnTo>
                  <a:pt x="11308" y="284009"/>
                </a:lnTo>
                <a:lnTo>
                  <a:pt x="2884" y="338875"/>
                </a:lnTo>
                <a:lnTo>
                  <a:pt x="0" y="398741"/>
                </a:lnTo>
                <a:lnTo>
                  <a:pt x="1541" y="447797"/>
                </a:lnTo>
                <a:lnTo>
                  <a:pt x="6300" y="494933"/>
                </a:lnTo>
                <a:lnTo>
                  <a:pt x="14474" y="539874"/>
                </a:lnTo>
                <a:lnTo>
                  <a:pt x="26263" y="582346"/>
                </a:lnTo>
                <a:lnTo>
                  <a:pt x="41866" y="622074"/>
                </a:lnTo>
                <a:lnTo>
                  <a:pt x="61483" y="658786"/>
                </a:lnTo>
                <a:lnTo>
                  <a:pt x="85312" y="692205"/>
                </a:lnTo>
                <a:lnTo>
                  <a:pt x="113553" y="722059"/>
                </a:lnTo>
                <a:lnTo>
                  <a:pt x="146405" y="748072"/>
                </a:lnTo>
                <a:lnTo>
                  <a:pt x="184067" y="769970"/>
                </a:lnTo>
                <a:lnTo>
                  <a:pt x="226739" y="787480"/>
                </a:lnTo>
                <a:lnTo>
                  <a:pt x="274619" y="800326"/>
                </a:lnTo>
                <a:lnTo>
                  <a:pt x="327908" y="808235"/>
                </a:lnTo>
                <a:lnTo>
                  <a:pt x="386803" y="810933"/>
                </a:lnTo>
                <a:lnTo>
                  <a:pt x="441935" y="808402"/>
                </a:lnTo>
                <a:lnTo>
                  <a:pt x="495368" y="801141"/>
                </a:lnTo>
                <a:lnTo>
                  <a:pt x="547144" y="789649"/>
                </a:lnTo>
                <a:lnTo>
                  <a:pt x="597305" y="774424"/>
                </a:lnTo>
                <a:lnTo>
                  <a:pt x="645893" y="755965"/>
                </a:lnTo>
                <a:lnTo>
                  <a:pt x="692950" y="734771"/>
                </a:lnTo>
                <a:lnTo>
                  <a:pt x="637705" y="586917"/>
                </a:lnTo>
                <a:lnTo>
                  <a:pt x="581164" y="606534"/>
                </a:lnTo>
                <a:lnTo>
                  <a:pt x="532290" y="620916"/>
                </a:lnTo>
                <a:lnTo>
                  <a:pt x="489435" y="630564"/>
                </a:lnTo>
                <a:lnTo>
                  <a:pt x="450954" y="635984"/>
                </a:lnTo>
                <a:lnTo>
                  <a:pt x="415201" y="637679"/>
                </a:lnTo>
                <a:lnTo>
                  <a:pt x="360135" y="631990"/>
                </a:lnTo>
                <a:lnTo>
                  <a:pt x="316727" y="615558"/>
                </a:lnTo>
                <a:lnTo>
                  <a:pt x="283940" y="589337"/>
                </a:lnTo>
                <a:lnTo>
                  <a:pt x="260737" y="554281"/>
                </a:lnTo>
                <a:lnTo>
                  <a:pt x="246081" y="511344"/>
                </a:lnTo>
                <a:lnTo>
                  <a:pt x="238937" y="461479"/>
                </a:lnTo>
                <a:lnTo>
                  <a:pt x="695947" y="461479"/>
                </a:lnTo>
                <a:lnTo>
                  <a:pt x="697040" y="435756"/>
                </a:lnTo>
                <a:lnTo>
                  <a:pt x="697996" y="406957"/>
                </a:lnTo>
                <a:lnTo>
                  <a:pt x="698674" y="380403"/>
                </a:lnTo>
                <a:lnTo>
                  <a:pt x="698931" y="361416"/>
                </a:lnTo>
              </a:path>
              <a:path w="1724659" h="1755140">
                <a:moveTo>
                  <a:pt x="477875" y="319595"/>
                </a:moveTo>
                <a:lnTo>
                  <a:pt x="240436" y="319595"/>
                </a:lnTo>
                <a:lnTo>
                  <a:pt x="250762" y="256104"/>
                </a:lnTo>
                <a:lnTo>
                  <a:pt x="269976" y="210966"/>
                </a:lnTo>
                <a:lnTo>
                  <a:pt x="296574" y="181743"/>
                </a:lnTo>
                <a:lnTo>
                  <a:pt x="329050" y="165997"/>
                </a:lnTo>
                <a:lnTo>
                  <a:pt x="365899" y="161289"/>
                </a:lnTo>
                <a:lnTo>
                  <a:pt x="400905" y="165711"/>
                </a:lnTo>
                <a:lnTo>
                  <a:pt x="431329" y="180887"/>
                </a:lnTo>
                <a:lnTo>
                  <a:pt x="455449" y="209682"/>
                </a:lnTo>
                <a:lnTo>
                  <a:pt x="471539" y="254963"/>
                </a:lnTo>
                <a:lnTo>
                  <a:pt x="477875" y="319595"/>
                </a:lnTo>
              </a:path>
            </a:pathLst>
          </a:custGeom>
          <a:ln w="18021">
            <a:solidFill>
              <a:srgbClr val="FBC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5232999" y="5900443"/>
            <a:ext cx="3894454" cy="1749425"/>
            <a:chOff x="1882580" y="5900442"/>
            <a:chExt cx="3894454" cy="1749425"/>
          </a:xfrm>
        </p:grpSpPr>
        <p:sp>
          <p:nvSpPr>
            <p:cNvPr id="12" name="object 12"/>
            <p:cNvSpPr/>
            <p:nvPr/>
          </p:nvSpPr>
          <p:spPr>
            <a:xfrm>
              <a:off x="3561374" y="6829568"/>
              <a:ext cx="766445" cy="811530"/>
            </a:xfrm>
            <a:custGeom>
              <a:avLst/>
              <a:gdLst/>
              <a:ahLst/>
              <a:cxnLst/>
              <a:rect l="l" t="t" r="r" b="b"/>
              <a:pathLst>
                <a:path w="766445" h="811529">
                  <a:moveTo>
                    <a:pt x="491337" y="793026"/>
                  </a:moveTo>
                  <a:lnTo>
                    <a:pt x="476402" y="712368"/>
                  </a:lnTo>
                  <a:lnTo>
                    <a:pt x="468934" y="710882"/>
                  </a:lnTo>
                  <a:lnTo>
                    <a:pt x="438943" y="737485"/>
                  </a:lnTo>
                  <a:lnTo>
                    <a:pt x="405216" y="761389"/>
                  </a:lnTo>
                  <a:lnTo>
                    <a:pt x="367007" y="781640"/>
                  </a:lnTo>
                  <a:lnTo>
                    <a:pt x="323573" y="797285"/>
                  </a:lnTo>
                  <a:lnTo>
                    <a:pt x="274167" y="807371"/>
                  </a:lnTo>
                  <a:lnTo>
                    <a:pt x="218046" y="810945"/>
                  </a:lnTo>
                  <a:lnTo>
                    <a:pt x="154650" y="805246"/>
                  </a:lnTo>
                  <a:lnTo>
                    <a:pt x="104589" y="789431"/>
                  </a:lnTo>
                  <a:lnTo>
                    <a:pt x="66360" y="765425"/>
                  </a:lnTo>
                  <a:lnTo>
                    <a:pt x="38457" y="735153"/>
                  </a:lnTo>
                  <a:lnTo>
                    <a:pt x="19374" y="700541"/>
                  </a:lnTo>
                  <a:lnTo>
                    <a:pt x="7607" y="663514"/>
                  </a:lnTo>
                  <a:lnTo>
                    <a:pt x="0" y="589914"/>
                  </a:lnTo>
                  <a:lnTo>
                    <a:pt x="3431" y="543138"/>
                  </a:lnTo>
                  <a:lnTo>
                    <a:pt x="13734" y="502213"/>
                  </a:lnTo>
                  <a:lnTo>
                    <a:pt x="30919" y="466904"/>
                  </a:lnTo>
                  <a:lnTo>
                    <a:pt x="55000" y="436979"/>
                  </a:lnTo>
                  <a:lnTo>
                    <a:pt x="85989" y="412203"/>
                  </a:lnTo>
                  <a:lnTo>
                    <a:pt x="123897" y="392343"/>
                  </a:lnTo>
                  <a:lnTo>
                    <a:pt x="168737" y="377164"/>
                  </a:lnTo>
                  <a:lnTo>
                    <a:pt x="220520" y="366434"/>
                  </a:lnTo>
                  <a:lnTo>
                    <a:pt x="279260" y="359917"/>
                  </a:lnTo>
                  <a:lnTo>
                    <a:pt x="451002" y="347979"/>
                  </a:lnTo>
                  <a:lnTo>
                    <a:pt x="451002" y="265836"/>
                  </a:lnTo>
                  <a:lnTo>
                    <a:pt x="448388" y="217794"/>
                  </a:lnTo>
                  <a:lnTo>
                    <a:pt x="435694" y="180527"/>
                  </a:lnTo>
                  <a:lnTo>
                    <a:pt x="405637" y="156419"/>
                  </a:lnTo>
                  <a:lnTo>
                    <a:pt x="350939" y="147853"/>
                  </a:lnTo>
                  <a:lnTo>
                    <a:pt x="303665" y="150888"/>
                  </a:lnTo>
                  <a:lnTo>
                    <a:pt x="269551" y="164285"/>
                  </a:lnTo>
                  <a:lnTo>
                    <a:pt x="248876" y="194482"/>
                  </a:lnTo>
                  <a:lnTo>
                    <a:pt x="241922" y="247916"/>
                  </a:lnTo>
                  <a:lnTo>
                    <a:pt x="31356" y="229984"/>
                  </a:lnTo>
                  <a:lnTo>
                    <a:pt x="36636" y="174555"/>
                  </a:lnTo>
                  <a:lnTo>
                    <a:pt x="51558" y="128651"/>
                  </a:lnTo>
                  <a:lnTo>
                    <a:pt x="74741" y="91402"/>
                  </a:lnTo>
                  <a:lnTo>
                    <a:pt x="104805" y="61938"/>
                  </a:lnTo>
                  <a:lnTo>
                    <a:pt x="140371" y="39392"/>
                  </a:lnTo>
                  <a:lnTo>
                    <a:pt x="180059" y="22893"/>
                  </a:lnTo>
                  <a:lnTo>
                    <a:pt x="222490" y="11574"/>
                  </a:lnTo>
                  <a:lnTo>
                    <a:pt x="266283" y="4564"/>
                  </a:lnTo>
                  <a:lnTo>
                    <a:pt x="310058" y="996"/>
                  </a:lnTo>
                  <a:lnTo>
                    <a:pt x="352437" y="0"/>
                  </a:lnTo>
                  <a:lnTo>
                    <a:pt x="411010" y="1583"/>
                  </a:lnTo>
                  <a:lnTo>
                    <a:pt x="463047" y="6593"/>
                  </a:lnTo>
                  <a:lnTo>
                    <a:pt x="508748" y="15421"/>
                  </a:lnTo>
                  <a:lnTo>
                    <a:pt x="548316" y="28456"/>
                  </a:lnTo>
                  <a:lnTo>
                    <a:pt x="609861" y="68711"/>
                  </a:lnTo>
                  <a:lnTo>
                    <a:pt x="649298" y="130481"/>
                  </a:lnTo>
                  <a:lnTo>
                    <a:pt x="661230" y="170410"/>
                  </a:lnTo>
                  <a:lnTo>
                    <a:pt x="668242" y="216888"/>
                  </a:lnTo>
                  <a:lnTo>
                    <a:pt x="670534" y="270306"/>
                  </a:lnTo>
                  <a:lnTo>
                    <a:pt x="670534" y="633209"/>
                  </a:lnTo>
                  <a:lnTo>
                    <a:pt x="671118" y="647540"/>
                  </a:lnTo>
                  <a:lnTo>
                    <a:pt x="674084" y="655989"/>
                  </a:lnTo>
                  <a:lnTo>
                    <a:pt x="681250" y="660519"/>
                  </a:lnTo>
                  <a:lnTo>
                    <a:pt x="694436" y="663092"/>
                  </a:lnTo>
                  <a:lnTo>
                    <a:pt x="766114" y="675017"/>
                  </a:lnTo>
                  <a:lnTo>
                    <a:pt x="766114" y="793013"/>
                  </a:lnTo>
                  <a:lnTo>
                    <a:pt x="491337" y="793026"/>
                  </a:lnTo>
                </a:path>
              </a:pathLst>
            </a:custGeom>
            <a:ln w="18021">
              <a:solidFill>
                <a:srgbClr val="FBC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82360" y="7292489"/>
              <a:ext cx="239039" cy="1957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91591" y="5909453"/>
              <a:ext cx="3876675" cy="1731645"/>
            </a:xfrm>
            <a:custGeom>
              <a:avLst/>
              <a:gdLst/>
              <a:ahLst/>
              <a:cxnLst/>
              <a:rect l="l" t="t" r="r" b="b"/>
              <a:pathLst>
                <a:path w="3876675" h="1731645">
                  <a:moveTo>
                    <a:pt x="2974721" y="1713141"/>
                  </a:moveTo>
                  <a:lnTo>
                    <a:pt x="2974721" y="1593672"/>
                  </a:lnTo>
                  <a:lnTo>
                    <a:pt x="2826893" y="1581708"/>
                  </a:lnTo>
                  <a:lnTo>
                    <a:pt x="2813694" y="1579777"/>
                  </a:lnTo>
                  <a:lnTo>
                    <a:pt x="2806525" y="1575185"/>
                  </a:lnTo>
                  <a:lnTo>
                    <a:pt x="2803561" y="1566390"/>
                  </a:lnTo>
                  <a:lnTo>
                    <a:pt x="2802978" y="1551851"/>
                  </a:lnTo>
                  <a:lnTo>
                    <a:pt x="2802978" y="1156081"/>
                  </a:lnTo>
                  <a:lnTo>
                    <a:pt x="2823764" y="1139728"/>
                  </a:lnTo>
                  <a:lnTo>
                    <a:pt x="2850575" y="1122673"/>
                  </a:lnTo>
                  <a:lnTo>
                    <a:pt x="2880467" y="1109257"/>
                  </a:lnTo>
                  <a:lnTo>
                    <a:pt x="2910497" y="1103820"/>
                  </a:lnTo>
                  <a:lnTo>
                    <a:pt x="2918151" y="1104496"/>
                  </a:lnTo>
                  <a:lnTo>
                    <a:pt x="2923563" y="1106992"/>
                  </a:lnTo>
                  <a:lnTo>
                    <a:pt x="2927297" y="1112007"/>
                  </a:lnTo>
                  <a:lnTo>
                    <a:pt x="2929915" y="1120241"/>
                  </a:lnTo>
                  <a:lnTo>
                    <a:pt x="2944850" y="1199400"/>
                  </a:lnTo>
                  <a:lnTo>
                    <a:pt x="3124060" y="1205369"/>
                  </a:lnTo>
                  <a:lnTo>
                    <a:pt x="3124060" y="933564"/>
                  </a:lnTo>
                  <a:lnTo>
                    <a:pt x="3097244" y="928314"/>
                  </a:lnTo>
                  <a:lnTo>
                    <a:pt x="3061889" y="924045"/>
                  </a:lnTo>
                  <a:lnTo>
                    <a:pt x="3025135" y="921177"/>
                  </a:lnTo>
                  <a:lnTo>
                    <a:pt x="2994126" y="920127"/>
                  </a:lnTo>
                  <a:lnTo>
                    <a:pt x="2940249" y="926794"/>
                  </a:lnTo>
                  <a:lnTo>
                    <a:pt x="2892897" y="945504"/>
                  </a:lnTo>
                  <a:lnTo>
                    <a:pt x="2851425" y="974322"/>
                  </a:lnTo>
                  <a:lnTo>
                    <a:pt x="2815186" y="1011314"/>
                  </a:lnTo>
                  <a:lnTo>
                    <a:pt x="2783535" y="1054544"/>
                  </a:lnTo>
                  <a:lnTo>
                    <a:pt x="2774594" y="1054544"/>
                  </a:lnTo>
                  <a:lnTo>
                    <a:pt x="2756674" y="935062"/>
                  </a:lnTo>
                  <a:lnTo>
                    <a:pt x="2493810" y="935062"/>
                  </a:lnTo>
                  <a:lnTo>
                    <a:pt x="2477389" y="1056030"/>
                  </a:lnTo>
                  <a:lnTo>
                    <a:pt x="2558021" y="1084402"/>
                  </a:lnTo>
                  <a:lnTo>
                    <a:pt x="2567356" y="1088883"/>
                  </a:lnTo>
                  <a:lnTo>
                    <a:pt x="2573331" y="1095605"/>
                  </a:lnTo>
                  <a:lnTo>
                    <a:pt x="2576505" y="1104567"/>
                  </a:lnTo>
                  <a:lnTo>
                    <a:pt x="2577439" y="1115771"/>
                  </a:lnTo>
                  <a:lnTo>
                    <a:pt x="2577439" y="1553349"/>
                  </a:lnTo>
                  <a:lnTo>
                    <a:pt x="2553550" y="1583232"/>
                  </a:lnTo>
                  <a:lnTo>
                    <a:pt x="2486329" y="1592173"/>
                  </a:lnTo>
                  <a:lnTo>
                    <a:pt x="2486329" y="1713141"/>
                  </a:lnTo>
                  <a:lnTo>
                    <a:pt x="2974721" y="1713141"/>
                  </a:lnTo>
                </a:path>
                <a:path w="3876675" h="1731645">
                  <a:moveTo>
                    <a:pt x="3873322" y="1381594"/>
                  </a:moveTo>
                  <a:lnTo>
                    <a:pt x="3416312" y="1381594"/>
                  </a:lnTo>
                  <a:lnTo>
                    <a:pt x="3423451" y="1431460"/>
                  </a:lnTo>
                  <a:lnTo>
                    <a:pt x="3438102" y="1474399"/>
                  </a:lnTo>
                  <a:lnTo>
                    <a:pt x="3461302" y="1509458"/>
                  </a:lnTo>
                  <a:lnTo>
                    <a:pt x="3494086" y="1535682"/>
                  </a:lnTo>
                  <a:lnTo>
                    <a:pt x="3537490" y="1552117"/>
                  </a:lnTo>
                  <a:lnTo>
                    <a:pt x="3592550" y="1557807"/>
                  </a:lnTo>
                  <a:lnTo>
                    <a:pt x="3628308" y="1556112"/>
                  </a:lnTo>
                  <a:lnTo>
                    <a:pt x="3666790" y="1550692"/>
                  </a:lnTo>
                  <a:lnTo>
                    <a:pt x="3709645" y="1541043"/>
                  </a:lnTo>
                  <a:lnTo>
                    <a:pt x="3758521" y="1526662"/>
                  </a:lnTo>
                  <a:lnTo>
                    <a:pt x="3815067" y="1507045"/>
                  </a:lnTo>
                  <a:lnTo>
                    <a:pt x="3870299" y="1654886"/>
                  </a:lnTo>
                  <a:lnTo>
                    <a:pt x="3823248" y="1676088"/>
                  </a:lnTo>
                  <a:lnTo>
                    <a:pt x="3774663" y="1694547"/>
                  </a:lnTo>
                  <a:lnTo>
                    <a:pt x="3724503" y="1709767"/>
                  </a:lnTo>
                  <a:lnTo>
                    <a:pt x="3672726" y="1721252"/>
                  </a:lnTo>
                  <a:lnTo>
                    <a:pt x="3619289" y="1728507"/>
                  </a:lnTo>
                  <a:lnTo>
                    <a:pt x="3564153" y="1731035"/>
                  </a:lnTo>
                  <a:lnTo>
                    <a:pt x="3505260" y="1728338"/>
                  </a:lnTo>
                  <a:lnTo>
                    <a:pt x="3451973" y="1720429"/>
                  </a:lnTo>
                  <a:lnTo>
                    <a:pt x="3404093" y="1707582"/>
                  </a:lnTo>
                  <a:lnTo>
                    <a:pt x="3361422" y="1690073"/>
                  </a:lnTo>
                  <a:lnTo>
                    <a:pt x="3323760" y="1668175"/>
                  </a:lnTo>
                  <a:lnTo>
                    <a:pt x="3290908" y="1642162"/>
                  </a:lnTo>
                  <a:lnTo>
                    <a:pt x="3262666" y="1612309"/>
                  </a:lnTo>
                  <a:lnTo>
                    <a:pt x="3238836" y="1578890"/>
                  </a:lnTo>
                  <a:lnTo>
                    <a:pt x="3219219" y="1542180"/>
                  </a:lnTo>
                  <a:lnTo>
                    <a:pt x="3203615" y="1502452"/>
                  </a:lnTo>
                  <a:lnTo>
                    <a:pt x="3191825" y="1459982"/>
                  </a:lnTo>
                  <a:lnTo>
                    <a:pt x="3183650" y="1415043"/>
                  </a:lnTo>
                  <a:lnTo>
                    <a:pt x="3178891" y="1367910"/>
                  </a:lnTo>
                  <a:lnTo>
                    <a:pt x="3177349" y="1318856"/>
                  </a:lnTo>
                  <a:lnTo>
                    <a:pt x="3180234" y="1258988"/>
                  </a:lnTo>
                  <a:lnTo>
                    <a:pt x="3188658" y="1204120"/>
                  </a:lnTo>
                  <a:lnTo>
                    <a:pt x="3202274" y="1154216"/>
                  </a:lnTo>
                  <a:lnTo>
                    <a:pt x="3220735" y="1109240"/>
                  </a:lnTo>
                  <a:lnTo>
                    <a:pt x="3243696" y="1069155"/>
                  </a:lnTo>
                  <a:lnTo>
                    <a:pt x="3270808" y="1033923"/>
                  </a:lnTo>
                  <a:lnTo>
                    <a:pt x="3301727" y="1003508"/>
                  </a:lnTo>
                  <a:lnTo>
                    <a:pt x="3336104" y="977873"/>
                  </a:lnTo>
                  <a:lnTo>
                    <a:pt x="3373594" y="956982"/>
                  </a:lnTo>
                  <a:lnTo>
                    <a:pt x="3413849" y="940797"/>
                  </a:lnTo>
                  <a:lnTo>
                    <a:pt x="3456524" y="929282"/>
                  </a:lnTo>
                  <a:lnTo>
                    <a:pt x="3501271" y="922400"/>
                  </a:lnTo>
                  <a:lnTo>
                    <a:pt x="3547745" y="920115"/>
                  </a:lnTo>
                  <a:lnTo>
                    <a:pt x="3595617" y="922292"/>
                  </a:lnTo>
                  <a:lnTo>
                    <a:pt x="3640523" y="928944"/>
                  </a:lnTo>
                  <a:lnTo>
                    <a:pt x="3682235" y="940253"/>
                  </a:lnTo>
                  <a:lnTo>
                    <a:pt x="3720525" y="956400"/>
                  </a:lnTo>
                  <a:lnTo>
                    <a:pt x="3755164" y="977567"/>
                  </a:lnTo>
                  <a:lnTo>
                    <a:pt x="3785925" y="1003935"/>
                  </a:lnTo>
                  <a:lnTo>
                    <a:pt x="3812579" y="1035685"/>
                  </a:lnTo>
                  <a:lnTo>
                    <a:pt x="3834899" y="1073000"/>
                  </a:lnTo>
                  <a:lnTo>
                    <a:pt x="3852656" y="1116060"/>
                  </a:lnTo>
                  <a:lnTo>
                    <a:pt x="3865622" y="1165048"/>
                  </a:lnTo>
                  <a:lnTo>
                    <a:pt x="3873568" y="1220145"/>
                  </a:lnTo>
                  <a:lnTo>
                    <a:pt x="3876268" y="1281531"/>
                  </a:lnTo>
                  <a:lnTo>
                    <a:pt x="3876033" y="1300525"/>
                  </a:lnTo>
                  <a:lnTo>
                    <a:pt x="3875366" y="1327081"/>
                  </a:lnTo>
                  <a:lnTo>
                    <a:pt x="3874414" y="1355878"/>
                  </a:lnTo>
                  <a:lnTo>
                    <a:pt x="3873322" y="1381594"/>
                  </a:lnTo>
                </a:path>
                <a:path w="3876675" h="1731645">
                  <a:moveTo>
                    <a:pt x="3543261" y="1081417"/>
                  </a:moveTo>
                  <a:lnTo>
                    <a:pt x="3473950" y="1101870"/>
                  </a:lnTo>
                  <a:lnTo>
                    <a:pt x="3447358" y="1131094"/>
                  </a:lnTo>
                  <a:lnTo>
                    <a:pt x="3428148" y="1176232"/>
                  </a:lnTo>
                  <a:lnTo>
                    <a:pt x="3417824" y="1239723"/>
                  </a:lnTo>
                  <a:lnTo>
                    <a:pt x="3655275" y="1239723"/>
                  </a:lnTo>
                  <a:lnTo>
                    <a:pt x="3648928" y="1175091"/>
                  </a:lnTo>
                  <a:lnTo>
                    <a:pt x="3632832" y="1129810"/>
                  </a:lnTo>
                  <a:lnTo>
                    <a:pt x="3578278" y="1085839"/>
                  </a:lnTo>
                  <a:lnTo>
                    <a:pt x="3543261" y="1081417"/>
                  </a:lnTo>
                </a:path>
                <a:path w="3876675" h="1731645">
                  <a:moveTo>
                    <a:pt x="1572501" y="1648917"/>
                  </a:moveTo>
                  <a:lnTo>
                    <a:pt x="1536727" y="1667881"/>
                  </a:lnTo>
                  <a:lnTo>
                    <a:pt x="1496090" y="1684431"/>
                  </a:lnTo>
                  <a:lnTo>
                    <a:pt x="1451467" y="1698532"/>
                  </a:lnTo>
                  <a:lnTo>
                    <a:pt x="1403731" y="1710148"/>
                  </a:lnTo>
                  <a:lnTo>
                    <a:pt x="1353756" y="1719244"/>
                  </a:lnTo>
                  <a:lnTo>
                    <a:pt x="1302417" y="1725785"/>
                  </a:lnTo>
                  <a:lnTo>
                    <a:pt x="1250589" y="1729736"/>
                  </a:lnTo>
                  <a:lnTo>
                    <a:pt x="1199146" y="1731060"/>
                  </a:lnTo>
                  <a:lnTo>
                    <a:pt x="1142243" y="1729273"/>
                  </a:lnTo>
                  <a:lnTo>
                    <a:pt x="1088930" y="1723963"/>
                  </a:lnTo>
                  <a:lnTo>
                    <a:pt x="1039148" y="1715205"/>
                  </a:lnTo>
                  <a:lnTo>
                    <a:pt x="992840" y="1703074"/>
                  </a:lnTo>
                  <a:lnTo>
                    <a:pt x="949945" y="1687648"/>
                  </a:lnTo>
                  <a:lnTo>
                    <a:pt x="910405" y="1669002"/>
                  </a:lnTo>
                  <a:lnTo>
                    <a:pt x="874162" y="1647212"/>
                  </a:lnTo>
                  <a:lnTo>
                    <a:pt x="841156" y="1622352"/>
                  </a:lnTo>
                  <a:lnTo>
                    <a:pt x="811328" y="1594501"/>
                  </a:lnTo>
                  <a:lnTo>
                    <a:pt x="784621" y="1563732"/>
                  </a:lnTo>
                  <a:lnTo>
                    <a:pt x="760974" y="1530122"/>
                  </a:lnTo>
                  <a:lnTo>
                    <a:pt x="740330" y="1493748"/>
                  </a:lnTo>
                  <a:lnTo>
                    <a:pt x="722629" y="1454684"/>
                  </a:lnTo>
                  <a:lnTo>
                    <a:pt x="707813" y="1413006"/>
                  </a:lnTo>
                  <a:lnTo>
                    <a:pt x="695822" y="1368791"/>
                  </a:lnTo>
                  <a:lnTo>
                    <a:pt x="686598" y="1322113"/>
                  </a:lnTo>
                  <a:lnTo>
                    <a:pt x="680083" y="1273050"/>
                  </a:lnTo>
                  <a:lnTo>
                    <a:pt x="676217" y="1221677"/>
                  </a:lnTo>
                  <a:lnTo>
                    <a:pt x="674941" y="1168069"/>
                  </a:lnTo>
                  <a:lnTo>
                    <a:pt x="676468" y="1118535"/>
                  </a:lnTo>
                  <a:lnTo>
                    <a:pt x="681053" y="1070477"/>
                  </a:lnTo>
                  <a:lnTo>
                    <a:pt x="688699" y="1024035"/>
                  </a:lnTo>
                  <a:lnTo>
                    <a:pt x="699410" y="979344"/>
                  </a:lnTo>
                  <a:lnTo>
                    <a:pt x="713190" y="936543"/>
                  </a:lnTo>
                  <a:lnTo>
                    <a:pt x="730043" y="895767"/>
                  </a:lnTo>
                  <a:lnTo>
                    <a:pt x="749972" y="857155"/>
                  </a:lnTo>
                  <a:lnTo>
                    <a:pt x="772982" y="820844"/>
                  </a:lnTo>
                  <a:lnTo>
                    <a:pt x="799076" y="786971"/>
                  </a:lnTo>
                  <a:lnTo>
                    <a:pt x="828258" y="755672"/>
                  </a:lnTo>
                  <a:lnTo>
                    <a:pt x="860532" y="727086"/>
                  </a:lnTo>
                  <a:lnTo>
                    <a:pt x="895902" y="701349"/>
                  </a:lnTo>
                  <a:lnTo>
                    <a:pt x="934372" y="678599"/>
                  </a:lnTo>
                  <a:lnTo>
                    <a:pt x="975946" y="658972"/>
                  </a:lnTo>
                  <a:lnTo>
                    <a:pt x="1020627" y="642606"/>
                  </a:lnTo>
                  <a:lnTo>
                    <a:pt x="1068419" y="629638"/>
                  </a:lnTo>
                  <a:lnTo>
                    <a:pt x="1119327" y="620206"/>
                  </a:lnTo>
                  <a:lnTo>
                    <a:pt x="1173353" y="614446"/>
                  </a:lnTo>
                  <a:lnTo>
                    <a:pt x="1230503" y="612495"/>
                  </a:lnTo>
                  <a:lnTo>
                    <a:pt x="1283996" y="614389"/>
                  </a:lnTo>
                  <a:lnTo>
                    <a:pt x="1337544" y="619968"/>
                  </a:lnTo>
                  <a:lnTo>
                    <a:pt x="1390101" y="629073"/>
                  </a:lnTo>
                  <a:lnTo>
                    <a:pt x="1440622" y="641549"/>
                  </a:lnTo>
                  <a:lnTo>
                    <a:pt x="1488059" y="657237"/>
                  </a:lnTo>
                  <a:lnTo>
                    <a:pt x="1531369" y="675981"/>
                  </a:lnTo>
                  <a:lnTo>
                    <a:pt x="1569504" y="697623"/>
                  </a:lnTo>
                  <a:lnTo>
                    <a:pt x="1569504" y="990333"/>
                  </a:lnTo>
                  <a:lnTo>
                    <a:pt x="1405255" y="976909"/>
                  </a:lnTo>
                  <a:lnTo>
                    <a:pt x="1381340" y="830541"/>
                  </a:lnTo>
                  <a:lnTo>
                    <a:pt x="1378447" y="820670"/>
                  </a:lnTo>
                  <a:lnTo>
                    <a:pt x="1329746" y="796448"/>
                  </a:lnTo>
                  <a:lnTo>
                    <a:pt x="1261458" y="787077"/>
                  </a:lnTo>
                  <a:lnTo>
                    <a:pt x="1224508" y="785749"/>
                  </a:lnTo>
                  <a:lnTo>
                    <a:pt x="1178554" y="788422"/>
                  </a:lnTo>
                  <a:lnTo>
                    <a:pt x="1135644" y="796437"/>
                  </a:lnTo>
                  <a:lnTo>
                    <a:pt x="1095959" y="809782"/>
                  </a:lnTo>
                  <a:lnTo>
                    <a:pt x="1059680" y="828447"/>
                  </a:lnTo>
                  <a:lnTo>
                    <a:pt x="1026990" y="852422"/>
                  </a:lnTo>
                  <a:lnTo>
                    <a:pt x="998070" y="881697"/>
                  </a:lnTo>
                  <a:lnTo>
                    <a:pt x="973101" y="916262"/>
                  </a:lnTo>
                  <a:lnTo>
                    <a:pt x="952265" y="956105"/>
                  </a:lnTo>
                  <a:lnTo>
                    <a:pt x="935743" y="1001218"/>
                  </a:lnTo>
                  <a:lnTo>
                    <a:pt x="923717" y="1051590"/>
                  </a:lnTo>
                  <a:lnTo>
                    <a:pt x="916369" y="1107210"/>
                  </a:lnTo>
                  <a:lnTo>
                    <a:pt x="913879" y="1168069"/>
                  </a:lnTo>
                  <a:lnTo>
                    <a:pt x="916249" y="1231324"/>
                  </a:lnTo>
                  <a:lnTo>
                    <a:pt x="923255" y="1288941"/>
                  </a:lnTo>
                  <a:lnTo>
                    <a:pt x="934741" y="1340948"/>
                  </a:lnTo>
                  <a:lnTo>
                    <a:pt x="950552" y="1387371"/>
                  </a:lnTo>
                  <a:lnTo>
                    <a:pt x="970533" y="1428234"/>
                  </a:lnTo>
                  <a:lnTo>
                    <a:pt x="994527" y="1463565"/>
                  </a:lnTo>
                  <a:lnTo>
                    <a:pt x="1022379" y="1493389"/>
                  </a:lnTo>
                  <a:lnTo>
                    <a:pt x="1053934" y="1517732"/>
                  </a:lnTo>
                  <a:lnTo>
                    <a:pt x="1089036" y="1536621"/>
                  </a:lnTo>
                  <a:lnTo>
                    <a:pt x="1127530" y="1550080"/>
                  </a:lnTo>
                  <a:lnTo>
                    <a:pt x="1169259" y="1558137"/>
                  </a:lnTo>
                  <a:lnTo>
                    <a:pt x="1214069" y="1560817"/>
                  </a:lnTo>
                  <a:lnTo>
                    <a:pt x="1252730" y="1559465"/>
                  </a:lnTo>
                  <a:lnTo>
                    <a:pt x="1292653" y="1555597"/>
                  </a:lnTo>
                  <a:lnTo>
                    <a:pt x="1330619" y="1549490"/>
                  </a:lnTo>
                  <a:lnTo>
                    <a:pt x="1374747" y="1537791"/>
                  </a:lnTo>
                  <a:lnTo>
                    <a:pt x="1412697" y="1371155"/>
                  </a:lnTo>
                  <a:lnTo>
                    <a:pt x="1572488" y="1371155"/>
                  </a:lnTo>
                  <a:lnTo>
                    <a:pt x="1572488" y="1648917"/>
                  </a:lnTo>
                </a:path>
                <a:path w="3876675" h="1731645">
                  <a:moveTo>
                    <a:pt x="1421917" y="561428"/>
                  </a:moveTo>
                  <a:lnTo>
                    <a:pt x="1324813" y="395986"/>
                  </a:lnTo>
                  <a:lnTo>
                    <a:pt x="1283891" y="378001"/>
                  </a:lnTo>
                  <a:lnTo>
                    <a:pt x="1239436" y="363992"/>
                  </a:lnTo>
                  <a:lnTo>
                    <a:pt x="1192014" y="354015"/>
                  </a:lnTo>
                  <a:lnTo>
                    <a:pt x="1142196" y="348125"/>
                  </a:lnTo>
                  <a:lnTo>
                    <a:pt x="1090549" y="346379"/>
                  </a:lnTo>
                  <a:lnTo>
                    <a:pt x="1037641" y="348834"/>
                  </a:lnTo>
                  <a:lnTo>
                    <a:pt x="984041" y="355544"/>
                  </a:lnTo>
                  <a:lnTo>
                    <a:pt x="930318" y="366567"/>
                  </a:lnTo>
                  <a:lnTo>
                    <a:pt x="877040" y="381960"/>
                  </a:lnTo>
                  <a:lnTo>
                    <a:pt x="824776" y="401777"/>
                  </a:lnTo>
                  <a:lnTo>
                    <a:pt x="775571" y="424771"/>
                  </a:lnTo>
                  <a:lnTo>
                    <a:pt x="731013" y="449939"/>
                  </a:lnTo>
                  <a:lnTo>
                    <a:pt x="691030" y="477582"/>
                  </a:lnTo>
                  <a:lnTo>
                    <a:pt x="655549" y="508000"/>
                  </a:lnTo>
                  <a:lnTo>
                    <a:pt x="624497" y="541493"/>
                  </a:lnTo>
                  <a:lnTo>
                    <a:pt x="597800" y="578360"/>
                  </a:lnTo>
                  <a:lnTo>
                    <a:pt x="575385" y="618903"/>
                  </a:lnTo>
                  <a:lnTo>
                    <a:pt x="557180" y="663420"/>
                  </a:lnTo>
                  <a:lnTo>
                    <a:pt x="543112" y="712213"/>
                  </a:lnTo>
                  <a:lnTo>
                    <a:pt x="533107" y="765581"/>
                  </a:lnTo>
                  <a:lnTo>
                    <a:pt x="629958" y="927011"/>
                  </a:lnTo>
                  <a:lnTo>
                    <a:pt x="643481" y="875165"/>
                  </a:lnTo>
                  <a:lnTo>
                    <a:pt x="660582" y="827227"/>
                  </a:lnTo>
                  <a:lnTo>
                    <a:pt x="681045" y="783114"/>
                  </a:lnTo>
                  <a:lnTo>
                    <a:pt x="704656" y="742742"/>
                  </a:lnTo>
                  <a:lnTo>
                    <a:pt x="731198" y="706030"/>
                  </a:lnTo>
                  <a:lnTo>
                    <a:pt x="760455" y="672893"/>
                  </a:lnTo>
                  <a:lnTo>
                    <a:pt x="792212" y="643249"/>
                  </a:lnTo>
                  <a:lnTo>
                    <a:pt x="826253" y="617016"/>
                  </a:lnTo>
                  <a:lnTo>
                    <a:pt x="862363" y="594110"/>
                  </a:lnTo>
                  <a:lnTo>
                    <a:pt x="900326" y="574448"/>
                  </a:lnTo>
                  <a:lnTo>
                    <a:pt x="939927" y="557949"/>
                  </a:lnTo>
                  <a:lnTo>
                    <a:pt x="980948" y="544528"/>
                  </a:lnTo>
                  <a:lnTo>
                    <a:pt x="1023176" y="534103"/>
                  </a:lnTo>
                  <a:lnTo>
                    <a:pt x="1066395" y="526591"/>
                  </a:lnTo>
                  <a:lnTo>
                    <a:pt x="1110388" y="521910"/>
                  </a:lnTo>
                  <a:lnTo>
                    <a:pt x="1154940" y="519976"/>
                  </a:lnTo>
                  <a:lnTo>
                    <a:pt x="1199835" y="520707"/>
                  </a:lnTo>
                  <a:lnTo>
                    <a:pt x="1244859" y="524019"/>
                  </a:lnTo>
                  <a:lnTo>
                    <a:pt x="1289794" y="529830"/>
                  </a:lnTo>
                  <a:lnTo>
                    <a:pt x="1334426" y="538057"/>
                  </a:lnTo>
                  <a:lnTo>
                    <a:pt x="1378539" y="548618"/>
                  </a:lnTo>
                  <a:lnTo>
                    <a:pt x="1421917" y="561428"/>
                  </a:lnTo>
                </a:path>
                <a:path w="3876675" h="1731645">
                  <a:moveTo>
                    <a:pt x="271094" y="898448"/>
                  </a:moveTo>
                  <a:lnTo>
                    <a:pt x="378460" y="1099261"/>
                  </a:lnTo>
                  <a:lnTo>
                    <a:pt x="124345" y="1099261"/>
                  </a:lnTo>
                  <a:lnTo>
                    <a:pt x="225209" y="895591"/>
                  </a:lnTo>
                  <a:lnTo>
                    <a:pt x="207145" y="889807"/>
                  </a:lnTo>
                  <a:lnTo>
                    <a:pt x="194449" y="874429"/>
                  </a:lnTo>
                  <a:lnTo>
                    <a:pt x="186954" y="852418"/>
                  </a:lnTo>
                  <a:lnTo>
                    <a:pt x="184492" y="826731"/>
                  </a:lnTo>
                  <a:lnTo>
                    <a:pt x="187081" y="804247"/>
                  </a:lnTo>
                  <a:lnTo>
                    <a:pt x="194787" y="787411"/>
                  </a:lnTo>
                  <a:lnTo>
                    <a:pt x="207526" y="776848"/>
                  </a:lnTo>
                  <a:lnTo>
                    <a:pt x="225209" y="773188"/>
                  </a:lnTo>
                  <a:lnTo>
                    <a:pt x="224891" y="712546"/>
                  </a:lnTo>
                  <a:lnTo>
                    <a:pt x="0" y="712546"/>
                  </a:lnTo>
                  <a:lnTo>
                    <a:pt x="610438" y="0"/>
                  </a:lnTo>
                  <a:lnTo>
                    <a:pt x="1642287" y="0"/>
                  </a:lnTo>
                  <a:lnTo>
                    <a:pt x="1364437" y="332765"/>
                  </a:lnTo>
                  <a:lnTo>
                    <a:pt x="1331238" y="315669"/>
                  </a:lnTo>
                  <a:lnTo>
                    <a:pt x="1293101" y="300991"/>
                  </a:lnTo>
                  <a:lnTo>
                    <a:pt x="1250719" y="288895"/>
                  </a:lnTo>
                  <a:lnTo>
                    <a:pt x="1204785" y="279542"/>
                  </a:lnTo>
                  <a:lnTo>
                    <a:pt x="1155992" y="273098"/>
                  </a:lnTo>
                  <a:lnTo>
                    <a:pt x="1105033" y="269725"/>
                  </a:lnTo>
                  <a:lnTo>
                    <a:pt x="1052601" y="269587"/>
                  </a:lnTo>
                  <a:lnTo>
                    <a:pt x="999388" y="272847"/>
                  </a:lnTo>
                  <a:lnTo>
                    <a:pt x="946088" y="279669"/>
                  </a:lnTo>
                  <a:lnTo>
                    <a:pt x="893394" y="290216"/>
                  </a:lnTo>
                  <a:lnTo>
                    <a:pt x="841998" y="304651"/>
                  </a:lnTo>
                  <a:lnTo>
                    <a:pt x="792594" y="323138"/>
                  </a:lnTo>
                  <a:lnTo>
                    <a:pt x="725167" y="355530"/>
                  </a:lnTo>
                  <a:lnTo>
                    <a:pt x="667529" y="391558"/>
                  </a:lnTo>
                  <a:lnTo>
                    <a:pt x="618917" y="430209"/>
                  </a:lnTo>
                  <a:lnTo>
                    <a:pt x="578564" y="470474"/>
                  </a:lnTo>
                  <a:lnTo>
                    <a:pt x="545707" y="511340"/>
                  </a:lnTo>
                  <a:lnTo>
                    <a:pt x="519580" y="551798"/>
                  </a:lnTo>
                  <a:lnTo>
                    <a:pt x="499419" y="590835"/>
                  </a:lnTo>
                  <a:lnTo>
                    <a:pt x="484458" y="627440"/>
                  </a:lnTo>
                  <a:lnTo>
                    <a:pt x="467079" y="689313"/>
                  </a:lnTo>
                  <a:lnTo>
                    <a:pt x="463130" y="712558"/>
                  </a:lnTo>
                  <a:lnTo>
                    <a:pt x="270624" y="712558"/>
                  </a:lnTo>
                  <a:lnTo>
                    <a:pt x="271094" y="771271"/>
                  </a:lnTo>
                  <a:lnTo>
                    <a:pt x="293250" y="775720"/>
                  </a:lnTo>
                  <a:lnTo>
                    <a:pt x="308606" y="787604"/>
                  </a:lnTo>
                  <a:lnTo>
                    <a:pt x="317700" y="805187"/>
                  </a:lnTo>
                  <a:lnTo>
                    <a:pt x="321068" y="826731"/>
                  </a:lnTo>
                  <a:lnTo>
                    <a:pt x="317430" y="853271"/>
                  </a:lnTo>
                  <a:lnTo>
                    <a:pt x="308583" y="876220"/>
                  </a:lnTo>
                  <a:lnTo>
                    <a:pt x="293484" y="892354"/>
                  </a:lnTo>
                  <a:lnTo>
                    <a:pt x="271094" y="898448"/>
                  </a:lnTo>
                </a:path>
              </a:pathLst>
            </a:custGeom>
            <a:ln w="18021">
              <a:solidFill>
                <a:srgbClr val="FBC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4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1593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0894" y="8962411"/>
            <a:ext cx="12318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5" dirty="0">
                <a:latin typeface="Georgia"/>
                <a:cs typeface="Georgia"/>
              </a:rPr>
              <a:t>35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7719" y="2195791"/>
            <a:ext cx="3529965" cy="10642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spcBef>
                <a:spcPts val="500"/>
              </a:spcBef>
            </a:pPr>
            <a:r>
              <a:rPr sz="1200" b="1" spc="95" dirty="0">
                <a:latin typeface="Calibri"/>
                <a:cs typeface="Calibri"/>
              </a:rPr>
              <a:t>Career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120" dirty="0">
                <a:latin typeface="Calibri"/>
                <a:cs typeface="Calibri"/>
              </a:rPr>
              <a:t>Day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25" dirty="0">
                <a:latin typeface="Calibri"/>
                <a:cs typeface="Calibri"/>
              </a:rPr>
              <a:t>23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70" dirty="0">
                <a:latin typeface="Calibri"/>
                <a:cs typeface="Calibri"/>
              </a:rPr>
              <a:t>ottobre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2019</a:t>
            </a:r>
            <a:endParaRPr sz="1200">
              <a:latin typeface="Calibri"/>
              <a:cs typeface="Calibri"/>
            </a:endParaRPr>
          </a:p>
          <a:p>
            <a:pPr marL="12700" marR="112395">
              <a:spcBef>
                <a:spcPts val="335"/>
              </a:spcBef>
            </a:pPr>
            <a:r>
              <a:rPr sz="1000" spc="10" dirty="0">
                <a:latin typeface="Garamond"/>
                <a:cs typeface="Garamond"/>
              </a:rPr>
              <a:t>Il </a:t>
            </a:r>
            <a:r>
              <a:rPr sz="1000" spc="-10" dirty="0">
                <a:latin typeface="Garamond"/>
                <a:cs typeface="Garamond"/>
              </a:rPr>
              <a:t>terzo </a:t>
            </a:r>
            <a:r>
              <a:rPr sz="1000" i="1" spc="50" dirty="0">
                <a:latin typeface="Garamond"/>
                <a:cs typeface="Garamond"/>
              </a:rPr>
              <a:t>Career </a:t>
            </a:r>
            <a:r>
              <a:rPr sz="1000" i="1" spc="30" dirty="0">
                <a:latin typeface="Garamond"/>
                <a:cs typeface="Garamond"/>
              </a:rPr>
              <a:t>Day </a:t>
            </a:r>
            <a:r>
              <a:rPr sz="1000" spc="10" dirty="0">
                <a:latin typeface="Garamond"/>
                <a:cs typeface="Garamond"/>
              </a:rPr>
              <a:t>(23 </a:t>
            </a:r>
            <a:r>
              <a:rPr sz="1000" spc="-10" dirty="0">
                <a:latin typeface="Garamond"/>
                <a:cs typeface="Garamond"/>
              </a:rPr>
              <a:t>ottobre) </a:t>
            </a:r>
            <a:r>
              <a:rPr sz="1000" spc="-25" dirty="0">
                <a:latin typeface="Garamond"/>
                <a:cs typeface="Garamond"/>
              </a:rPr>
              <a:t>è </a:t>
            </a:r>
            <a:r>
              <a:rPr sz="1000" spc="-10" dirty="0">
                <a:latin typeface="Garamond"/>
                <a:cs typeface="Garamond"/>
              </a:rPr>
              <a:t>stato organizzato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10" dirty="0">
                <a:latin typeface="Garamond"/>
                <a:cs typeface="Garamond"/>
              </a:rPr>
              <a:t>collaborazione 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Confindustra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Ge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che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ha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provveduto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comunicare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l’iniziativa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presso  </a:t>
            </a:r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proprie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aziende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associate.</a:t>
            </a:r>
            <a:r>
              <a:rPr sz="1000" spc="16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segnala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partecipazione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18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aziende,</a:t>
            </a:r>
            <a:endParaRPr sz="1000">
              <a:latin typeface="Garamond"/>
              <a:cs typeface="Garamond"/>
            </a:endParaRPr>
          </a:p>
          <a:p>
            <a:pPr marL="12700" marR="5080"/>
            <a:r>
              <a:rPr sz="1000" spc="-10" dirty="0">
                <a:latin typeface="Garamond"/>
                <a:cs typeface="Garamond"/>
              </a:rPr>
              <a:t>evidenziando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un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interesse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crescente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parte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tessuto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produttivo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locale 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nazionale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settori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molto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diversi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tra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loro.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7719" y="6300410"/>
            <a:ext cx="358203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590">
              <a:spcBef>
                <a:spcPts val="100"/>
              </a:spcBef>
            </a:pPr>
            <a:r>
              <a:rPr sz="1000" spc="-15" dirty="0">
                <a:latin typeface="Garamond"/>
                <a:cs typeface="Garamond"/>
              </a:rPr>
              <a:t>Attraverso </a:t>
            </a:r>
            <a:r>
              <a:rPr sz="1000" spc="-10" dirty="0">
                <a:latin typeface="Garamond"/>
                <a:cs typeface="Garamond"/>
              </a:rPr>
              <a:t>Aulaweb, </a:t>
            </a:r>
            <a:r>
              <a:rPr sz="1000" spc="15" dirty="0">
                <a:latin typeface="Garamond"/>
                <a:cs typeface="Garamond"/>
              </a:rPr>
              <a:t>gli </a:t>
            </a:r>
            <a:r>
              <a:rPr sz="1000" dirty="0">
                <a:latin typeface="Garamond"/>
                <a:cs typeface="Garamond"/>
              </a:rPr>
              <a:t>studenti hanno </a:t>
            </a:r>
            <a:r>
              <a:rPr sz="1000" spc="-5" dirty="0">
                <a:latin typeface="Garamond"/>
                <a:cs typeface="Garamond"/>
              </a:rPr>
              <a:t>potuto </a:t>
            </a:r>
            <a:r>
              <a:rPr sz="1000" spc="-15" dirty="0">
                <a:latin typeface="Garamond"/>
                <a:cs typeface="Garamond"/>
              </a:rPr>
              <a:t>iscriversi </a:t>
            </a:r>
            <a:r>
              <a:rPr sz="1000" spc="-5" dirty="0">
                <a:latin typeface="Garamond"/>
                <a:cs typeface="Garamond"/>
              </a:rPr>
              <a:t>all’evento </a:t>
            </a:r>
            <a:r>
              <a:rPr sz="1000" spc="-25" dirty="0">
                <a:latin typeface="Garamond"/>
                <a:cs typeface="Garamond"/>
              </a:rPr>
              <a:t>e  </a:t>
            </a:r>
            <a:r>
              <a:rPr sz="1000" spc="-15" dirty="0">
                <a:latin typeface="Garamond"/>
                <a:cs typeface="Garamond"/>
              </a:rPr>
              <a:t>consegnare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sulla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piattaforma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proprio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Curriculum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Vitae,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selezionando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le  aziende </a:t>
            </a:r>
            <a:r>
              <a:rPr sz="1000" spc="10" dirty="0">
                <a:latin typeface="Garamond"/>
                <a:cs typeface="Garamond"/>
              </a:rPr>
              <a:t>cui </a:t>
            </a:r>
            <a:r>
              <a:rPr sz="1000" dirty="0">
                <a:latin typeface="Garamond"/>
                <a:cs typeface="Garamond"/>
              </a:rPr>
              <a:t>destinarlo </a:t>
            </a:r>
            <a:r>
              <a:rPr sz="1000" spc="5" dirty="0">
                <a:latin typeface="Garamond"/>
                <a:cs typeface="Garamond"/>
              </a:rPr>
              <a:t>sulla </a:t>
            </a:r>
            <a:r>
              <a:rPr sz="1000" spc="-20" dirty="0">
                <a:latin typeface="Garamond"/>
                <a:cs typeface="Garamond"/>
              </a:rPr>
              <a:t>base </a:t>
            </a:r>
            <a:r>
              <a:rPr sz="1000" dirty="0">
                <a:latin typeface="Garamond"/>
                <a:cs typeface="Garamond"/>
              </a:rPr>
              <a:t>della </a:t>
            </a:r>
            <a:r>
              <a:rPr sz="1000" spc="-15" dirty="0">
                <a:latin typeface="Garamond"/>
                <a:cs typeface="Garamond"/>
              </a:rPr>
              <a:t>descrizione </a:t>
            </a:r>
            <a:r>
              <a:rPr sz="1000" spc="-10" dirty="0">
                <a:latin typeface="Garamond"/>
                <a:cs typeface="Garamond"/>
              </a:rPr>
              <a:t>del </a:t>
            </a:r>
            <a:r>
              <a:rPr sz="1000" spc="-15" dirty="0">
                <a:latin typeface="Garamond"/>
                <a:cs typeface="Garamond"/>
              </a:rPr>
              <a:t>profilo </a:t>
            </a:r>
            <a:r>
              <a:rPr sz="1000" spc="-10" dirty="0">
                <a:latin typeface="Garamond"/>
                <a:cs typeface="Garamond"/>
              </a:rPr>
              <a:t>ricercato </a:t>
            </a:r>
            <a:r>
              <a:rPr sz="1000" spc="-20" dirty="0">
                <a:latin typeface="Garamond"/>
                <a:cs typeface="Garamond"/>
              </a:rPr>
              <a:t>che  </a:t>
            </a:r>
            <a:r>
              <a:rPr sz="1000" spc="-35" dirty="0">
                <a:latin typeface="Garamond"/>
                <a:cs typeface="Garamond"/>
              </a:rPr>
              <a:t>esse </a:t>
            </a:r>
            <a:r>
              <a:rPr sz="1000" dirty="0">
                <a:latin typeface="Garamond"/>
                <a:cs typeface="Garamond"/>
              </a:rPr>
              <a:t>hanno inviato </a:t>
            </a:r>
            <a:r>
              <a:rPr sz="1000" spc="15" dirty="0">
                <a:latin typeface="Garamond"/>
                <a:cs typeface="Garamond"/>
              </a:rPr>
              <a:t>al</a:t>
            </a:r>
            <a:r>
              <a:rPr sz="1000" spc="-19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DIEC.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15"/>
              </a:spcBef>
            </a:pPr>
            <a:endParaRPr sz="1050">
              <a:latin typeface="Garamond"/>
              <a:cs typeface="Garamond"/>
            </a:endParaRPr>
          </a:p>
          <a:p>
            <a:pPr marL="12700" marR="124460"/>
            <a:r>
              <a:rPr sz="1000" dirty="0">
                <a:latin typeface="Garamond"/>
                <a:cs typeface="Garamond"/>
              </a:rPr>
              <a:t>Nell’arco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quest’anno, le </a:t>
            </a:r>
            <a:r>
              <a:rPr sz="1000" dirty="0">
                <a:latin typeface="Garamond"/>
                <a:cs typeface="Garamond"/>
              </a:rPr>
              <a:t>iscrizioni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spc="-5" dirty="0">
                <a:latin typeface="Garamond"/>
                <a:cs typeface="Garamond"/>
              </a:rPr>
              <a:t>questi </a:t>
            </a:r>
            <a:r>
              <a:rPr sz="1000" spc="-10" dirty="0">
                <a:latin typeface="Garamond"/>
                <a:cs typeface="Garamond"/>
              </a:rPr>
              <a:t>eventi </a:t>
            </a:r>
            <a:r>
              <a:rPr sz="1000" spc="-5" dirty="0">
                <a:latin typeface="Garamond"/>
                <a:cs typeface="Garamond"/>
              </a:rPr>
              <a:t>da </a:t>
            </a:r>
            <a:r>
              <a:rPr sz="1000" dirty="0">
                <a:latin typeface="Garamond"/>
                <a:cs typeface="Garamond"/>
              </a:rPr>
              <a:t>parte </a:t>
            </a:r>
            <a:r>
              <a:rPr sz="1000" spc="-5" dirty="0">
                <a:latin typeface="Garamond"/>
                <a:cs typeface="Garamond"/>
              </a:rPr>
              <a:t>dei </a:t>
            </a:r>
            <a:r>
              <a:rPr sz="1000" spc="-10" dirty="0">
                <a:latin typeface="Garamond"/>
                <a:cs typeface="Garamond"/>
              </a:rPr>
              <a:t>ragazzi  </a:t>
            </a:r>
            <a:r>
              <a:rPr sz="1000" spc="-30" dirty="0">
                <a:latin typeface="Garamond"/>
                <a:cs typeface="Garamond"/>
              </a:rPr>
              <a:t>sono </a:t>
            </a:r>
            <a:r>
              <a:rPr sz="1000" spc="-5" dirty="0">
                <a:latin typeface="Garamond"/>
                <a:cs typeface="Garamond"/>
              </a:rPr>
              <a:t>state </a:t>
            </a:r>
            <a:r>
              <a:rPr sz="1000" spc="-25" dirty="0">
                <a:latin typeface="Garamond"/>
                <a:cs typeface="Garamond"/>
              </a:rPr>
              <a:t>poco </a:t>
            </a:r>
            <a:r>
              <a:rPr sz="1000" spc="-20" dirty="0">
                <a:latin typeface="Garamond"/>
                <a:cs typeface="Garamond"/>
              </a:rPr>
              <a:t>meno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25" dirty="0">
                <a:latin typeface="Garamond"/>
                <a:cs typeface="Garamond"/>
              </a:rPr>
              <a:t>500 </a:t>
            </a:r>
            <a:r>
              <a:rPr sz="1000" spc="10" dirty="0">
                <a:latin typeface="Garamond"/>
                <a:cs typeface="Garamond"/>
              </a:rPr>
              <a:t>(nell’ultimo </a:t>
            </a:r>
            <a:r>
              <a:rPr sz="1000" i="1" spc="50" dirty="0">
                <a:latin typeface="Garamond"/>
                <a:cs typeface="Garamond"/>
              </a:rPr>
              <a:t>Career </a:t>
            </a:r>
            <a:r>
              <a:rPr sz="1000" i="1" spc="10" dirty="0">
                <a:latin typeface="Garamond"/>
                <a:cs typeface="Garamond"/>
              </a:rPr>
              <a:t>Day</a:t>
            </a:r>
            <a:r>
              <a:rPr sz="1000" spc="10" dirty="0">
                <a:latin typeface="Garamond"/>
                <a:cs typeface="Garamond"/>
              </a:rPr>
              <a:t>, </a:t>
            </a:r>
            <a:r>
              <a:rPr sz="1000" spc="-10" dirty="0">
                <a:latin typeface="Garamond"/>
                <a:cs typeface="Garamond"/>
              </a:rPr>
              <a:t>organizzato </a:t>
            </a:r>
            <a:r>
              <a:rPr sz="1000" spc="-5" dirty="0">
                <a:latin typeface="Garamond"/>
                <a:cs typeface="Garamond"/>
              </a:rPr>
              <a:t>nel  </a:t>
            </a:r>
            <a:r>
              <a:rPr sz="1000" spc="-15" dirty="0">
                <a:latin typeface="Garamond"/>
                <a:cs typeface="Garamond"/>
              </a:rPr>
              <a:t>pieno </a:t>
            </a:r>
            <a:r>
              <a:rPr sz="1000" spc="-5" dirty="0">
                <a:latin typeface="Garamond"/>
                <a:cs typeface="Garamond"/>
              </a:rPr>
              <a:t>del primo </a:t>
            </a:r>
            <a:r>
              <a:rPr sz="1000" spc="-20" dirty="0">
                <a:latin typeface="Garamond"/>
                <a:cs typeface="Garamond"/>
              </a:rPr>
              <a:t>semestre, </a:t>
            </a:r>
            <a:r>
              <a:rPr sz="1000" spc="-10" dirty="0">
                <a:latin typeface="Garamond"/>
                <a:cs typeface="Garamond"/>
              </a:rPr>
              <a:t>erano </a:t>
            </a:r>
            <a:r>
              <a:rPr sz="1000" spc="-20" dirty="0">
                <a:latin typeface="Garamond"/>
                <a:cs typeface="Garamond"/>
              </a:rPr>
              <a:t>155), </a:t>
            </a:r>
            <a:r>
              <a:rPr sz="1000" spc="-15" dirty="0">
                <a:latin typeface="Garamond"/>
                <a:cs typeface="Garamond"/>
              </a:rPr>
              <a:t>corrispondendo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spc="-5" dirty="0">
                <a:latin typeface="Garamond"/>
                <a:cs typeface="Garamond"/>
              </a:rPr>
              <a:t>più del </a:t>
            </a:r>
            <a:r>
              <a:rPr sz="1000" spc="-35" dirty="0">
                <a:latin typeface="Garamond"/>
                <a:cs typeface="Garamond"/>
              </a:rPr>
              <a:t>13%  </a:t>
            </a:r>
            <a:r>
              <a:rPr sz="1000" spc="15" dirty="0">
                <a:latin typeface="Garamond"/>
                <a:cs typeface="Garamond"/>
              </a:rPr>
              <a:t>dell’intera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popolazione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DIEC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quasi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all’universo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della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popolazione  </a:t>
            </a:r>
            <a:r>
              <a:rPr sz="1000" spc="-5" dirty="0">
                <a:latin typeface="Garamond"/>
                <a:cs typeface="Garamond"/>
              </a:rPr>
              <a:t>delle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magistrali.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Significativo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è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stato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numero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Curriculum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Vitae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che  </a:t>
            </a:r>
            <a:r>
              <a:rPr sz="1000" spc="20" dirty="0">
                <a:latin typeface="Garamond"/>
                <a:cs typeface="Garamond"/>
              </a:rPr>
              <a:t>i </a:t>
            </a:r>
            <a:r>
              <a:rPr sz="1000" spc="-10" dirty="0">
                <a:latin typeface="Garamond"/>
                <a:cs typeface="Garamond"/>
              </a:rPr>
              <a:t>ragazzi </a:t>
            </a:r>
            <a:r>
              <a:rPr sz="1000" dirty="0">
                <a:latin typeface="Garamond"/>
                <a:cs typeface="Garamond"/>
              </a:rPr>
              <a:t>hanno </a:t>
            </a:r>
            <a:r>
              <a:rPr sz="1000" spc="-15" dirty="0">
                <a:latin typeface="Garamond"/>
                <a:cs typeface="Garamond"/>
              </a:rPr>
              <a:t>presentato </a:t>
            </a:r>
            <a:r>
              <a:rPr sz="1000" spc="10" dirty="0">
                <a:latin typeface="Garamond"/>
                <a:cs typeface="Garamond"/>
              </a:rPr>
              <a:t>alle </a:t>
            </a:r>
            <a:r>
              <a:rPr sz="1000" spc="-15" dirty="0">
                <a:latin typeface="Garamond"/>
                <a:cs typeface="Garamond"/>
              </a:rPr>
              <a:t>imprese. </a:t>
            </a:r>
            <a:r>
              <a:rPr sz="1000" spc="10" dirty="0">
                <a:latin typeface="Garamond"/>
                <a:cs typeface="Garamond"/>
              </a:rPr>
              <a:t>Ogni </a:t>
            </a:r>
            <a:r>
              <a:rPr sz="1000" spc="-15" dirty="0">
                <a:latin typeface="Garamond"/>
                <a:cs typeface="Garamond"/>
              </a:rPr>
              <a:t>impresa </a:t>
            </a:r>
            <a:r>
              <a:rPr sz="1000" spc="-5" dirty="0">
                <a:latin typeface="Garamond"/>
                <a:cs typeface="Garamond"/>
              </a:rPr>
              <a:t>ha </a:t>
            </a:r>
            <a:r>
              <a:rPr sz="1000" spc="-10" dirty="0">
                <a:latin typeface="Garamond"/>
                <a:cs typeface="Garamond"/>
              </a:rPr>
              <a:t>ricevuto </a:t>
            </a:r>
            <a:r>
              <a:rPr sz="1000" spc="5" dirty="0">
                <a:latin typeface="Garamond"/>
                <a:cs typeface="Garamond"/>
              </a:rPr>
              <a:t>una  </a:t>
            </a:r>
            <a:r>
              <a:rPr sz="1000" dirty="0">
                <a:latin typeface="Garamond"/>
                <a:cs typeface="Garamond"/>
              </a:rPr>
              <a:t>media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35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Curriculum.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segnala,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particolare,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che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Costa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Crociere,  </a:t>
            </a:r>
            <a:r>
              <a:rPr sz="1000" spc="-25" dirty="0">
                <a:latin typeface="Garamond"/>
                <a:cs typeface="Garamond"/>
              </a:rPr>
              <a:t>tferrovie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Stato,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tfincantieri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0" dirty="0">
                <a:latin typeface="Garamond"/>
                <a:cs typeface="Garamond"/>
              </a:rPr>
              <a:t>MSC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Rina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sono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state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aziende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che</a:t>
            </a:r>
            <a:endParaRPr sz="1000">
              <a:latin typeface="Garamond"/>
              <a:cs typeface="Garamond"/>
            </a:endParaRPr>
          </a:p>
          <a:p>
            <a:pPr marL="12700" marR="5080"/>
            <a:r>
              <a:rPr sz="1000" dirty="0">
                <a:latin typeface="Garamond"/>
                <a:cs typeface="Garamond"/>
              </a:rPr>
              <a:t>hanno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raccolto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più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50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adesioni,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evidenziando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quindi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preferenza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verso  </a:t>
            </a:r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imprese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grandi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dimensioni.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80419" y="3402288"/>
            <a:ext cx="3558000" cy="2777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678995" y="7782354"/>
            <a:ext cx="1675764" cy="1127760"/>
            <a:chOff x="328576" y="7782354"/>
            <a:chExt cx="1675764" cy="1127760"/>
          </a:xfrm>
        </p:grpSpPr>
        <p:sp>
          <p:nvSpPr>
            <p:cNvPr id="10" name="object 10"/>
            <p:cNvSpPr/>
            <p:nvPr/>
          </p:nvSpPr>
          <p:spPr>
            <a:xfrm>
              <a:off x="337587" y="7791365"/>
              <a:ext cx="766445" cy="811530"/>
            </a:xfrm>
            <a:custGeom>
              <a:avLst/>
              <a:gdLst/>
              <a:ahLst/>
              <a:cxnLst/>
              <a:rect l="l" t="t" r="r" b="b"/>
              <a:pathLst>
                <a:path w="766444" h="811529">
                  <a:moveTo>
                    <a:pt x="766140" y="792988"/>
                  </a:moveTo>
                  <a:lnTo>
                    <a:pt x="766140" y="675005"/>
                  </a:lnTo>
                  <a:lnTo>
                    <a:pt x="694436" y="663066"/>
                  </a:lnTo>
                  <a:lnTo>
                    <a:pt x="681259" y="660500"/>
                  </a:lnTo>
                  <a:lnTo>
                    <a:pt x="674101" y="655972"/>
                  </a:lnTo>
                  <a:lnTo>
                    <a:pt x="671142" y="647527"/>
                  </a:lnTo>
                  <a:lnTo>
                    <a:pt x="670560" y="633209"/>
                  </a:lnTo>
                  <a:lnTo>
                    <a:pt x="670560" y="270281"/>
                  </a:lnTo>
                  <a:lnTo>
                    <a:pt x="668267" y="216866"/>
                  </a:lnTo>
                  <a:lnTo>
                    <a:pt x="661255" y="170391"/>
                  </a:lnTo>
                  <a:lnTo>
                    <a:pt x="649320" y="130466"/>
                  </a:lnTo>
                  <a:lnTo>
                    <a:pt x="609879" y="68702"/>
                  </a:lnTo>
                  <a:lnTo>
                    <a:pt x="548326" y="28452"/>
                  </a:lnTo>
                  <a:lnTo>
                    <a:pt x="508753" y="15418"/>
                  </a:lnTo>
                  <a:lnTo>
                    <a:pt x="463047" y="6592"/>
                  </a:lnTo>
                  <a:lnTo>
                    <a:pt x="411004" y="1583"/>
                  </a:lnTo>
                  <a:lnTo>
                    <a:pt x="352425" y="0"/>
                  </a:lnTo>
                  <a:lnTo>
                    <a:pt x="310049" y="996"/>
                  </a:lnTo>
                  <a:lnTo>
                    <a:pt x="266276" y="4563"/>
                  </a:lnTo>
                  <a:lnTo>
                    <a:pt x="222485" y="11571"/>
                  </a:lnTo>
                  <a:lnTo>
                    <a:pt x="180056" y="22889"/>
                  </a:lnTo>
                  <a:lnTo>
                    <a:pt x="140369" y="39385"/>
                  </a:lnTo>
                  <a:lnTo>
                    <a:pt x="104804" y="61930"/>
                  </a:lnTo>
                  <a:lnTo>
                    <a:pt x="74740" y="91392"/>
                  </a:lnTo>
                  <a:lnTo>
                    <a:pt x="51558" y="128640"/>
                  </a:lnTo>
                  <a:lnTo>
                    <a:pt x="36636" y="174543"/>
                  </a:lnTo>
                  <a:lnTo>
                    <a:pt x="31356" y="229971"/>
                  </a:lnTo>
                  <a:lnTo>
                    <a:pt x="241934" y="247891"/>
                  </a:lnTo>
                  <a:lnTo>
                    <a:pt x="248889" y="194457"/>
                  </a:lnTo>
                  <a:lnTo>
                    <a:pt x="269565" y="164260"/>
                  </a:lnTo>
                  <a:lnTo>
                    <a:pt x="303683" y="150863"/>
                  </a:lnTo>
                  <a:lnTo>
                    <a:pt x="350964" y="147828"/>
                  </a:lnTo>
                  <a:lnTo>
                    <a:pt x="405655" y="156391"/>
                  </a:lnTo>
                  <a:lnTo>
                    <a:pt x="435708" y="180497"/>
                  </a:lnTo>
                  <a:lnTo>
                    <a:pt x="448401" y="217763"/>
                  </a:lnTo>
                  <a:lnTo>
                    <a:pt x="451015" y="265811"/>
                  </a:lnTo>
                  <a:lnTo>
                    <a:pt x="451015" y="347941"/>
                  </a:lnTo>
                  <a:lnTo>
                    <a:pt x="279273" y="359905"/>
                  </a:lnTo>
                  <a:lnTo>
                    <a:pt x="220526" y="366417"/>
                  </a:lnTo>
                  <a:lnTo>
                    <a:pt x="168738" y="377144"/>
                  </a:lnTo>
                  <a:lnTo>
                    <a:pt x="123895" y="392318"/>
                  </a:lnTo>
                  <a:lnTo>
                    <a:pt x="85986" y="412176"/>
                  </a:lnTo>
                  <a:lnTo>
                    <a:pt x="54997" y="436949"/>
                  </a:lnTo>
                  <a:lnTo>
                    <a:pt x="30917" y="466874"/>
                  </a:lnTo>
                  <a:lnTo>
                    <a:pt x="13732" y="502182"/>
                  </a:lnTo>
                  <a:lnTo>
                    <a:pt x="3431" y="543109"/>
                  </a:lnTo>
                  <a:lnTo>
                    <a:pt x="0" y="589889"/>
                  </a:lnTo>
                  <a:lnTo>
                    <a:pt x="1652" y="625967"/>
                  </a:lnTo>
                  <a:lnTo>
                    <a:pt x="19382" y="700506"/>
                  </a:lnTo>
                  <a:lnTo>
                    <a:pt x="38469" y="735117"/>
                  </a:lnTo>
                  <a:lnTo>
                    <a:pt x="66377" y="765387"/>
                  </a:lnTo>
                  <a:lnTo>
                    <a:pt x="104611" y="789393"/>
                  </a:lnTo>
                  <a:lnTo>
                    <a:pt x="154674" y="805208"/>
                  </a:lnTo>
                  <a:lnTo>
                    <a:pt x="218071" y="810907"/>
                  </a:lnTo>
                  <a:lnTo>
                    <a:pt x="274187" y="807333"/>
                  </a:lnTo>
                  <a:lnTo>
                    <a:pt x="323589" y="797248"/>
                  </a:lnTo>
                  <a:lnTo>
                    <a:pt x="367020" y="781604"/>
                  </a:lnTo>
                  <a:lnTo>
                    <a:pt x="405225" y="761355"/>
                  </a:lnTo>
                  <a:lnTo>
                    <a:pt x="438948" y="737454"/>
                  </a:lnTo>
                  <a:lnTo>
                    <a:pt x="468934" y="710857"/>
                  </a:lnTo>
                  <a:lnTo>
                    <a:pt x="476427" y="712355"/>
                  </a:lnTo>
                  <a:lnTo>
                    <a:pt x="491350" y="792988"/>
                  </a:lnTo>
                  <a:lnTo>
                    <a:pt x="766140" y="792988"/>
                  </a:lnTo>
                </a:path>
              </a:pathLst>
            </a:custGeom>
            <a:ln w="18021">
              <a:solidFill>
                <a:srgbClr val="FBC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8561" y="8254261"/>
              <a:ext cx="239039" cy="1957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79496" y="7806287"/>
              <a:ext cx="915669" cy="1094740"/>
            </a:xfrm>
            <a:custGeom>
              <a:avLst/>
              <a:gdLst/>
              <a:ahLst/>
              <a:cxnLst/>
              <a:rect l="l" t="t" r="r" b="b"/>
              <a:pathLst>
                <a:path w="915669" h="1094740">
                  <a:moveTo>
                    <a:pt x="159804" y="1094676"/>
                  </a:moveTo>
                  <a:lnTo>
                    <a:pt x="159804" y="973709"/>
                  </a:lnTo>
                  <a:lnTo>
                    <a:pt x="276301" y="960259"/>
                  </a:lnTo>
                  <a:lnTo>
                    <a:pt x="289066" y="957444"/>
                  </a:lnTo>
                  <a:lnTo>
                    <a:pt x="298886" y="951131"/>
                  </a:lnTo>
                  <a:lnTo>
                    <a:pt x="306742" y="941175"/>
                  </a:lnTo>
                  <a:lnTo>
                    <a:pt x="313613" y="927430"/>
                  </a:lnTo>
                  <a:lnTo>
                    <a:pt x="377863" y="785571"/>
                  </a:lnTo>
                  <a:lnTo>
                    <a:pt x="92621" y="161290"/>
                  </a:lnTo>
                  <a:lnTo>
                    <a:pt x="87715" y="150392"/>
                  </a:lnTo>
                  <a:lnTo>
                    <a:pt x="81410" y="143552"/>
                  </a:lnTo>
                  <a:lnTo>
                    <a:pt x="72861" y="139235"/>
                  </a:lnTo>
                  <a:lnTo>
                    <a:pt x="61226" y="135902"/>
                  </a:lnTo>
                  <a:lnTo>
                    <a:pt x="0" y="120967"/>
                  </a:lnTo>
                  <a:lnTo>
                    <a:pt x="23888" y="0"/>
                  </a:lnTo>
                  <a:lnTo>
                    <a:pt x="419633" y="0"/>
                  </a:lnTo>
                  <a:lnTo>
                    <a:pt x="419633" y="120967"/>
                  </a:lnTo>
                  <a:lnTo>
                    <a:pt x="325564" y="132905"/>
                  </a:lnTo>
                  <a:lnTo>
                    <a:pt x="491363" y="527177"/>
                  </a:lnTo>
                  <a:lnTo>
                    <a:pt x="501789" y="527177"/>
                  </a:lnTo>
                  <a:lnTo>
                    <a:pt x="660107" y="132905"/>
                  </a:lnTo>
                  <a:lnTo>
                    <a:pt x="563041" y="120967"/>
                  </a:lnTo>
                  <a:lnTo>
                    <a:pt x="582447" y="0"/>
                  </a:lnTo>
                  <a:lnTo>
                    <a:pt x="915492" y="0"/>
                  </a:lnTo>
                  <a:lnTo>
                    <a:pt x="915492" y="120967"/>
                  </a:lnTo>
                  <a:lnTo>
                    <a:pt x="867689" y="129921"/>
                  </a:lnTo>
                  <a:lnTo>
                    <a:pt x="855347" y="132637"/>
                  </a:lnTo>
                  <a:lnTo>
                    <a:pt x="845107" y="137025"/>
                  </a:lnTo>
                  <a:lnTo>
                    <a:pt x="836826" y="144210"/>
                  </a:lnTo>
                  <a:lnTo>
                    <a:pt x="830364" y="155321"/>
                  </a:lnTo>
                  <a:lnTo>
                    <a:pt x="501789" y="958773"/>
                  </a:lnTo>
                  <a:lnTo>
                    <a:pt x="657123" y="975233"/>
                  </a:lnTo>
                  <a:lnTo>
                    <a:pt x="657123" y="1094676"/>
                  </a:lnTo>
                  <a:lnTo>
                    <a:pt x="159804" y="1094676"/>
                  </a:lnTo>
                </a:path>
              </a:pathLst>
            </a:custGeom>
            <a:ln w="18021">
              <a:solidFill>
                <a:srgbClr val="FBC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3350420" y="7554511"/>
            <a:ext cx="258445" cy="966469"/>
          </a:xfrm>
          <a:custGeom>
            <a:avLst/>
            <a:gdLst/>
            <a:ahLst/>
            <a:cxnLst/>
            <a:rect l="l" t="t" r="r" b="b"/>
            <a:pathLst>
              <a:path w="258445" h="966470">
                <a:moveTo>
                  <a:pt x="258123" y="472808"/>
                </a:moveTo>
                <a:lnTo>
                  <a:pt x="256775" y="422890"/>
                </a:lnTo>
                <a:lnTo>
                  <a:pt x="252701" y="375053"/>
                </a:lnTo>
                <a:lnTo>
                  <a:pt x="245855" y="329368"/>
                </a:lnTo>
                <a:lnTo>
                  <a:pt x="236191" y="285905"/>
                </a:lnTo>
                <a:lnTo>
                  <a:pt x="223663" y="244736"/>
                </a:lnTo>
                <a:lnTo>
                  <a:pt x="208226" y="205930"/>
                </a:lnTo>
                <a:lnTo>
                  <a:pt x="189833" y="169558"/>
                </a:lnTo>
                <a:lnTo>
                  <a:pt x="168440" y="135690"/>
                </a:lnTo>
                <a:lnTo>
                  <a:pt x="144000" y="104398"/>
                </a:lnTo>
                <a:lnTo>
                  <a:pt x="116467" y="75751"/>
                </a:lnTo>
                <a:lnTo>
                  <a:pt x="85796" y="49821"/>
                </a:lnTo>
                <a:lnTo>
                  <a:pt x="51941" y="26676"/>
                </a:lnTo>
                <a:lnTo>
                  <a:pt x="14856" y="6389"/>
                </a:lnTo>
                <a:lnTo>
                  <a:pt x="0" y="0"/>
                </a:lnTo>
              </a:path>
              <a:path w="258445" h="966470">
                <a:moveTo>
                  <a:pt x="0" y="966067"/>
                </a:moveTo>
                <a:lnTo>
                  <a:pt x="61332" y="929254"/>
                </a:lnTo>
                <a:lnTo>
                  <a:pt x="93330" y="903742"/>
                </a:lnTo>
                <a:lnTo>
                  <a:pt x="122398" y="875654"/>
                </a:lnTo>
                <a:lnTo>
                  <a:pt x="148565" y="845079"/>
                </a:lnTo>
                <a:lnTo>
                  <a:pt x="171858" y="812108"/>
                </a:lnTo>
                <a:lnTo>
                  <a:pt x="192306" y="776830"/>
                </a:lnTo>
                <a:lnTo>
                  <a:pt x="209936" y="739334"/>
                </a:lnTo>
                <a:lnTo>
                  <a:pt x="224777" y="699711"/>
                </a:lnTo>
                <a:lnTo>
                  <a:pt x="236856" y="658049"/>
                </a:lnTo>
                <a:lnTo>
                  <a:pt x="246203" y="614438"/>
                </a:lnTo>
                <a:lnTo>
                  <a:pt x="252844" y="568968"/>
                </a:lnTo>
                <a:lnTo>
                  <a:pt x="256808" y="521728"/>
                </a:lnTo>
                <a:lnTo>
                  <a:pt x="258123" y="472808"/>
                </a:lnTo>
              </a:path>
              <a:path w="258445" h="966470">
                <a:moveTo>
                  <a:pt x="23630" y="486245"/>
                </a:moveTo>
                <a:lnTo>
                  <a:pt x="22027" y="537316"/>
                </a:lnTo>
                <a:lnTo>
                  <a:pt x="17059" y="585615"/>
                </a:lnTo>
                <a:lnTo>
                  <a:pt x="8489" y="630914"/>
                </a:lnTo>
                <a:lnTo>
                  <a:pt x="0" y="659700"/>
                </a:lnTo>
              </a:path>
              <a:path w="258445" h="966470">
                <a:moveTo>
                  <a:pt x="0" y="301723"/>
                </a:moveTo>
                <a:lnTo>
                  <a:pt x="6584" y="322797"/>
                </a:lnTo>
                <a:lnTo>
                  <a:pt x="16106" y="371454"/>
                </a:lnTo>
                <a:lnTo>
                  <a:pt x="21762" y="425872"/>
                </a:lnTo>
                <a:lnTo>
                  <a:pt x="23630" y="486245"/>
                </a:lnTo>
              </a:path>
            </a:pathLst>
          </a:custGeom>
          <a:ln w="18021">
            <a:solidFill>
              <a:srgbClr val="FBC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9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244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35687" y="8962411"/>
            <a:ext cx="1225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70" dirty="0">
                <a:latin typeface="Georgia"/>
                <a:cs typeface="Georgia"/>
              </a:rPr>
              <a:t>36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51718" y="2195789"/>
            <a:ext cx="3549650" cy="446532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spcBef>
                <a:spcPts val="500"/>
              </a:spcBef>
            </a:pPr>
            <a:r>
              <a:rPr sz="1200" b="1" spc="114" dirty="0">
                <a:latin typeface="Calibri"/>
                <a:cs typeface="Calibri"/>
              </a:rPr>
              <a:t>Tirocini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presso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45" dirty="0">
                <a:latin typeface="Calibri"/>
                <a:cs typeface="Calibri"/>
              </a:rPr>
              <a:t>le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70" dirty="0">
                <a:latin typeface="Calibri"/>
                <a:cs typeface="Calibri"/>
              </a:rPr>
              <a:t>aziende</a:t>
            </a:r>
            <a:endParaRPr sz="1200">
              <a:latin typeface="Calibri"/>
              <a:cs typeface="Calibri"/>
            </a:endParaRPr>
          </a:p>
          <a:p>
            <a:pPr marL="12700" marR="5080">
              <a:spcBef>
                <a:spcPts val="335"/>
              </a:spcBef>
            </a:pPr>
            <a:r>
              <a:rPr sz="1000" spc="-15" dirty="0">
                <a:latin typeface="Garamond"/>
                <a:cs typeface="Garamond"/>
              </a:rPr>
              <a:t>Occorre </a:t>
            </a:r>
            <a:r>
              <a:rPr sz="1000" spc="-5" dirty="0">
                <a:latin typeface="Garamond"/>
                <a:cs typeface="Garamond"/>
              </a:rPr>
              <a:t>sottolineare </a:t>
            </a:r>
            <a:r>
              <a:rPr sz="1000" spc="-30" dirty="0">
                <a:latin typeface="Garamond"/>
                <a:cs typeface="Garamond"/>
              </a:rPr>
              <a:t>come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i="1" spc="50" dirty="0">
                <a:latin typeface="Garamond"/>
                <a:cs typeface="Garamond"/>
              </a:rPr>
              <a:t>Career </a:t>
            </a:r>
            <a:r>
              <a:rPr sz="1000" i="1" spc="30" dirty="0">
                <a:latin typeface="Garamond"/>
                <a:cs typeface="Garamond"/>
              </a:rPr>
              <a:t>Day </a:t>
            </a:r>
            <a:r>
              <a:rPr sz="1000" spc="-15" dirty="0">
                <a:latin typeface="Garamond"/>
                <a:cs typeface="Garamond"/>
              </a:rPr>
              <a:t>sia </a:t>
            </a:r>
            <a:r>
              <a:rPr sz="1000" spc="-30" dirty="0">
                <a:latin typeface="Garamond"/>
                <a:cs typeface="Garamond"/>
              </a:rPr>
              <a:t>solo </a:t>
            </a:r>
            <a:r>
              <a:rPr sz="1000" spc="-5" dirty="0">
                <a:latin typeface="Garamond"/>
                <a:cs typeface="Garamond"/>
              </a:rPr>
              <a:t>uno dei </a:t>
            </a:r>
            <a:r>
              <a:rPr sz="1000" spc="-10" dirty="0">
                <a:latin typeface="Garamond"/>
                <a:cs typeface="Garamond"/>
              </a:rPr>
              <a:t>momenti </a:t>
            </a:r>
            <a:r>
              <a:rPr sz="1000" spc="20" dirty="0">
                <a:latin typeface="Garamond"/>
                <a:cs typeface="Garamond"/>
              </a:rPr>
              <a:t>di  </a:t>
            </a:r>
            <a:r>
              <a:rPr sz="1000" spc="-10" dirty="0">
                <a:latin typeface="Garamond"/>
                <a:cs typeface="Garamond"/>
              </a:rPr>
              <a:t>collaborazione </a:t>
            </a:r>
            <a:r>
              <a:rPr sz="1000" spc="5" dirty="0">
                <a:latin typeface="Garamond"/>
                <a:cs typeface="Garamond"/>
              </a:rPr>
              <a:t>tra </a:t>
            </a:r>
            <a:r>
              <a:rPr sz="1000" spc="-10" dirty="0">
                <a:latin typeface="Garamond"/>
                <a:cs typeface="Garamond"/>
              </a:rPr>
              <a:t>le aziende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dirty="0">
                <a:latin typeface="Garamond"/>
                <a:cs typeface="Garamond"/>
              </a:rPr>
              <a:t>Dipartimento. </a:t>
            </a:r>
            <a:r>
              <a:rPr sz="1000" spc="10" dirty="0">
                <a:latin typeface="Garamond"/>
                <a:cs typeface="Garamond"/>
              </a:rPr>
              <a:t>Ogni </a:t>
            </a:r>
            <a:r>
              <a:rPr sz="1000" spc="-5" dirty="0">
                <a:latin typeface="Garamond"/>
                <a:cs typeface="Garamond"/>
              </a:rPr>
              <a:t>anno, </a:t>
            </a:r>
            <a:r>
              <a:rPr sz="1000" spc="-10" dirty="0">
                <a:latin typeface="Garamond"/>
                <a:cs typeface="Garamond"/>
              </a:rPr>
              <a:t>le aziende  </a:t>
            </a:r>
            <a:r>
              <a:rPr sz="1000" spc="-20" dirty="0">
                <a:latin typeface="Garamond"/>
                <a:cs typeface="Garamond"/>
              </a:rPr>
              <a:t>convenzionate </a:t>
            </a:r>
            <a:r>
              <a:rPr sz="1000" spc="-10" dirty="0">
                <a:latin typeface="Garamond"/>
                <a:cs typeface="Garamond"/>
              </a:rPr>
              <a:t>contribuiscono </a:t>
            </a:r>
            <a:r>
              <a:rPr sz="1000" spc="-5" dirty="0">
                <a:latin typeface="Garamond"/>
                <a:cs typeface="Garamond"/>
              </a:rPr>
              <a:t>ad </a:t>
            </a:r>
            <a:r>
              <a:rPr sz="1000" spc="-15" dirty="0">
                <a:latin typeface="Garamond"/>
                <a:cs typeface="Garamond"/>
              </a:rPr>
              <a:t>accogliere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5" dirty="0">
                <a:latin typeface="Garamond"/>
                <a:cs typeface="Garamond"/>
              </a:rPr>
              <a:t>tirocinio </a:t>
            </a:r>
            <a:r>
              <a:rPr sz="1000" spc="15" dirty="0">
                <a:latin typeface="Garamond"/>
                <a:cs typeface="Garamond"/>
              </a:rPr>
              <a:t>tanti </a:t>
            </a:r>
            <a:r>
              <a:rPr sz="1000" spc="-5" dirty="0">
                <a:latin typeface="Garamond"/>
                <a:cs typeface="Garamond"/>
              </a:rPr>
              <a:t>nostri </a:t>
            </a:r>
            <a:r>
              <a:rPr sz="1000" spc="-10" dirty="0">
                <a:latin typeface="Garamond"/>
                <a:cs typeface="Garamond"/>
              </a:rPr>
              <a:t>gio-  </a:t>
            </a:r>
            <a:r>
              <a:rPr sz="1000" spc="-5" dirty="0">
                <a:latin typeface="Garamond"/>
                <a:cs typeface="Garamond"/>
              </a:rPr>
              <a:t>vani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formazione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(risultano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attivate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annualmente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circa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350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convenzioni  per </a:t>
            </a:r>
            <a:r>
              <a:rPr sz="1000" spc="10" dirty="0">
                <a:latin typeface="Garamond"/>
                <a:cs typeface="Garamond"/>
              </a:rPr>
              <a:t>tirocini </a:t>
            </a:r>
            <a:r>
              <a:rPr sz="1000" spc="-15" dirty="0">
                <a:latin typeface="Garamond"/>
                <a:cs typeface="Garamond"/>
              </a:rPr>
              <a:t>per </a:t>
            </a:r>
            <a:r>
              <a:rPr sz="1000" spc="20" dirty="0">
                <a:latin typeface="Garamond"/>
                <a:cs typeface="Garamond"/>
              </a:rPr>
              <a:t>i </a:t>
            </a:r>
            <a:r>
              <a:rPr sz="1000" spc="-5" dirty="0">
                <a:latin typeface="Garamond"/>
                <a:cs typeface="Garamond"/>
              </a:rPr>
              <a:t>nostri studenti/laureati, </a:t>
            </a:r>
            <a:r>
              <a:rPr sz="1000" spc="-10" dirty="0">
                <a:latin typeface="Garamond"/>
                <a:cs typeface="Garamond"/>
              </a:rPr>
              <a:t>corrispondenti a </a:t>
            </a:r>
            <a:r>
              <a:rPr sz="1000" spc="-5" dirty="0">
                <a:latin typeface="Garamond"/>
                <a:cs typeface="Garamond"/>
              </a:rPr>
              <a:t>quasi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spc="-30" dirty="0">
                <a:latin typeface="Garamond"/>
                <a:cs typeface="Garamond"/>
              </a:rPr>
              <a:t>10%  </a:t>
            </a:r>
            <a:r>
              <a:rPr sz="1000" spc="-5" dirty="0">
                <a:latin typeface="Garamond"/>
                <a:cs typeface="Garamond"/>
              </a:rPr>
              <a:t>del </a:t>
            </a:r>
            <a:r>
              <a:rPr sz="1000" dirty="0">
                <a:latin typeface="Garamond"/>
                <a:cs typeface="Garamond"/>
              </a:rPr>
              <a:t>totale </a:t>
            </a:r>
            <a:r>
              <a:rPr sz="1000" spc="5" dirty="0">
                <a:latin typeface="Garamond"/>
                <a:cs typeface="Garamond"/>
              </a:rPr>
              <a:t>degli </a:t>
            </a:r>
            <a:r>
              <a:rPr sz="1000" spc="10" dirty="0">
                <a:latin typeface="Garamond"/>
                <a:cs typeface="Garamond"/>
              </a:rPr>
              <a:t>iscritti </a:t>
            </a:r>
            <a:r>
              <a:rPr sz="1000" spc="15" dirty="0">
                <a:latin typeface="Garamond"/>
                <a:cs typeface="Garamond"/>
              </a:rPr>
              <a:t>ai </a:t>
            </a:r>
            <a:r>
              <a:rPr sz="1000" spc="5" dirty="0">
                <a:latin typeface="Garamond"/>
                <a:cs typeface="Garamond"/>
              </a:rPr>
              <a:t>Corsi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laurea </a:t>
            </a:r>
            <a:r>
              <a:rPr sz="1000" spc="-10" dirty="0">
                <a:latin typeface="Garamond"/>
                <a:cs typeface="Garamond"/>
              </a:rPr>
              <a:t>del DIEC). </a:t>
            </a:r>
            <a:r>
              <a:rPr sz="1000" spc="-5" dirty="0">
                <a:latin typeface="Garamond"/>
                <a:cs typeface="Garamond"/>
              </a:rPr>
              <a:t>Inoltre, </a:t>
            </a:r>
            <a:r>
              <a:rPr sz="1000" spc="-10" dirty="0">
                <a:latin typeface="Garamond"/>
                <a:cs typeface="Garamond"/>
              </a:rPr>
              <a:t>grazie </a:t>
            </a:r>
            <a:r>
              <a:rPr sz="1000" spc="10" dirty="0">
                <a:latin typeface="Garamond"/>
                <a:cs typeface="Garamond"/>
              </a:rPr>
              <a:t>agli  </a:t>
            </a:r>
            <a:r>
              <a:rPr sz="1000" dirty="0">
                <a:latin typeface="Garamond"/>
                <a:cs typeface="Garamond"/>
              </a:rPr>
              <a:t>interventi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10" dirty="0">
                <a:latin typeface="Garamond"/>
                <a:cs typeface="Garamond"/>
              </a:rPr>
              <a:t>alle </a:t>
            </a:r>
            <a:r>
              <a:rPr sz="1000" dirty="0">
                <a:latin typeface="Garamond"/>
                <a:cs typeface="Garamond"/>
              </a:rPr>
              <a:t>testimonianza </a:t>
            </a:r>
            <a:r>
              <a:rPr sz="1000" spc="5" dirty="0">
                <a:latin typeface="Garamond"/>
                <a:cs typeface="Garamond"/>
              </a:rPr>
              <a:t>aziendali </a:t>
            </a:r>
            <a:r>
              <a:rPr sz="1000" spc="-20" dirty="0">
                <a:latin typeface="Garamond"/>
                <a:cs typeface="Garamond"/>
              </a:rPr>
              <a:t>che </a:t>
            </a:r>
            <a:r>
              <a:rPr sz="1000" spc="-15" dirty="0">
                <a:latin typeface="Garamond"/>
                <a:cs typeface="Garamond"/>
              </a:rPr>
              <a:t>si inseriscono </a:t>
            </a:r>
            <a:r>
              <a:rPr sz="1000" spc="5" dirty="0">
                <a:latin typeface="Garamond"/>
                <a:cs typeface="Garamond"/>
              </a:rPr>
              <a:t>nella </a:t>
            </a:r>
            <a:r>
              <a:rPr sz="1000" spc="-10" dirty="0">
                <a:latin typeface="Garamond"/>
                <a:cs typeface="Garamond"/>
              </a:rPr>
              <a:t>nostra  </a:t>
            </a:r>
            <a:r>
              <a:rPr sz="1000" spc="10" dirty="0">
                <a:latin typeface="Garamond"/>
                <a:cs typeface="Garamond"/>
              </a:rPr>
              <a:t>didattica,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aziende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contribuiscono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significativamente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innovare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nostri  </a:t>
            </a:r>
            <a:r>
              <a:rPr sz="1000" dirty="0">
                <a:latin typeface="Garamond"/>
                <a:cs typeface="Garamond"/>
              </a:rPr>
              <a:t>insegnamenti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rendendoli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maggiormente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vicini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mondo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produttivo.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20"/>
              </a:spcBef>
            </a:pPr>
            <a:endParaRPr sz="1050">
              <a:latin typeface="Garamond"/>
              <a:cs typeface="Garamond"/>
            </a:endParaRPr>
          </a:p>
          <a:p>
            <a:pPr marL="12700" marR="51435"/>
            <a:r>
              <a:rPr sz="1000" spc="-15" dirty="0">
                <a:latin typeface="Garamond"/>
                <a:cs typeface="Garamond"/>
              </a:rPr>
              <a:t>Nello </a:t>
            </a:r>
            <a:r>
              <a:rPr sz="1000" spc="-25" dirty="0">
                <a:latin typeface="Garamond"/>
                <a:cs typeface="Garamond"/>
              </a:rPr>
              <a:t>specifico, </a:t>
            </a:r>
            <a:r>
              <a:rPr sz="1000" spc="15" dirty="0">
                <a:latin typeface="Garamond"/>
                <a:cs typeface="Garamond"/>
              </a:rPr>
              <a:t>il </a:t>
            </a:r>
            <a:r>
              <a:rPr sz="1000" spc="-15" dirty="0">
                <a:latin typeface="Garamond"/>
                <a:cs typeface="Garamond"/>
              </a:rPr>
              <a:t>DIEC cura l’accompagnamento </a:t>
            </a:r>
            <a:r>
              <a:rPr sz="1000" spc="5" dirty="0">
                <a:latin typeface="Garamond"/>
                <a:cs typeface="Garamond"/>
              </a:rPr>
              <a:t>al </a:t>
            </a:r>
            <a:r>
              <a:rPr sz="1000" spc="-30" dirty="0">
                <a:latin typeface="Garamond"/>
                <a:cs typeface="Garamond"/>
              </a:rPr>
              <a:t>lavoro </a:t>
            </a:r>
            <a:r>
              <a:rPr sz="1000" spc="-5" dirty="0">
                <a:latin typeface="Garamond"/>
                <a:cs typeface="Garamond"/>
              </a:rPr>
              <a:t>degli </a:t>
            </a:r>
            <a:r>
              <a:rPr sz="1000" spc="-10" dirty="0">
                <a:latin typeface="Garamond"/>
                <a:cs typeface="Garamond"/>
              </a:rPr>
              <a:t>studenti 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5" dirty="0">
                <a:latin typeface="Garamond"/>
                <a:cs typeface="Garamond"/>
              </a:rPr>
              <a:t>dei </a:t>
            </a:r>
            <a:r>
              <a:rPr sz="1000" spc="-10" dirty="0">
                <a:latin typeface="Garamond"/>
                <a:cs typeface="Garamond"/>
              </a:rPr>
              <a:t>laureati </a:t>
            </a:r>
            <a:r>
              <a:rPr sz="1000" spc="10" dirty="0">
                <a:latin typeface="Garamond"/>
                <a:cs typeface="Garamond"/>
              </a:rPr>
              <a:t>di tutti </a:t>
            </a:r>
            <a:r>
              <a:rPr sz="1000" spc="20" dirty="0">
                <a:latin typeface="Garamond"/>
                <a:cs typeface="Garamond"/>
              </a:rPr>
              <a:t>i </a:t>
            </a:r>
            <a:r>
              <a:rPr sz="1000" dirty="0">
                <a:latin typeface="Garamond"/>
                <a:cs typeface="Garamond"/>
              </a:rPr>
              <a:t>Corsi </a:t>
            </a:r>
            <a:r>
              <a:rPr sz="1000" spc="1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studio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-5" dirty="0">
                <a:latin typeface="Garamond"/>
                <a:cs typeface="Garamond"/>
              </a:rPr>
              <a:t>un </a:t>
            </a:r>
            <a:r>
              <a:rPr sz="1000" spc="-25" dirty="0">
                <a:latin typeface="Garamond"/>
                <a:cs typeface="Garamond"/>
              </a:rPr>
              <a:t>Ufficio </a:t>
            </a:r>
            <a:r>
              <a:rPr sz="1000" spc="-10" dirty="0">
                <a:latin typeface="Garamond"/>
                <a:cs typeface="Garamond"/>
              </a:rPr>
              <a:t>dedicato </a:t>
            </a:r>
            <a:r>
              <a:rPr sz="1000" spc="-15" dirty="0">
                <a:latin typeface="Garamond"/>
                <a:cs typeface="Garamond"/>
              </a:rPr>
              <a:t>(Ufficio  </a:t>
            </a:r>
            <a:r>
              <a:rPr sz="1000" spc="5" dirty="0">
                <a:latin typeface="Garamond"/>
                <a:cs typeface="Garamond"/>
              </a:rPr>
              <a:t>Tirocini: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stage@economia.unige.it</a:t>
            </a:r>
            <a:r>
              <a:rPr sz="1000" spc="30" dirty="0">
                <a:latin typeface="Garamond"/>
                <a:cs typeface="Garamond"/>
              </a:rPr>
              <a:t>)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al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quale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aziende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interessate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ospitare  </a:t>
            </a:r>
            <a:r>
              <a:rPr sz="1000" spc="-30" dirty="0">
                <a:latin typeface="Garamond"/>
                <a:cs typeface="Garamond"/>
              </a:rPr>
              <a:t>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assumere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nostri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studenti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possono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rivolgere.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L’Ufficio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ha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stabilito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una  </a:t>
            </a:r>
            <a:r>
              <a:rPr sz="1000" spc="-30" dirty="0">
                <a:latin typeface="Garamond"/>
                <a:cs typeface="Garamond"/>
              </a:rPr>
              <a:t>vasta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rete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relazioni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aziende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locali,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nazionali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internazionali,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45" dirty="0">
                <a:latin typeface="Garamond"/>
                <a:cs typeface="Garamond"/>
              </a:rPr>
              <a:t>spesso</a:t>
            </a:r>
            <a:endParaRPr sz="1000">
              <a:latin typeface="Garamond"/>
              <a:cs typeface="Garamond"/>
            </a:endParaRPr>
          </a:p>
          <a:p>
            <a:pPr marL="12700" marR="5080"/>
            <a:r>
              <a:rPr sz="1000" spc="-10" dirty="0">
                <a:latin typeface="Garamond"/>
                <a:cs typeface="Garamond"/>
              </a:rPr>
              <a:t>originate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da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un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iniziale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contatto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per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l’attivazione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un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tirocinio.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Tra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queste  </a:t>
            </a:r>
            <a:r>
              <a:rPr sz="1000" spc="-15" dirty="0">
                <a:latin typeface="Garamond"/>
                <a:cs typeface="Garamond"/>
              </a:rPr>
              <a:t>aziende,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spiccano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quelle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che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partecipano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alle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Consulte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dei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Corsi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studio.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20"/>
              </a:spcBef>
            </a:pPr>
            <a:endParaRPr sz="1050">
              <a:latin typeface="Garamond"/>
              <a:cs typeface="Garamond"/>
            </a:endParaRPr>
          </a:p>
          <a:p>
            <a:pPr marL="12700" marR="40005"/>
            <a:r>
              <a:rPr sz="1000" spc="5" dirty="0">
                <a:latin typeface="Garamond"/>
                <a:cs typeface="Garamond"/>
              </a:rPr>
              <a:t>Attiviamo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b="1" spc="-5" dirty="0">
                <a:latin typeface="Garamond"/>
                <a:cs typeface="Garamond"/>
              </a:rPr>
              <a:t>tirocini</a:t>
            </a:r>
            <a:r>
              <a:rPr sz="1000" b="1" spc="-60" dirty="0">
                <a:latin typeface="Garamond"/>
                <a:cs typeface="Garamond"/>
              </a:rPr>
              <a:t> </a:t>
            </a:r>
            <a:r>
              <a:rPr sz="1000" b="1" spc="-25" dirty="0">
                <a:latin typeface="Garamond"/>
                <a:cs typeface="Garamond"/>
              </a:rPr>
              <a:t>per</a:t>
            </a:r>
            <a:r>
              <a:rPr sz="1000" b="1" spc="-60" dirty="0">
                <a:latin typeface="Garamond"/>
                <a:cs typeface="Garamond"/>
              </a:rPr>
              <a:t> </a:t>
            </a:r>
            <a:r>
              <a:rPr sz="1000" b="1" spc="-25" dirty="0">
                <a:latin typeface="Garamond"/>
                <a:cs typeface="Garamond"/>
              </a:rPr>
              <a:t>studenti</a:t>
            </a:r>
            <a:r>
              <a:rPr sz="1000" b="1" spc="-60" dirty="0">
                <a:latin typeface="Garamond"/>
                <a:cs typeface="Garamond"/>
              </a:rPr>
              <a:t> </a:t>
            </a:r>
            <a:r>
              <a:rPr sz="1000" b="1" spc="-55" dirty="0">
                <a:latin typeface="Garamond"/>
                <a:cs typeface="Garamond"/>
              </a:rPr>
              <a:t>e</a:t>
            </a:r>
            <a:r>
              <a:rPr sz="1000" b="1" spc="-60" dirty="0">
                <a:latin typeface="Garamond"/>
                <a:cs typeface="Garamond"/>
              </a:rPr>
              <a:t> </a:t>
            </a:r>
            <a:r>
              <a:rPr sz="1000" b="1" spc="-5" dirty="0">
                <a:latin typeface="Garamond"/>
                <a:cs typeface="Garamond"/>
              </a:rPr>
              <a:t>tirocini</a:t>
            </a:r>
            <a:r>
              <a:rPr sz="1000" b="1" spc="-60" dirty="0">
                <a:latin typeface="Garamond"/>
                <a:cs typeface="Garamond"/>
              </a:rPr>
              <a:t> </a:t>
            </a:r>
            <a:r>
              <a:rPr sz="1000" b="1" spc="-25" dirty="0">
                <a:latin typeface="Garamond"/>
                <a:cs typeface="Garamond"/>
              </a:rPr>
              <a:t>per</a:t>
            </a:r>
            <a:r>
              <a:rPr sz="1000" b="1" spc="-60" dirty="0">
                <a:latin typeface="Garamond"/>
                <a:cs typeface="Garamond"/>
              </a:rPr>
              <a:t> </a:t>
            </a:r>
            <a:r>
              <a:rPr sz="1000" b="1" spc="-25" dirty="0">
                <a:latin typeface="Garamond"/>
                <a:cs typeface="Garamond"/>
              </a:rPr>
              <a:t>laureati/laureandi</a:t>
            </a:r>
            <a:r>
              <a:rPr sz="1000" spc="-25" dirty="0">
                <a:latin typeface="Garamond"/>
                <a:cs typeface="Garamond"/>
              </a:rPr>
              <a:t>.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Un’e-  sperienza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5" dirty="0">
                <a:latin typeface="Garamond"/>
                <a:cs typeface="Garamond"/>
              </a:rPr>
              <a:t>tirocinio </a:t>
            </a:r>
            <a:r>
              <a:rPr sz="1000" spc="-20" dirty="0">
                <a:latin typeface="Garamond"/>
                <a:cs typeface="Garamond"/>
              </a:rPr>
              <a:t>può </a:t>
            </a:r>
            <a:r>
              <a:rPr sz="1000" spc="-30" dirty="0">
                <a:latin typeface="Garamond"/>
                <a:cs typeface="Garamond"/>
              </a:rPr>
              <a:t>essere </a:t>
            </a:r>
            <a:r>
              <a:rPr sz="1000" spc="-20" dirty="0">
                <a:latin typeface="Garamond"/>
                <a:cs typeface="Garamond"/>
              </a:rPr>
              <a:t>svolta </a:t>
            </a:r>
            <a:r>
              <a:rPr sz="1000" spc="-10" dirty="0">
                <a:latin typeface="Garamond"/>
                <a:cs typeface="Garamond"/>
              </a:rPr>
              <a:t>anche </a:t>
            </a:r>
            <a:r>
              <a:rPr sz="1000" dirty="0">
                <a:latin typeface="Garamond"/>
                <a:cs typeface="Garamond"/>
              </a:rPr>
              <a:t>all’estero, nell’ambito </a:t>
            </a:r>
            <a:r>
              <a:rPr sz="1000" spc="20" dirty="0">
                <a:latin typeface="Garamond"/>
                <a:cs typeface="Garamond"/>
              </a:rPr>
              <a:t>di  </a:t>
            </a:r>
            <a:r>
              <a:rPr sz="1000" spc="-5" dirty="0">
                <a:latin typeface="Garamond"/>
                <a:cs typeface="Garamond"/>
              </a:rPr>
              <a:t>programmi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istituzionali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tramite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normali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procedure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attivazione.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15"/>
              </a:spcBef>
            </a:pPr>
            <a:endParaRPr sz="1050">
              <a:latin typeface="Garamond"/>
              <a:cs typeface="Garamond"/>
            </a:endParaRPr>
          </a:p>
          <a:p>
            <a:pPr marL="12700" marR="27305">
              <a:spcBef>
                <a:spcPts val="5"/>
              </a:spcBef>
            </a:pPr>
            <a:r>
              <a:rPr sz="1000" spc="-15" dirty="0">
                <a:latin typeface="Garamond"/>
                <a:cs typeface="Garamond"/>
              </a:rPr>
              <a:t>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b="1" spc="-5" dirty="0">
                <a:latin typeface="Garamond"/>
                <a:cs typeface="Garamond"/>
              </a:rPr>
              <a:t>tirocini</a:t>
            </a:r>
            <a:r>
              <a:rPr sz="1000" b="1" spc="-55" dirty="0">
                <a:latin typeface="Garamond"/>
                <a:cs typeface="Garamond"/>
              </a:rPr>
              <a:t> </a:t>
            </a:r>
            <a:r>
              <a:rPr sz="1000" b="1" spc="-10" dirty="0">
                <a:latin typeface="Garamond"/>
                <a:cs typeface="Garamond"/>
              </a:rPr>
              <a:t>curriculari</a:t>
            </a:r>
            <a:r>
              <a:rPr sz="1000" b="1" spc="-55" dirty="0">
                <a:latin typeface="Garamond"/>
                <a:cs typeface="Garamond"/>
              </a:rPr>
              <a:t> </a:t>
            </a:r>
            <a:r>
              <a:rPr sz="1000" b="1" spc="-30" dirty="0">
                <a:latin typeface="Garamond"/>
                <a:cs typeface="Garamond"/>
              </a:rPr>
              <a:t>(per</a:t>
            </a:r>
            <a:r>
              <a:rPr sz="1000" b="1" spc="-50" dirty="0">
                <a:latin typeface="Garamond"/>
                <a:cs typeface="Garamond"/>
              </a:rPr>
              <a:t> </a:t>
            </a:r>
            <a:r>
              <a:rPr sz="1000" b="1" spc="-30" dirty="0">
                <a:latin typeface="Garamond"/>
                <a:cs typeface="Garamond"/>
              </a:rPr>
              <a:t>studenti)</a:t>
            </a:r>
            <a:r>
              <a:rPr sz="1000" b="1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sono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percorsi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apprendimento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pra-  </a:t>
            </a:r>
            <a:r>
              <a:rPr sz="1000" spc="-10" dirty="0">
                <a:latin typeface="Garamond"/>
                <a:cs typeface="Garamond"/>
              </a:rPr>
              <a:t>tico-applicativo, volti a </a:t>
            </a:r>
            <a:r>
              <a:rPr sz="1000" dirty="0">
                <a:latin typeface="Garamond"/>
                <a:cs typeface="Garamond"/>
              </a:rPr>
              <a:t>integrare </a:t>
            </a:r>
            <a:r>
              <a:rPr sz="1000" spc="-10" dirty="0">
                <a:latin typeface="Garamond"/>
                <a:cs typeface="Garamond"/>
              </a:rPr>
              <a:t>le </a:t>
            </a:r>
            <a:r>
              <a:rPr sz="1000" spc="-25" dirty="0">
                <a:latin typeface="Garamond"/>
                <a:cs typeface="Garamond"/>
              </a:rPr>
              <a:t>conoscenze </a:t>
            </a:r>
            <a:r>
              <a:rPr sz="1000" spc="-10" dirty="0">
                <a:latin typeface="Garamond"/>
                <a:cs typeface="Garamond"/>
              </a:rPr>
              <a:t>teoriche </a:t>
            </a:r>
            <a:r>
              <a:rPr sz="1000" dirty="0">
                <a:latin typeface="Garamond"/>
                <a:cs typeface="Garamond"/>
              </a:rPr>
              <a:t>già </a:t>
            </a:r>
            <a:r>
              <a:rPr sz="1000" spc="-5" dirty="0">
                <a:latin typeface="Garamond"/>
                <a:cs typeface="Garamond"/>
              </a:rPr>
              <a:t>acquisite </a:t>
            </a:r>
            <a:r>
              <a:rPr sz="1000" spc="-30" dirty="0">
                <a:latin typeface="Garamond"/>
                <a:cs typeface="Garamond"/>
              </a:rPr>
              <a:t>o </a:t>
            </a:r>
            <a:r>
              <a:rPr sz="1000" spc="20" dirty="0">
                <a:latin typeface="Garamond"/>
                <a:cs typeface="Garamond"/>
              </a:rPr>
              <a:t>in  </a:t>
            </a:r>
            <a:r>
              <a:rPr sz="1000" spc="-30" dirty="0">
                <a:latin typeface="Garamond"/>
                <a:cs typeface="Garamond"/>
              </a:rPr>
              <a:t>corso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acquisizione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nel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percorso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formativo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universitario,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che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gli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studen-  </a:t>
            </a:r>
            <a:r>
              <a:rPr sz="1000" spc="15" dirty="0">
                <a:latin typeface="Garamond"/>
                <a:cs typeface="Garamond"/>
              </a:rPr>
              <a:t>ti, </a:t>
            </a:r>
            <a:r>
              <a:rPr sz="1000" spc="10" dirty="0">
                <a:latin typeface="Garamond"/>
                <a:cs typeface="Garamond"/>
              </a:rPr>
              <a:t>iscritti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spc="-5" dirty="0">
                <a:latin typeface="Garamond"/>
                <a:cs typeface="Garamond"/>
              </a:rPr>
              <a:t>uno dei </a:t>
            </a:r>
            <a:r>
              <a:rPr sz="1000" spc="5" dirty="0">
                <a:latin typeface="Garamond"/>
                <a:cs typeface="Garamond"/>
              </a:rPr>
              <a:t>Corsi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laurea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20" dirty="0">
                <a:latin typeface="Garamond"/>
                <a:cs typeface="Garamond"/>
              </a:rPr>
              <a:t>Economia, </a:t>
            </a:r>
            <a:r>
              <a:rPr sz="1000" spc="-30" dirty="0">
                <a:latin typeface="Garamond"/>
                <a:cs typeface="Garamond"/>
              </a:rPr>
              <a:t>possono </a:t>
            </a:r>
            <a:r>
              <a:rPr sz="1000" spc="-10" dirty="0">
                <a:latin typeface="Garamond"/>
                <a:cs typeface="Garamond"/>
              </a:rPr>
              <a:t>intraprendere  </a:t>
            </a:r>
            <a:r>
              <a:rPr sz="1000" spc="-30" dirty="0">
                <a:latin typeface="Garamond"/>
                <a:cs typeface="Garamond"/>
              </a:rPr>
              <a:t>presso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imprese,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studi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professionali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convenzionati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l’Ateneo.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18033" y="2577305"/>
            <a:ext cx="1046440" cy="6345555"/>
          </a:xfrm>
          <a:prstGeom prst="rect">
            <a:avLst/>
          </a:prstGeom>
        </p:spPr>
        <p:txBody>
          <a:bodyPr vert="vert270" wrap="square" lIns="0" tIns="24765" rIns="0" bIns="0" rtlCol="0">
            <a:spAutoFit/>
          </a:bodyPr>
          <a:lstStyle/>
          <a:p>
            <a:pPr marL="12700">
              <a:spcBef>
                <a:spcPts val="195"/>
              </a:spcBef>
            </a:pPr>
            <a:r>
              <a:rPr sz="6800" b="1" spc="95" dirty="0">
                <a:solidFill>
                  <a:srgbClr val="FBC700"/>
                </a:solidFill>
                <a:latin typeface="Tahoma"/>
                <a:cs typeface="Tahoma"/>
              </a:rPr>
              <a:t>cosa</a:t>
            </a:r>
            <a:r>
              <a:rPr sz="6800" b="1" spc="-135" dirty="0">
                <a:solidFill>
                  <a:srgbClr val="FBC700"/>
                </a:solidFill>
                <a:latin typeface="Tahoma"/>
                <a:cs typeface="Tahoma"/>
              </a:rPr>
              <a:t> </a:t>
            </a:r>
            <a:r>
              <a:rPr sz="6800" b="1" spc="175" dirty="0">
                <a:solidFill>
                  <a:srgbClr val="FBC700"/>
                </a:solidFill>
                <a:latin typeface="Tahoma"/>
                <a:cs typeface="Tahoma"/>
              </a:rPr>
              <a:t>facciamo</a:t>
            </a:r>
            <a:endParaRPr sz="68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4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1593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0894" y="8962411"/>
            <a:ext cx="11747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65" dirty="0">
                <a:latin typeface="Georgia"/>
                <a:cs typeface="Georgia"/>
              </a:rPr>
              <a:t>37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38416" y="2519998"/>
            <a:ext cx="5400040" cy="3606165"/>
            <a:chOff x="287997" y="2519997"/>
            <a:chExt cx="5400040" cy="3606165"/>
          </a:xfrm>
        </p:grpSpPr>
        <p:sp>
          <p:nvSpPr>
            <p:cNvPr id="7" name="object 7"/>
            <p:cNvSpPr/>
            <p:nvPr/>
          </p:nvSpPr>
          <p:spPr>
            <a:xfrm>
              <a:off x="287997" y="2519997"/>
              <a:ext cx="5400040" cy="3606165"/>
            </a:xfrm>
            <a:custGeom>
              <a:avLst/>
              <a:gdLst/>
              <a:ahLst/>
              <a:cxnLst/>
              <a:rect l="l" t="t" r="r" b="b"/>
              <a:pathLst>
                <a:path w="5400040" h="3606165">
                  <a:moveTo>
                    <a:pt x="5400001" y="0"/>
                  </a:moveTo>
                  <a:lnTo>
                    <a:pt x="0" y="0"/>
                  </a:lnTo>
                  <a:lnTo>
                    <a:pt x="0" y="3605999"/>
                  </a:lnTo>
                  <a:lnTo>
                    <a:pt x="5400001" y="3605999"/>
                  </a:lnTo>
                  <a:lnTo>
                    <a:pt x="5400001" y="0"/>
                  </a:lnTo>
                  <a:close/>
                </a:path>
              </a:pathLst>
            </a:custGeom>
            <a:solidFill>
              <a:srgbClr val="E6E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9198" y="4931233"/>
              <a:ext cx="673735" cy="0"/>
            </a:xfrm>
            <a:custGeom>
              <a:avLst/>
              <a:gdLst/>
              <a:ahLst/>
              <a:cxnLst/>
              <a:rect l="l" t="t" r="r" b="b"/>
              <a:pathLst>
                <a:path w="673735">
                  <a:moveTo>
                    <a:pt x="0" y="0"/>
                  </a:moveTo>
                  <a:lnTo>
                    <a:pt x="61219" y="0"/>
                  </a:lnTo>
                </a:path>
                <a:path w="673735">
                  <a:moveTo>
                    <a:pt x="550981" y="0"/>
                  </a:moveTo>
                  <a:lnTo>
                    <a:pt x="673422" y="0"/>
                  </a:lnTo>
                </a:path>
              </a:pathLst>
            </a:custGeom>
            <a:ln w="3175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02384" y="4930439"/>
              <a:ext cx="1346835" cy="1905"/>
            </a:xfrm>
            <a:custGeom>
              <a:avLst/>
              <a:gdLst/>
              <a:ahLst/>
              <a:cxnLst/>
              <a:rect l="l" t="t" r="r" b="b"/>
              <a:pathLst>
                <a:path w="1346835" h="1904">
                  <a:moveTo>
                    <a:pt x="0" y="1587"/>
                  </a:moveTo>
                  <a:lnTo>
                    <a:pt x="857072" y="1587"/>
                  </a:lnTo>
                </a:path>
                <a:path w="1346835" h="1904">
                  <a:moveTo>
                    <a:pt x="979512" y="1587"/>
                  </a:moveTo>
                  <a:lnTo>
                    <a:pt x="1346835" y="1587"/>
                  </a:lnTo>
                </a:path>
                <a:path w="1346835" h="1904">
                  <a:moveTo>
                    <a:pt x="0" y="0"/>
                  </a:moveTo>
                  <a:lnTo>
                    <a:pt x="857072" y="0"/>
                  </a:lnTo>
                </a:path>
                <a:path w="1346835" h="1904">
                  <a:moveTo>
                    <a:pt x="979512" y="0"/>
                  </a:moveTo>
                  <a:lnTo>
                    <a:pt x="1346835" y="0"/>
                  </a:lnTo>
                </a:path>
              </a:pathLst>
            </a:custGeom>
            <a:ln w="3175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9198" y="3410451"/>
              <a:ext cx="4897755" cy="1520825"/>
            </a:xfrm>
            <a:custGeom>
              <a:avLst/>
              <a:gdLst/>
              <a:ahLst/>
              <a:cxnLst/>
              <a:rect l="l" t="t" r="r" b="b"/>
              <a:pathLst>
                <a:path w="4897755" h="1520825">
                  <a:moveTo>
                    <a:pt x="2999783" y="1520781"/>
                  </a:moveTo>
                  <a:lnTo>
                    <a:pt x="3489545" y="1520781"/>
                  </a:lnTo>
                </a:path>
                <a:path w="4897755" h="1520825">
                  <a:moveTo>
                    <a:pt x="3611986" y="1520781"/>
                  </a:moveTo>
                  <a:lnTo>
                    <a:pt x="3734427" y="1520781"/>
                  </a:lnTo>
                </a:path>
                <a:path w="4897755" h="1520825">
                  <a:moveTo>
                    <a:pt x="4224177" y="1520781"/>
                  </a:moveTo>
                  <a:lnTo>
                    <a:pt x="4346618" y="1520781"/>
                  </a:lnTo>
                </a:path>
                <a:path w="4897755" h="1520825">
                  <a:moveTo>
                    <a:pt x="4836380" y="1520781"/>
                  </a:moveTo>
                  <a:lnTo>
                    <a:pt x="4897602" y="1520781"/>
                  </a:lnTo>
                </a:path>
                <a:path w="4897755" h="1520825">
                  <a:moveTo>
                    <a:pt x="0" y="1140585"/>
                  </a:moveTo>
                  <a:lnTo>
                    <a:pt x="183659" y="1140585"/>
                  </a:lnTo>
                </a:path>
                <a:path w="4897755" h="1520825">
                  <a:moveTo>
                    <a:pt x="550981" y="1140585"/>
                  </a:moveTo>
                  <a:lnTo>
                    <a:pt x="2632461" y="1140585"/>
                  </a:lnTo>
                </a:path>
                <a:path w="4897755" h="1520825">
                  <a:moveTo>
                    <a:pt x="2999783" y="1140585"/>
                  </a:moveTo>
                  <a:lnTo>
                    <a:pt x="3856868" y="1140585"/>
                  </a:lnTo>
                </a:path>
                <a:path w="4897755" h="1520825">
                  <a:moveTo>
                    <a:pt x="4101736" y="1140585"/>
                  </a:moveTo>
                  <a:lnTo>
                    <a:pt x="4469058" y="1140585"/>
                  </a:lnTo>
                </a:path>
                <a:path w="4897755" h="1520825">
                  <a:moveTo>
                    <a:pt x="4836380" y="1140585"/>
                  </a:moveTo>
                  <a:lnTo>
                    <a:pt x="4897602" y="1140585"/>
                  </a:lnTo>
                </a:path>
                <a:path w="4897755" h="1520825">
                  <a:moveTo>
                    <a:pt x="0" y="760390"/>
                  </a:moveTo>
                  <a:lnTo>
                    <a:pt x="183659" y="760390"/>
                  </a:lnTo>
                </a:path>
                <a:path w="4897755" h="1520825">
                  <a:moveTo>
                    <a:pt x="550981" y="760390"/>
                  </a:moveTo>
                  <a:lnTo>
                    <a:pt x="2632461" y="760390"/>
                  </a:lnTo>
                </a:path>
                <a:path w="4897755" h="1520825">
                  <a:moveTo>
                    <a:pt x="2754901" y="760390"/>
                  </a:moveTo>
                  <a:lnTo>
                    <a:pt x="4897602" y="760390"/>
                  </a:lnTo>
                </a:path>
                <a:path w="4897755" h="1520825">
                  <a:moveTo>
                    <a:pt x="0" y="380196"/>
                  </a:moveTo>
                  <a:lnTo>
                    <a:pt x="306100" y="380196"/>
                  </a:lnTo>
                </a:path>
                <a:path w="4897755" h="1520825">
                  <a:moveTo>
                    <a:pt x="428541" y="380196"/>
                  </a:moveTo>
                  <a:lnTo>
                    <a:pt x="4897602" y="380196"/>
                  </a:lnTo>
                </a:path>
                <a:path w="4897755" h="1520825">
                  <a:moveTo>
                    <a:pt x="0" y="0"/>
                  </a:moveTo>
                  <a:lnTo>
                    <a:pt x="306100" y="0"/>
                  </a:lnTo>
                </a:path>
                <a:path w="4897755" h="1520825">
                  <a:moveTo>
                    <a:pt x="428541" y="0"/>
                  </a:moveTo>
                  <a:lnTo>
                    <a:pt x="4897602" y="0"/>
                  </a:lnTo>
                </a:path>
              </a:pathLst>
            </a:custGeom>
            <a:ln w="3175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9198" y="3030257"/>
              <a:ext cx="4897755" cy="0"/>
            </a:xfrm>
            <a:custGeom>
              <a:avLst/>
              <a:gdLst/>
              <a:ahLst/>
              <a:cxnLst/>
              <a:rect l="l" t="t" r="r" b="b"/>
              <a:pathLst>
                <a:path w="4897755">
                  <a:moveTo>
                    <a:pt x="0" y="0"/>
                  </a:moveTo>
                  <a:lnTo>
                    <a:pt x="4897602" y="0"/>
                  </a:lnTo>
                </a:path>
              </a:pathLst>
            </a:custGeom>
            <a:ln w="3175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67739" y="4056786"/>
              <a:ext cx="122555" cy="1254760"/>
            </a:xfrm>
            <a:custGeom>
              <a:avLst/>
              <a:gdLst/>
              <a:ahLst/>
              <a:cxnLst/>
              <a:rect l="l" t="t" r="r" b="b"/>
              <a:pathLst>
                <a:path w="122555" h="1254760">
                  <a:moveTo>
                    <a:pt x="122440" y="0"/>
                  </a:moveTo>
                  <a:lnTo>
                    <a:pt x="0" y="0"/>
                  </a:lnTo>
                  <a:lnTo>
                    <a:pt x="0" y="1254645"/>
                  </a:lnTo>
                  <a:lnTo>
                    <a:pt x="122440" y="1254645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7739" y="4056786"/>
              <a:ext cx="122555" cy="1254760"/>
            </a:xfrm>
            <a:custGeom>
              <a:avLst/>
              <a:gdLst/>
              <a:ahLst/>
              <a:cxnLst/>
              <a:rect l="l" t="t" r="r" b="b"/>
              <a:pathLst>
                <a:path w="122555" h="1254760">
                  <a:moveTo>
                    <a:pt x="0" y="0"/>
                  </a:moveTo>
                  <a:lnTo>
                    <a:pt x="122440" y="0"/>
                  </a:lnTo>
                  <a:lnTo>
                    <a:pt x="122440" y="1254645"/>
                  </a:lnTo>
                  <a:lnTo>
                    <a:pt x="0" y="1254645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79943" y="4741138"/>
              <a:ext cx="122555" cy="570865"/>
            </a:xfrm>
            <a:custGeom>
              <a:avLst/>
              <a:gdLst/>
              <a:ahLst/>
              <a:cxnLst/>
              <a:rect l="l" t="t" r="r" b="b"/>
              <a:pathLst>
                <a:path w="122555" h="570864">
                  <a:moveTo>
                    <a:pt x="122440" y="0"/>
                  </a:moveTo>
                  <a:lnTo>
                    <a:pt x="0" y="0"/>
                  </a:lnTo>
                  <a:lnTo>
                    <a:pt x="0" y="570293"/>
                  </a:lnTo>
                  <a:lnTo>
                    <a:pt x="122440" y="570293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79943" y="4741138"/>
              <a:ext cx="122555" cy="570865"/>
            </a:xfrm>
            <a:custGeom>
              <a:avLst/>
              <a:gdLst/>
              <a:ahLst/>
              <a:cxnLst/>
              <a:rect l="l" t="t" r="r" b="b"/>
              <a:pathLst>
                <a:path w="122555" h="570864">
                  <a:moveTo>
                    <a:pt x="0" y="0"/>
                  </a:moveTo>
                  <a:lnTo>
                    <a:pt x="122440" y="0"/>
                  </a:lnTo>
                  <a:lnTo>
                    <a:pt x="122440" y="570293"/>
                  </a:lnTo>
                  <a:lnTo>
                    <a:pt x="0" y="570293"/>
                  </a:lnTo>
                  <a:lnTo>
                    <a:pt x="0" y="0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92134" y="5121325"/>
              <a:ext cx="122555" cy="190500"/>
            </a:xfrm>
            <a:custGeom>
              <a:avLst/>
              <a:gdLst/>
              <a:ahLst/>
              <a:cxnLst/>
              <a:rect l="l" t="t" r="r" b="b"/>
              <a:pathLst>
                <a:path w="122555" h="190500">
                  <a:moveTo>
                    <a:pt x="122440" y="0"/>
                  </a:moveTo>
                  <a:lnTo>
                    <a:pt x="0" y="0"/>
                  </a:lnTo>
                  <a:lnTo>
                    <a:pt x="0" y="190093"/>
                  </a:lnTo>
                  <a:lnTo>
                    <a:pt x="122440" y="190093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92134" y="5121325"/>
              <a:ext cx="122555" cy="190500"/>
            </a:xfrm>
            <a:custGeom>
              <a:avLst/>
              <a:gdLst/>
              <a:ahLst/>
              <a:cxnLst/>
              <a:rect l="l" t="t" r="r" b="b"/>
              <a:pathLst>
                <a:path w="122555" h="190500">
                  <a:moveTo>
                    <a:pt x="0" y="0"/>
                  </a:moveTo>
                  <a:lnTo>
                    <a:pt x="122440" y="0"/>
                  </a:lnTo>
                  <a:lnTo>
                    <a:pt x="122440" y="190093"/>
                  </a:lnTo>
                  <a:lnTo>
                    <a:pt x="0" y="190093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04337" y="5083314"/>
              <a:ext cx="122555" cy="228600"/>
            </a:xfrm>
            <a:custGeom>
              <a:avLst/>
              <a:gdLst/>
              <a:ahLst/>
              <a:cxnLst/>
              <a:rect l="l" t="t" r="r" b="b"/>
              <a:pathLst>
                <a:path w="122555" h="228600">
                  <a:moveTo>
                    <a:pt x="122440" y="0"/>
                  </a:moveTo>
                  <a:lnTo>
                    <a:pt x="0" y="0"/>
                  </a:lnTo>
                  <a:lnTo>
                    <a:pt x="0" y="228117"/>
                  </a:lnTo>
                  <a:lnTo>
                    <a:pt x="122440" y="228117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04337" y="5083314"/>
              <a:ext cx="122555" cy="228600"/>
            </a:xfrm>
            <a:custGeom>
              <a:avLst/>
              <a:gdLst/>
              <a:ahLst/>
              <a:cxnLst/>
              <a:rect l="l" t="t" r="r" b="b"/>
              <a:pathLst>
                <a:path w="122555" h="228600">
                  <a:moveTo>
                    <a:pt x="0" y="0"/>
                  </a:moveTo>
                  <a:lnTo>
                    <a:pt x="122440" y="0"/>
                  </a:lnTo>
                  <a:lnTo>
                    <a:pt x="122440" y="228117"/>
                  </a:lnTo>
                  <a:lnTo>
                    <a:pt x="0" y="228117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16541" y="4208856"/>
              <a:ext cx="122555" cy="1102995"/>
            </a:xfrm>
            <a:custGeom>
              <a:avLst/>
              <a:gdLst/>
              <a:ahLst/>
              <a:cxnLst/>
              <a:rect l="l" t="t" r="r" b="b"/>
              <a:pathLst>
                <a:path w="122554" h="1102995">
                  <a:moveTo>
                    <a:pt x="122440" y="0"/>
                  </a:moveTo>
                  <a:lnTo>
                    <a:pt x="0" y="0"/>
                  </a:lnTo>
                  <a:lnTo>
                    <a:pt x="0" y="1102563"/>
                  </a:lnTo>
                  <a:lnTo>
                    <a:pt x="122440" y="1102563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16541" y="4208856"/>
              <a:ext cx="122555" cy="1102995"/>
            </a:xfrm>
            <a:custGeom>
              <a:avLst/>
              <a:gdLst/>
              <a:ahLst/>
              <a:cxnLst/>
              <a:rect l="l" t="t" r="r" b="b"/>
              <a:pathLst>
                <a:path w="122554" h="1102995">
                  <a:moveTo>
                    <a:pt x="0" y="0"/>
                  </a:moveTo>
                  <a:lnTo>
                    <a:pt x="122440" y="0"/>
                  </a:lnTo>
                  <a:lnTo>
                    <a:pt x="122440" y="1102563"/>
                  </a:lnTo>
                  <a:lnTo>
                    <a:pt x="0" y="1102563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28744" y="4817173"/>
              <a:ext cx="122555" cy="494665"/>
            </a:xfrm>
            <a:custGeom>
              <a:avLst/>
              <a:gdLst/>
              <a:ahLst/>
              <a:cxnLst/>
              <a:rect l="l" t="t" r="r" b="b"/>
              <a:pathLst>
                <a:path w="122554" h="494664">
                  <a:moveTo>
                    <a:pt x="122440" y="0"/>
                  </a:moveTo>
                  <a:lnTo>
                    <a:pt x="0" y="0"/>
                  </a:lnTo>
                  <a:lnTo>
                    <a:pt x="0" y="494258"/>
                  </a:lnTo>
                  <a:lnTo>
                    <a:pt x="122440" y="494258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28744" y="4817173"/>
              <a:ext cx="122555" cy="494665"/>
            </a:xfrm>
            <a:custGeom>
              <a:avLst/>
              <a:gdLst/>
              <a:ahLst/>
              <a:cxnLst/>
              <a:rect l="l" t="t" r="r" b="b"/>
              <a:pathLst>
                <a:path w="122554" h="494664">
                  <a:moveTo>
                    <a:pt x="0" y="0"/>
                  </a:moveTo>
                  <a:lnTo>
                    <a:pt x="122440" y="0"/>
                  </a:lnTo>
                  <a:lnTo>
                    <a:pt x="122440" y="494258"/>
                  </a:lnTo>
                  <a:lnTo>
                    <a:pt x="0" y="494258"/>
                  </a:lnTo>
                  <a:lnTo>
                    <a:pt x="0" y="0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40935" y="4665091"/>
              <a:ext cx="122555" cy="646430"/>
            </a:xfrm>
            <a:custGeom>
              <a:avLst/>
              <a:gdLst/>
              <a:ahLst/>
              <a:cxnLst/>
              <a:rect l="l" t="t" r="r" b="b"/>
              <a:pathLst>
                <a:path w="122554" h="646429">
                  <a:moveTo>
                    <a:pt x="122440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122440" y="646328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40935" y="4665091"/>
              <a:ext cx="122555" cy="646430"/>
            </a:xfrm>
            <a:custGeom>
              <a:avLst/>
              <a:gdLst/>
              <a:ahLst/>
              <a:cxnLst/>
              <a:rect l="l" t="t" r="r" b="b"/>
              <a:pathLst>
                <a:path w="122554" h="646429">
                  <a:moveTo>
                    <a:pt x="0" y="0"/>
                  </a:moveTo>
                  <a:lnTo>
                    <a:pt x="122440" y="0"/>
                  </a:lnTo>
                  <a:lnTo>
                    <a:pt x="122440" y="646328"/>
                  </a:lnTo>
                  <a:lnTo>
                    <a:pt x="0" y="646328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53139" y="4513021"/>
              <a:ext cx="122555" cy="798830"/>
            </a:xfrm>
            <a:custGeom>
              <a:avLst/>
              <a:gdLst/>
              <a:ahLst/>
              <a:cxnLst/>
              <a:rect l="l" t="t" r="r" b="b"/>
              <a:pathLst>
                <a:path w="122554" h="798829">
                  <a:moveTo>
                    <a:pt x="122440" y="0"/>
                  </a:moveTo>
                  <a:lnTo>
                    <a:pt x="0" y="0"/>
                  </a:lnTo>
                  <a:lnTo>
                    <a:pt x="0" y="798410"/>
                  </a:lnTo>
                  <a:lnTo>
                    <a:pt x="122440" y="798410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53139" y="4513021"/>
              <a:ext cx="122555" cy="798830"/>
            </a:xfrm>
            <a:custGeom>
              <a:avLst/>
              <a:gdLst/>
              <a:ahLst/>
              <a:cxnLst/>
              <a:rect l="l" t="t" r="r" b="b"/>
              <a:pathLst>
                <a:path w="122554" h="798829">
                  <a:moveTo>
                    <a:pt x="0" y="0"/>
                  </a:moveTo>
                  <a:lnTo>
                    <a:pt x="122440" y="0"/>
                  </a:lnTo>
                  <a:lnTo>
                    <a:pt x="122440" y="798410"/>
                  </a:lnTo>
                  <a:lnTo>
                    <a:pt x="0" y="798410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45299" y="3296399"/>
              <a:ext cx="122555" cy="2015489"/>
            </a:xfrm>
            <a:custGeom>
              <a:avLst/>
              <a:gdLst/>
              <a:ahLst/>
              <a:cxnLst/>
              <a:rect l="l" t="t" r="r" b="b"/>
              <a:pathLst>
                <a:path w="122555" h="2015489">
                  <a:moveTo>
                    <a:pt x="122440" y="0"/>
                  </a:moveTo>
                  <a:lnTo>
                    <a:pt x="0" y="0"/>
                  </a:lnTo>
                  <a:lnTo>
                    <a:pt x="0" y="2015032"/>
                  </a:lnTo>
                  <a:lnTo>
                    <a:pt x="122440" y="2015032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45299" y="3296399"/>
              <a:ext cx="122555" cy="2015489"/>
            </a:xfrm>
            <a:custGeom>
              <a:avLst/>
              <a:gdLst/>
              <a:ahLst/>
              <a:cxnLst/>
              <a:rect l="l" t="t" r="r" b="b"/>
              <a:pathLst>
                <a:path w="122555" h="2015489">
                  <a:moveTo>
                    <a:pt x="0" y="0"/>
                  </a:moveTo>
                  <a:lnTo>
                    <a:pt x="122440" y="0"/>
                  </a:lnTo>
                  <a:lnTo>
                    <a:pt x="122440" y="2015032"/>
                  </a:lnTo>
                  <a:lnTo>
                    <a:pt x="0" y="2015032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57502" y="4741138"/>
              <a:ext cx="122555" cy="570865"/>
            </a:xfrm>
            <a:custGeom>
              <a:avLst/>
              <a:gdLst/>
              <a:ahLst/>
              <a:cxnLst/>
              <a:rect l="l" t="t" r="r" b="b"/>
              <a:pathLst>
                <a:path w="122555" h="570864">
                  <a:moveTo>
                    <a:pt x="122440" y="0"/>
                  </a:moveTo>
                  <a:lnTo>
                    <a:pt x="0" y="0"/>
                  </a:lnTo>
                  <a:lnTo>
                    <a:pt x="0" y="570293"/>
                  </a:lnTo>
                  <a:lnTo>
                    <a:pt x="122440" y="570293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57502" y="4741138"/>
              <a:ext cx="122555" cy="570865"/>
            </a:xfrm>
            <a:custGeom>
              <a:avLst/>
              <a:gdLst/>
              <a:ahLst/>
              <a:cxnLst/>
              <a:rect l="l" t="t" r="r" b="b"/>
              <a:pathLst>
                <a:path w="122555" h="570864">
                  <a:moveTo>
                    <a:pt x="0" y="0"/>
                  </a:moveTo>
                  <a:lnTo>
                    <a:pt x="122440" y="0"/>
                  </a:lnTo>
                  <a:lnTo>
                    <a:pt x="122440" y="570293"/>
                  </a:lnTo>
                  <a:lnTo>
                    <a:pt x="0" y="570293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069693" y="5083314"/>
              <a:ext cx="122555" cy="228600"/>
            </a:xfrm>
            <a:custGeom>
              <a:avLst/>
              <a:gdLst/>
              <a:ahLst/>
              <a:cxnLst/>
              <a:rect l="l" t="t" r="r" b="b"/>
              <a:pathLst>
                <a:path w="122555" h="228600">
                  <a:moveTo>
                    <a:pt x="122440" y="0"/>
                  </a:moveTo>
                  <a:lnTo>
                    <a:pt x="0" y="0"/>
                  </a:lnTo>
                  <a:lnTo>
                    <a:pt x="0" y="228117"/>
                  </a:lnTo>
                  <a:lnTo>
                    <a:pt x="122440" y="228117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069693" y="5083314"/>
              <a:ext cx="122555" cy="228600"/>
            </a:xfrm>
            <a:custGeom>
              <a:avLst/>
              <a:gdLst/>
              <a:ahLst/>
              <a:cxnLst/>
              <a:rect l="l" t="t" r="r" b="b"/>
              <a:pathLst>
                <a:path w="122555" h="228600">
                  <a:moveTo>
                    <a:pt x="0" y="0"/>
                  </a:moveTo>
                  <a:lnTo>
                    <a:pt x="122440" y="0"/>
                  </a:lnTo>
                  <a:lnTo>
                    <a:pt x="122440" y="228117"/>
                  </a:lnTo>
                  <a:lnTo>
                    <a:pt x="0" y="228117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81897" y="5121325"/>
              <a:ext cx="122555" cy="190500"/>
            </a:xfrm>
            <a:custGeom>
              <a:avLst/>
              <a:gdLst/>
              <a:ahLst/>
              <a:cxnLst/>
              <a:rect l="l" t="t" r="r" b="b"/>
              <a:pathLst>
                <a:path w="122555" h="190500">
                  <a:moveTo>
                    <a:pt x="122440" y="0"/>
                  </a:moveTo>
                  <a:lnTo>
                    <a:pt x="0" y="0"/>
                  </a:lnTo>
                  <a:lnTo>
                    <a:pt x="0" y="190093"/>
                  </a:lnTo>
                  <a:lnTo>
                    <a:pt x="122440" y="190093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681897" y="5121325"/>
              <a:ext cx="122555" cy="190500"/>
            </a:xfrm>
            <a:custGeom>
              <a:avLst/>
              <a:gdLst/>
              <a:ahLst/>
              <a:cxnLst/>
              <a:rect l="l" t="t" r="r" b="b"/>
              <a:pathLst>
                <a:path w="122555" h="190500">
                  <a:moveTo>
                    <a:pt x="0" y="0"/>
                  </a:moveTo>
                  <a:lnTo>
                    <a:pt x="122440" y="0"/>
                  </a:lnTo>
                  <a:lnTo>
                    <a:pt x="122440" y="190093"/>
                  </a:lnTo>
                  <a:lnTo>
                    <a:pt x="0" y="190093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94100" y="4246880"/>
              <a:ext cx="122555" cy="1064895"/>
            </a:xfrm>
            <a:custGeom>
              <a:avLst/>
              <a:gdLst/>
              <a:ahLst/>
              <a:cxnLst/>
              <a:rect l="l" t="t" r="r" b="b"/>
              <a:pathLst>
                <a:path w="122554" h="1064895">
                  <a:moveTo>
                    <a:pt x="122440" y="0"/>
                  </a:moveTo>
                  <a:lnTo>
                    <a:pt x="0" y="0"/>
                  </a:lnTo>
                  <a:lnTo>
                    <a:pt x="0" y="1064552"/>
                  </a:lnTo>
                  <a:lnTo>
                    <a:pt x="122440" y="1064552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94100" y="4246880"/>
              <a:ext cx="122555" cy="1064895"/>
            </a:xfrm>
            <a:custGeom>
              <a:avLst/>
              <a:gdLst/>
              <a:ahLst/>
              <a:cxnLst/>
              <a:rect l="l" t="t" r="r" b="b"/>
              <a:pathLst>
                <a:path w="122554" h="1064895">
                  <a:moveTo>
                    <a:pt x="0" y="0"/>
                  </a:moveTo>
                  <a:lnTo>
                    <a:pt x="122440" y="0"/>
                  </a:lnTo>
                  <a:lnTo>
                    <a:pt x="122440" y="1064552"/>
                  </a:lnTo>
                  <a:lnTo>
                    <a:pt x="0" y="1064552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906304" y="5007267"/>
              <a:ext cx="122555" cy="304165"/>
            </a:xfrm>
            <a:custGeom>
              <a:avLst/>
              <a:gdLst/>
              <a:ahLst/>
              <a:cxnLst/>
              <a:rect l="l" t="t" r="r" b="b"/>
              <a:pathLst>
                <a:path w="122554" h="304164">
                  <a:moveTo>
                    <a:pt x="122440" y="0"/>
                  </a:moveTo>
                  <a:lnTo>
                    <a:pt x="0" y="0"/>
                  </a:lnTo>
                  <a:lnTo>
                    <a:pt x="0" y="304152"/>
                  </a:lnTo>
                  <a:lnTo>
                    <a:pt x="122440" y="304152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06304" y="5007267"/>
              <a:ext cx="122555" cy="304165"/>
            </a:xfrm>
            <a:custGeom>
              <a:avLst/>
              <a:gdLst/>
              <a:ahLst/>
              <a:cxnLst/>
              <a:rect l="l" t="t" r="r" b="b"/>
              <a:pathLst>
                <a:path w="122554" h="304164">
                  <a:moveTo>
                    <a:pt x="0" y="0"/>
                  </a:moveTo>
                  <a:lnTo>
                    <a:pt x="122440" y="0"/>
                  </a:lnTo>
                  <a:lnTo>
                    <a:pt x="122440" y="304152"/>
                  </a:lnTo>
                  <a:lnTo>
                    <a:pt x="0" y="304152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18494" y="4284903"/>
              <a:ext cx="122555" cy="1026794"/>
            </a:xfrm>
            <a:custGeom>
              <a:avLst/>
              <a:gdLst/>
              <a:ahLst/>
              <a:cxnLst/>
              <a:rect l="l" t="t" r="r" b="b"/>
              <a:pathLst>
                <a:path w="122554" h="1026795">
                  <a:moveTo>
                    <a:pt x="122440" y="0"/>
                  </a:moveTo>
                  <a:lnTo>
                    <a:pt x="0" y="0"/>
                  </a:lnTo>
                  <a:lnTo>
                    <a:pt x="0" y="1026528"/>
                  </a:lnTo>
                  <a:lnTo>
                    <a:pt x="122440" y="1026528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18494" y="4284903"/>
              <a:ext cx="122555" cy="1026794"/>
            </a:xfrm>
            <a:custGeom>
              <a:avLst/>
              <a:gdLst/>
              <a:ahLst/>
              <a:cxnLst/>
              <a:rect l="l" t="t" r="r" b="b"/>
              <a:pathLst>
                <a:path w="122554" h="1026795">
                  <a:moveTo>
                    <a:pt x="0" y="0"/>
                  </a:moveTo>
                  <a:lnTo>
                    <a:pt x="122440" y="0"/>
                  </a:lnTo>
                  <a:lnTo>
                    <a:pt x="122440" y="1026528"/>
                  </a:lnTo>
                  <a:lnTo>
                    <a:pt x="0" y="1026528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130698" y="4360938"/>
              <a:ext cx="122555" cy="950594"/>
            </a:xfrm>
            <a:custGeom>
              <a:avLst/>
              <a:gdLst/>
              <a:ahLst/>
              <a:cxnLst/>
              <a:rect l="l" t="t" r="r" b="b"/>
              <a:pathLst>
                <a:path w="122554" h="950595">
                  <a:moveTo>
                    <a:pt x="122440" y="0"/>
                  </a:moveTo>
                  <a:lnTo>
                    <a:pt x="0" y="0"/>
                  </a:lnTo>
                  <a:lnTo>
                    <a:pt x="0" y="950493"/>
                  </a:lnTo>
                  <a:lnTo>
                    <a:pt x="122440" y="950493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130698" y="4360938"/>
              <a:ext cx="122555" cy="950594"/>
            </a:xfrm>
            <a:custGeom>
              <a:avLst/>
              <a:gdLst/>
              <a:ahLst/>
              <a:cxnLst/>
              <a:rect l="l" t="t" r="r" b="b"/>
              <a:pathLst>
                <a:path w="122554" h="950595">
                  <a:moveTo>
                    <a:pt x="0" y="0"/>
                  </a:moveTo>
                  <a:lnTo>
                    <a:pt x="122440" y="0"/>
                  </a:lnTo>
                  <a:lnTo>
                    <a:pt x="122440" y="950493"/>
                  </a:lnTo>
                  <a:lnTo>
                    <a:pt x="0" y="950493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22858" y="4132821"/>
              <a:ext cx="122555" cy="1179195"/>
            </a:xfrm>
            <a:custGeom>
              <a:avLst/>
              <a:gdLst/>
              <a:ahLst/>
              <a:cxnLst/>
              <a:rect l="l" t="t" r="r" b="b"/>
              <a:pathLst>
                <a:path w="122555" h="1179195">
                  <a:moveTo>
                    <a:pt x="122440" y="0"/>
                  </a:moveTo>
                  <a:lnTo>
                    <a:pt x="0" y="0"/>
                  </a:lnTo>
                  <a:lnTo>
                    <a:pt x="0" y="1178610"/>
                  </a:lnTo>
                  <a:lnTo>
                    <a:pt x="122440" y="1178610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00B2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22858" y="4132821"/>
              <a:ext cx="122555" cy="1179195"/>
            </a:xfrm>
            <a:custGeom>
              <a:avLst/>
              <a:gdLst/>
              <a:ahLst/>
              <a:cxnLst/>
              <a:rect l="l" t="t" r="r" b="b"/>
              <a:pathLst>
                <a:path w="122555" h="1179195">
                  <a:moveTo>
                    <a:pt x="0" y="0"/>
                  </a:moveTo>
                  <a:lnTo>
                    <a:pt x="122440" y="0"/>
                  </a:lnTo>
                  <a:lnTo>
                    <a:pt x="122440" y="1178610"/>
                  </a:lnTo>
                  <a:lnTo>
                    <a:pt x="0" y="1178610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335062" y="4627080"/>
              <a:ext cx="122555" cy="684530"/>
            </a:xfrm>
            <a:custGeom>
              <a:avLst/>
              <a:gdLst/>
              <a:ahLst/>
              <a:cxnLst/>
              <a:rect l="l" t="t" r="r" b="b"/>
              <a:pathLst>
                <a:path w="122555" h="684529">
                  <a:moveTo>
                    <a:pt x="122440" y="0"/>
                  </a:moveTo>
                  <a:lnTo>
                    <a:pt x="0" y="0"/>
                  </a:lnTo>
                  <a:lnTo>
                    <a:pt x="0" y="684352"/>
                  </a:lnTo>
                  <a:lnTo>
                    <a:pt x="122440" y="684352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00B2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35062" y="4627080"/>
              <a:ext cx="122555" cy="684530"/>
            </a:xfrm>
            <a:custGeom>
              <a:avLst/>
              <a:gdLst/>
              <a:ahLst/>
              <a:cxnLst/>
              <a:rect l="l" t="t" r="r" b="b"/>
              <a:pathLst>
                <a:path w="122555" h="684529">
                  <a:moveTo>
                    <a:pt x="0" y="0"/>
                  </a:moveTo>
                  <a:lnTo>
                    <a:pt x="122440" y="0"/>
                  </a:lnTo>
                  <a:lnTo>
                    <a:pt x="122440" y="684352"/>
                  </a:lnTo>
                  <a:lnTo>
                    <a:pt x="0" y="684352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947265" y="4931232"/>
              <a:ext cx="122555" cy="380365"/>
            </a:xfrm>
            <a:custGeom>
              <a:avLst/>
              <a:gdLst/>
              <a:ahLst/>
              <a:cxnLst/>
              <a:rect l="l" t="t" r="r" b="b"/>
              <a:pathLst>
                <a:path w="122555" h="380364">
                  <a:moveTo>
                    <a:pt x="122440" y="0"/>
                  </a:moveTo>
                  <a:lnTo>
                    <a:pt x="0" y="0"/>
                  </a:lnTo>
                  <a:lnTo>
                    <a:pt x="0" y="380199"/>
                  </a:lnTo>
                  <a:lnTo>
                    <a:pt x="122440" y="380199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00B2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47265" y="4931232"/>
              <a:ext cx="122555" cy="380365"/>
            </a:xfrm>
            <a:custGeom>
              <a:avLst/>
              <a:gdLst/>
              <a:ahLst/>
              <a:cxnLst/>
              <a:rect l="l" t="t" r="r" b="b"/>
              <a:pathLst>
                <a:path w="122555" h="380364">
                  <a:moveTo>
                    <a:pt x="0" y="0"/>
                  </a:moveTo>
                  <a:lnTo>
                    <a:pt x="122440" y="0"/>
                  </a:lnTo>
                  <a:lnTo>
                    <a:pt x="122440" y="380199"/>
                  </a:lnTo>
                  <a:lnTo>
                    <a:pt x="0" y="380199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59456" y="4703115"/>
              <a:ext cx="122555" cy="608330"/>
            </a:xfrm>
            <a:custGeom>
              <a:avLst/>
              <a:gdLst/>
              <a:ahLst/>
              <a:cxnLst/>
              <a:rect l="l" t="t" r="r" b="b"/>
              <a:pathLst>
                <a:path w="122555" h="608329">
                  <a:moveTo>
                    <a:pt x="122440" y="0"/>
                  </a:moveTo>
                  <a:lnTo>
                    <a:pt x="0" y="0"/>
                  </a:lnTo>
                  <a:lnTo>
                    <a:pt x="0" y="608317"/>
                  </a:lnTo>
                  <a:lnTo>
                    <a:pt x="122440" y="608317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00B2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59456" y="4703115"/>
              <a:ext cx="122555" cy="608330"/>
            </a:xfrm>
            <a:custGeom>
              <a:avLst/>
              <a:gdLst/>
              <a:ahLst/>
              <a:cxnLst/>
              <a:rect l="l" t="t" r="r" b="b"/>
              <a:pathLst>
                <a:path w="122555" h="608329">
                  <a:moveTo>
                    <a:pt x="0" y="0"/>
                  </a:moveTo>
                  <a:lnTo>
                    <a:pt x="122440" y="0"/>
                  </a:lnTo>
                  <a:lnTo>
                    <a:pt x="122440" y="608317"/>
                  </a:lnTo>
                  <a:lnTo>
                    <a:pt x="0" y="608317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171659" y="3828669"/>
              <a:ext cx="122555" cy="1483360"/>
            </a:xfrm>
            <a:custGeom>
              <a:avLst/>
              <a:gdLst/>
              <a:ahLst/>
              <a:cxnLst/>
              <a:rect l="l" t="t" r="r" b="b"/>
              <a:pathLst>
                <a:path w="122554" h="1483360">
                  <a:moveTo>
                    <a:pt x="122440" y="0"/>
                  </a:moveTo>
                  <a:lnTo>
                    <a:pt x="0" y="0"/>
                  </a:lnTo>
                  <a:lnTo>
                    <a:pt x="0" y="1482763"/>
                  </a:lnTo>
                  <a:lnTo>
                    <a:pt x="122440" y="1482763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00B2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171659" y="3828669"/>
              <a:ext cx="122555" cy="1483360"/>
            </a:xfrm>
            <a:custGeom>
              <a:avLst/>
              <a:gdLst/>
              <a:ahLst/>
              <a:cxnLst/>
              <a:rect l="l" t="t" r="r" b="b"/>
              <a:pathLst>
                <a:path w="122554" h="1483360">
                  <a:moveTo>
                    <a:pt x="0" y="0"/>
                  </a:moveTo>
                  <a:lnTo>
                    <a:pt x="122440" y="0"/>
                  </a:lnTo>
                  <a:lnTo>
                    <a:pt x="122440" y="1482763"/>
                  </a:lnTo>
                  <a:lnTo>
                    <a:pt x="0" y="1482763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783863" y="5083314"/>
              <a:ext cx="122555" cy="228600"/>
            </a:xfrm>
            <a:custGeom>
              <a:avLst/>
              <a:gdLst/>
              <a:ahLst/>
              <a:cxnLst/>
              <a:rect l="l" t="t" r="r" b="b"/>
              <a:pathLst>
                <a:path w="122554" h="228600">
                  <a:moveTo>
                    <a:pt x="122440" y="0"/>
                  </a:moveTo>
                  <a:lnTo>
                    <a:pt x="0" y="0"/>
                  </a:lnTo>
                  <a:lnTo>
                    <a:pt x="0" y="228117"/>
                  </a:lnTo>
                  <a:lnTo>
                    <a:pt x="122440" y="228117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00B2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783863" y="5083314"/>
              <a:ext cx="122555" cy="228600"/>
            </a:xfrm>
            <a:custGeom>
              <a:avLst/>
              <a:gdLst/>
              <a:ahLst/>
              <a:cxnLst/>
              <a:rect l="l" t="t" r="r" b="b"/>
              <a:pathLst>
                <a:path w="122554" h="228600">
                  <a:moveTo>
                    <a:pt x="0" y="0"/>
                  </a:moveTo>
                  <a:lnTo>
                    <a:pt x="122440" y="0"/>
                  </a:lnTo>
                  <a:lnTo>
                    <a:pt x="122440" y="228117"/>
                  </a:lnTo>
                  <a:lnTo>
                    <a:pt x="0" y="228117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396066" y="4436973"/>
              <a:ext cx="122555" cy="875030"/>
            </a:xfrm>
            <a:custGeom>
              <a:avLst/>
              <a:gdLst/>
              <a:ahLst/>
              <a:cxnLst/>
              <a:rect l="l" t="t" r="r" b="b"/>
              <a:pathLst>
                <a:path w="122554" h="875029">
                  <a:moveTo>
                    <a:pt x="122440" y="0"/>
                  </a:moveTo>
                  <a:lnTo>
                    <a:pt x="0" y="0"/>
                  </a:lnTo>
                  <a:lnTo>
                    <a:pt x="0" y="874445"/>
                  </a:lnTo>
                  <a:lnTo>
                    <a:pt x="122440" y="874445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00B2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396066" y="4436973"/>
              <a:ext cx="122555" cy="875030"/>
            </a:xfrm>
            <a:custGeom>
              <a:avLst/>
              <a:gdLst/>
              <a:ahLst/>
              <a:cxnLst/>
              <a:rect l="l" t="t" r="r" b="b"/>
              <a:pathLst>
                <a:path w="122554" h="875029">
                  <a:moveTo>
                    <a:pt x="0" y="0"/>
                  </a:moveTo>
                  <a:lnTo>
                    <a:pt x="122440" y="0"/>
                  </a:lnTo>
                  <a:lnTo>
                    <a:pt x="122440" y="874445"/>
                  </a:lnTo>
                  <a:lnTo>
                    <a:pt x="0" y="874445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008257" y="4246880"/>
              <a:ext cx="122555" cy="1064895"/>
            </a:xfrm>
            <a:custGeom>
              <a:avLst/>
              <a:gdLst/>
              <a:ahLst/>
              <a:cxnLst/>
              <a:rect l="l" t="t" r="r" b="b"/>
              <a:pathLst>
                <a:path w="122554" h="1064895">
                  <a:moveTo>
                    <a:pt x="122440" y="0"/>
                  </a:moveTo>
                  <a:lnTo>
                    <a:pt x="0" y="0"/>
                  </a:lnTo>
                  <a:lnTo>
                    <a:pt x="0" y="1064552"/>
                  </a:lnTo>
                  <a:lnTo>
                    <a:pt x="122440" y="1064552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00B2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008257" y="4246880"/>
              <a:ext cx="122555" cy="1064895"/>
            </a:xfrm>
            <a:custGeom>
              <a:avLst/>
              <a:gdLst/>
              <a:ahLst/>
              <a:cxnLst/>
              <a:rect l="l" t="t" r="r" b="b"/>
              <a:pathLst>
                <a:path w="122554" h="1064895">
                  <a:moveTo>
                    <a:pt x="0" y="0"/>
                  </a:moveTo>
                  <a:lnTo>
                    <a:pt x="122440" y="0"/>
                  </a:lnTo>
                  <a:lnTo>
                    <a:pt x="122440" y="1064552"/>
                  </a:lnTo>
                  <a:lnTo>
                    <a:pt x="0" y="1064552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00417" y="4779149"/>
              <a:ext cx="122555" cy="532765"/>
            </a:xfrm>
            <a:custGeom>
              <a:avLst/>
              <a:gdLst/>
              <a:ahLst/>
              <a:cxnLst/>
              <a:rect l="l" t="t" r="r" b="b"/>
              <a:pathLst>
                <a:path w="122554" h="532764">
                  <a:moveTo>
                    <a:pt x="122440" y="0"/>
                  </a:moveTo>
                  <a:lnTo>
                    <a:pt x="0" y="0"/>
                  </a:lnTo>
                  <a:lnTo>
                    <a:pt x="0" y="532269"/>
                  </a:lnTo>
                  <a:lnTo>
                    <a:pt x="122440" y="532269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00417" y="4779149"/>
              <a:ext cx="122555" cy="532765"/>
            </a:xfrm>
            <a:custGeom>
              <a:avLst/>
              <a:gdLst/>
              <a:ahLst/>
              <a:cxnLst/>
              <a:rect l="l" t="t" r="r" b="b"/>
              <a:pathLst>
                <a:path w="122554" h="532764">
                  <a:moveTo>
                    <a:pt x="0" y="0"/>
                  </a:moveTo>
                  <a:lnTo>
                    <a:pt x="122440" y="0"/>
                  </a:lnTo>
                  <a:lnTo>
                    <a:pt x="122440" y="532269"/>
                  </a:lnTo>
                  <a:lnTo>
                    <a:pt x="0" y="532269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212621" y="4855197"/>
              <a:ext cx="122555" cy="456565"/>
            </a:xfrm>
            <a:custGeom>
              <a:avLst/>
              <a:gdLst/>
              <a:ahLst/>
              <a:cxnLst/>
              <a:rect l="l" t="t" r="r" b="b"/>
              <a:pathLst>
                <a:path w="122555" h="456564">
                  <a:moveTo>
                    <a:pt x="122440" y="0"/>
                  </a:moveTo>
                  <a:lnTo>
                    <a:pt x="0" y="0"/>
                  </a:lnTo>
                  <a:lnTo>
                    <a:pt x="0" y="456234"/>
                  </a:lnTo>
                  <a:lnTo>
                    <a:pt x="122440" y="456234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12621" y="4855197"/>
              <a:ext cx="122555" cy="456565"/>
            </a:xfrm>
            <a:custGeom>
              <a:avLst/>
              <a:gdLst/>
              <a:ahLst/>
              <a:cxnLst/>
              <a:rect l="l" t="t" r="r" b="b"/>
              <a:pathLst>
                <a:path w="122555" h="456564">
                  <a:moveTo>
                    <a:pt x="0" y="0"/>
                  </a:moveTo>
                  <a:lnTo>
                    <a:pt x="122440" y="0"/>
                  </a:lnTo>
                  <a:lnTo>
                    <a:pt x="122440" y="456234"/>
                  </a:lnTo>
                  <a:lnTo>
                    <a:pt x="0" y="456234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24824" y="5121325"/>
              <a:ext cx="122555" cy="190500"/>
            </a:xfrm>
            <a:custGeom>
              <a:avLst/>
              <a:gdLst/>
              <a:ahLst/>
              <a:cxnLst/>
              <a:rect l="l" t="t" r="r" b="b"/>
              <a:pathLst>
                <a:path w="122555" h="190500">
                  <a:moveTo>
                    <a:pt x="122440" y="0"/>
                  </a:moveTo>
                  <a:lnTo>
                    <a:pt x="0" y="0"/>
                  </a:lnTo>
                  <a:lnTo>
                    <a:pt x="0" y="190093"/>
                  </a:lnTo>
                  <a:lnTo>
                    <a:pt x="122440" y="190093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824824" y="5121325"/>
              <a:ext cx="122555" cy="190500"/>
            </a:xfrm>
            <a:custGeom>
              <a:avLst/>
              <a:gdLst/>
              <a:ahLst/>
              <a:cxnLst/>
              <a:rect l="l" t="t" r="r" b="b"/>
              <a:pathLst>
                <a:path w="122555" h="190500">
                  <a:moveTo>
                    <a:pt x="0" y="0"/>
                  </a:moveTo>
                  <a:lnTo>
                    <a:pt x="122440" y="0"/>
                  </a:lnTo>
                  <a:lnTo>
                    <a:pt x="122440" y="190093"/>
                  </a:lnTo>
                  <a:lnTo>
                    <a:pt x="0" y="190093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437015" y="5083314"/>
              <a:ext cx="122555" cy="228600"/>
            </a:xfrm>
            <a:custGeom>
              <a:avLst/>
              <a:gdLst/>
              <a:ahLst/>
              <a:cxnLst/>
              <a:rect l="l" t="t" r="r" b="b"/>
              <a:pathLst>
                <a:path w="122555" h="228600">
                  <a:moveTo>
                    <a:pt x="122440" y="0"/>
                  </a:moveTo>
                  <a:lnTo>
                    <a:pt x="0" y="0"/>
                  </a:lnTo>
                  <a:lnTo>
                    <a:pt x="0" y="228117"/>
                  </a:lnTo>
                  <a:lnTo>
                    <a:pt x="122440" y="228117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437015" y="5083314"/>
              <a:ext cx="122555" cy="228600"/>
            </a:xfrm>
            <a:custGeom>
              <a:avLst/>
              <a:gdLst/>
              <a:ahLst/>
              <a:cxnLst/>
              <a:rect l="l" t="t" r="r" b="b"/>
              <a:pathLst>
                <a:path w="122555" h="228600">
                  <a:moveTo>
                    <a:pt x="0" y="0"/>
                  </a:moveTo>
                  <a:lnTo>
                    <a:pt x="122440" y="0"/>
                  </a:lnTo>
                  <a:lnTo>
                    <a:pt x="122440" y="228117"/>
                  </a:lnTo>
                  <a:lnTo>
                    <a:pt x="0" y="228117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049219" y="4627080"/>
              <a:ext cx="122555" cy="684530"/>
            </a:xfrm>
            <a:custGeom>
              <a:avLst/>
              <a:gdLst/>
              <a:ahLst/>
              <a:cxnLst/>
              <a:rect l="l" t="t" r="r" b="b"/>
              <a:pathLst>
                <a:path w="122555" h="684529">
                  <a:moveTo>
                    <a:pt x="122440" y="0"/>
                  </a:moveTo>
                  <a:lnTo>
                    <a:pt x="0" y="0"/>
                  </a:lnTo>
                  <a:lnTo>
                    <a:pt x="0" y="684352"/>
                  </a:lnTo>
                  <a:lnTo>
                    <a:pt x="122440" y="684352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049219" y="4627080"/>
              <a:ext cx="122555" cy="684530"/>
            </a:xfrm>
            <a:custGeom>
              <a:avLst/>
              <a:gdLst/>
              <a:ahLst/>
              <a:cxnLst/>
              <a:rect l="l" t="t" r="r" b="b"/>
              <a:pathLst>
                <a:path w="122555" h="684529">
                  <a:moveTo>
                    <a:pt x="0" y="0"/>
                  </a:moveTo>
                  <a:lnTo>
                    <a:pt x="122440" y="0"/>
                  </a:lnTo>
                  <a:lnTo>
                    <a:pt x="122440" y="684352"/>
                  </a:lnTo>
                  <a:lnTo>
                    <a:pt x="0" y="684352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661422" y="5197373"/>
              <a:ext cx="122555" cy="114300"/>
            </a:xfrm>
            <a:custGeom>
              <a:avLst/>
              <a:gdLst/>
              <a:ahLst/>
              <a:cxnLst/>
              <a:rect l="l" t="t" r="r" b="b"/>
              <a:pathLst>
                <a:path w="122554" h="114300">
                  <a:moveTo>
                    <a:pt x="122440" y="0"/>
                  </a:moveTo>
                  <a:lnTo>
                    <a:pt x="0" y="0"/>
                  </a:lnTo>
                  <a:lnTo>
                    <a:pt x="0" y="114058"/>
                  </a:lnTo>
                  <a:lnTo>
                    <a:pt x="122440" y="114058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661422" y="5197373"/>
              <a:ext cx="122555" cy="114300"/>
            </a:xfrm>
            <a:custGeom>
              <a:avLst/>
              <a:gdLst/>
              <a:ahLst/>
              <a:cxnLst/>
              <a:rect l="l" t="t" r="r" b="b"/>
              <a:pathLst>
                <a:path w="122554" h="114300">
                  <a:moveTo>
                    <a:pt x="0" y="0"/>
                  </a:moveTo>
                  <a:lnTo>
                    <a:pt x="122440" y="0"/>
                  </a:lnTo>
                  <a:lnTo>
                    <a:pt x="122440" y="114058"/>
                  </a:lnTo>
                  <a:lnTo>
                    <a:pt x="0" y="114058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273626" y="4627080"/>
              <a:ext cx="122555" cy="684530"/>
            </a:xfrm>
            <a:custGeom>
              <a:avLst/>
              <a:gdLst/>
              <a:ahLst/>
              <a:cxnLst/>
              <a:rect l="l" t="t" r="r" b="b"/>
              <a:pathLst>
                <a:path w="122554" h="684529">
                  <a:moveTo>
                    <a:pt x="122440" y="0"/>
                  </a:moveTo>
                  <a:lnTo>
                    <a:pt x="0" y="0"/>
                  </a:lnTo>
                  <a:lnTo>
                    <a:pt x="0" y="684352"/>
                  </a:lnTo>
                  <a:lnTo>
                    <a:pt x="122440" y="684352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273626" y="4627080"/>
              <a:ext cx="122555" cy="684530"/>
            </a:xfrm>
            <a:custGeom>
              <a:avLst/>
              <a:gdLst/>
              <a:ahLst/>
              <a:cxnLst/>
              <a:rect l="l" t="t" r="r" b="b"/>
              <a:pathLst>
                <a:path w="122554" h="684529">
                  <a:moveTo>
                    <a:pt x="0" y="0"/>
                  </a:moveTo>
                  <a:lnTo>
                    <a:pt x="122440" y="0"/>
                  </a:lnTo>
                  <a:lnTo>
                    <a:pt x="122440" y="684352"/>
                  </a:lnTo>
                  <a:lnTo>
                    <a:pt x="0" y="684352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885816" y="4665091"/>
              <a:ext cx="122555" cy="646430"/>
            </a:xfrm>
            <a:custGeom>
              <a:avLst/>
              <a:gdLst/>
              <a:ahLst/>
              <a:cxnLst/>
              <a:rect l="l" t="t" r="r" b="b"/>
              <a:pathLst>
                <a:path w="122554" h="646429">
                  <a:moveTo>
                    <a:pt x="122440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122440" y="646328"/>
                  </a:lnTo>
                  <a:lnTo>
                    <a:pt x="122440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885816" y="4665091"/>
              <a:ext cx="122555" cy="646430"/>
            </a:xfrm>
            <a:custGeom>
              <a:avLst/>
              <a:gdLst/>
              <a:ahLst/>
              <a:cxnLst/>
              <a:rect l="l" t="t" r="r" b="b"/>
              <a:pathLst>
                <a:path w="122554" h="646429">
                  <a:moveTo>
                    <a:pt x="0" y="0"/>
                  </a:moveTo>
                  <a:lnTo>
                    <a:pt x="122440" y="0"/>
                  </a:lnTo>
                  <a:lnTo>
                    <a:pt x="122440" y="646328"/>
                  </a:lnTo>
                  <a:lnTo>
                    <a:pt x="0" y="646328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5468705" y="2626777"/>
            <a:ext cx="25209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spcBef>
                <a:spcPts val="100"/>
              </a:spcBef>
            </a:pPr>
            <a:r>
              <a:rPr sz="1000" b="1" spc="100" dirty="0">
                <a:latin typeface="Calibri"/>
                <a:cs typeface="Calibri"/>
              </a:rPr>
              <a:t>Tirocini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95" dirty="0">
                <a:latin typeface="Calibri"/>
                <a:cs typeface="Calibri"/>
              </a:rPr>
              <a:t>curriculari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70" dirty="0">
                <a:latin typeface="Calibri"/>
                <a:cs typeface="Calibri"/>
              </a:rPr>
              <a:t>studenti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75" dirty="0">
                <a:latin typeface="Calibri"/>
                <a:cs typeface="Calibri"/>
              </a:rPr>
              <a:t>di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75" dirty="0">
                <a:latin typeface="Calibri"/>
                <a:cs typeface="Calibri"/>
              </a:rPr>
              <a:t>Economia  </a:t>
            </a:r>
            <a:r>
              <a:rPr sz="1000" b="1" spc="55" dirty="0">
                <a:latin typeface="Calibri"/>
                <a:cs typeface="Calibri"/>
              </a:rPr>
              <a:t>nel </a:t>
            </a:r>
            <a:r>
              <a:rPr sz="1000" b="1" spc="60" dirty="0">
                <a:latin typeface="Calibri"/>
                <a:cs typeface="Calibri"/>
              </a:rPr>
              <a:t>periodo</a:t>
            </a:r>
            <a:r>
              <a:rPr sz="1000" b="1" spc="-110" dirty="0">
                <a:latin typeface="Calibri"/>
                <a:cs typeface="Calibri"/>
              </a:rPr>
              <a:t> </a:t>
            </a:r>
            <a:r>
              <a:rPr sz="1000" b="1" spc="10" dirty="0">
                <a:latin typeface="Calibri"/>
                <a:cs typeface="Calibri"/>
              </a:rPr>
              <a:t>2019-2016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968673" y="4751862"/>
            <a:ext cx="9969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-35" dirty="0">
                <a:solidFill>
                  <a:srgbClr val="FFFFFF"/>
                </a:solidFill>
                <a:latin typeface="Book Antiqua"/>
                <a:cs typeface="Book Antiqua"/>
              </a:rPr>
              <a:t>14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208988" y="3264914"/>
            <a:ext cx="107314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-10" dirty="0">
                <a:solidFill>
                  <a:srgbClr val="FFFFFF"/>
                </a:solidFill>
                <a:latin typeface="Book Antiqua"/>
                <a:cs typeface="Book Antiqua"/>
              </a:rPr>
              <a:t>53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884019" y="4267897"/>
            <a:ext cx="10160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-30" dirty="0">
                <a:solidFill>
                  <a:srgbClr val="FFFFFF"/>
                </a:solidFill>
                <a:latin typeface="Book Antiqua"/>
                <a:cs typeface="Book Antiqua"/>
              </a:rPr>
              <a:t>27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371699" y="4224749"/>
            <a:ext cx="10922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dirty="0">
                <a:solidFill>
                  <a:srgbClr val="FFFFFF"/>
                </a:solidFill>
                <a:latin typeface="Book Antiqua"/>
                <a:cs typeface="Book Antiqua"/>
              </a:rPr>
              <a:t>28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493715" y="4340287"/>
            <a:ext cx="10985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5" dirty="0">
                <a:solidFill>
                  <a:srgbClr val="FFFFFF"/>
                </a:solidFill>
                <a:latin typeface="Book Antiqua"/>
                <a:cs typeface="Book Antiqua"/>
              </a:rPr>
              <a:t>25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622682" y="4490877"/>
            <a:ext cx="9652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-50" dirty="0">
                <a:solidFill>
                  <a:srgbClr val="FFFFFF"/>
                </a:solidFill>
                <a:latin typeface="Book Antiqua"/>
                <a:cs typeface="Book Antiqua"/>
              </a:rPr>
              <a:t>21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011464" y="4642039"/>
            <a:ext cx="33718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  <a:tabLst>
                <a:tab pos="244475" algn="l"/>
              </a:tabLst>
            </a:pPr>
            <a:r>
              <a:rPr sz="750" b="1" spc="-70" dirty="0">
                <a:solidFill>
                  <a:srgbClr val="FFFFFF"/>
                </a:solidFill>
                <a:latin typeface="Book Antiqua"/>
                <a:cs typeface="Book Antiqua"/>
              </a:rPr>
              <a:t>1</a:t>
            </a:r>
            <a:r>
              <a:rPr sz="750" b="1" spc="-45" dirty="0">
                <a:solidFill>
                  <a:srgbClr val="FFFFFF"/>
                </a:solidFill>
                <a:latin typeface="Book Antiqua"/>
                <a:cs typeface="Book Antiqua"/>
              </a:rPr>
              <a:t>7</a:t>
            </a:r>
            <a:r>
              <a:rPr sz="750" b="1" dirty="0">
                <a:solidFill>
                  <a:srgbClr val="FFFFFF"/>
                </a:solidFill>
                <a:latin typeface="Book Antiqua"/>
                <a:cs typeface="Book Antiqua"/>
              </a:rPr>
              <a:t>	</a:t>
            </a:r>
            <a:r>
              <a:rPr sz="750" b="1" spc="-70" dirty="0">
                <a:solidFill>
                  <a:srgbClr val="FFFFFF"/>
                </a:solidFill>
                <a:latin typeface="Book Antiqua"/>
                <a:cs typeface="Book Antiqua"/>
              </a:rPr>
              <a:t>17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760099" y="4418202"/>
            <a:ext cx="10795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-5" dirty="0">
                <a:solidFill>
                  <a:srgbClr val="FFFFFF"/>
                </a:solidFill>
                <a:latin typeface="Book Antiqua"/>
                <a:cs typeface="Book Antiqua"/>
              </a:rPr>
              <a:t>23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642274" y="4607940"/>
            <a:ext cx="9906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-40" dirty="0">
                <a:solidFill>
                  <a:srgbClr val="FFFFFF"/>
                </a:solidFill>
                <a:latin typeface="Book Antiqua"/>
                <a:cs typeface="Book Antiqua"/>
              </a:rPr>
              <a:t>18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331576" y="4026629"/>
            <a:ext cx="10858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dirty="0">
                <a:solidFill>
                  <a:srgbClr val="FFFFFF"/>
                </a:solidFill>
                <a:latin typeface="Book Antiqua"/>
                <a:cs typeface="Book Antiqua"/>
              </a:rPr>
              <a:t>33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703717" y="4604987"/>
            <a:ext cx="9906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-40" dirty="0">
                <a:solidFill>
                  <a:srgbClr val="FFFFFF"/>
                </a:solidFill>
                <a:latin typeface="Book Antiqua"/>
                <a:cs typeface="Book Antiqua"/>
              </a:rPr>
              <a:t>18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825732" y="4721001"/>
            <a:ext cx="22225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-35" dirty="0">
                <a:solidFill>
                  <a:srgbClr val="FFFFFF"/>
                </a:solidFill>
                <a:latin typeface="Book Antiqua"/>
                <a:cs typeface="Book Antiqua"/>
              </a:rPr>
              <a:t>15</a:t>
            </a:r>
            <a:r>
              <a:rPr sz="750" b="1" spc="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750" b="1" spc="-35" dirty="0">
                <a:solidFill>
                  <a:srgbClr val="FFFFFF"/>
                </a:solidFill>
                <a:latin typeface="Book Antiqua"/>
                <a:cs typeface="Book Antiqua"/>
              </a:rPr>
              <a:t>15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312459" y="4909120"/>
            <a:ext cx="10541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-15" dirty="0">
                <a:solidFill>
                  <a:srgbClr val="FFFFFF"/>
                </a:solidFill>
                <a:latin typeface="Book Antiqua"/>
                <a:cs typeface="Book Antiqua"/>
              </a:rPr>
              <a:t>10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211400" y="5094096"/>
            <a:ext cx="6286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15" dirty="0">
                <a:solidFill>
                  <a:srgbClr val="FFFFFF"/>
                </a:solidFill>
                <a:latin typeface="Book Antiqua"/>
                <a:cs typeface="Book Antiqua"/>
              </a:rPr>
              <a:t>5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926918" y="4680996"/>
            <a:ext cx="9969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-40" dirty="0">
                <a:solidFill>
                  <a:srgbClr val="FFFFFF"/>
                </a:solidFill>
                <a:latin typeface="Book Antiqua"/>
                <a:cs typeface="Book Antiqua"/>
              </a:rPr>
              <a:t>16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581893" y="4829205"/>
            <a:ext cx="9715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-45" dirty="0">
                <a:solidFill>
                  <a:srgbClr val="FFFFFF"/>
                </a:solidFill>
                <a:latin typeface="Book Antiqua"/>
                <a:cs typeface="Book Antiqua"/>
              </a:rPr>
              <a:t>12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091926" y="4100733"/>
            <a:ext cx="9779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-45" dirty="0">
                <a:solidFill>
                  <a:srgbClr val="FFFFFF"/>
                </a:solidFill>
                <a:latin typeface="Book Antiqua"/>
                <a:cs typeface="Book Antiqua"/>
              </a:rPr>
              <a:t>31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077615" y="5321377"/>
            <a:ext cx="24892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00" spc="110" dirty="0">
                <a:latin typeface="Calibri"/>
                <a:cs typeface="Calibri"/>
              </a:rPr>
              <a:t>CLEA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589857" y="5321377"/>
            <a:ext cx="438784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00" spc="110" dirty="0">
                <a:latin typeface="Calibri"/>
                <a:cs typeface="Calibri"/>
              </a:rPr>
              <a:t>CLEAM</a:t>
            </a:r>
            <a:r>
              <a:rPr sz="700" spc="10" dirty="0">
                <a:latin typeface="Calibri"/>
                <a:cs typeface="Calibri"/>
              </a:rPr>
              <a:t>L</a:t>
            </a:r>
            <a:r>
              <a:rPr sz="700" spc="120" dirty="0">
                <a:latin typeface="Calibri"/>
                <a:cs typeface="Calibri"/>
              </a:rPr>
              <a:t>T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262780" y="5059330"/>
            <a:ext cx="1042669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>
              <a:spcBef>
                <a:spcPts val="100"/>
              </a:spcBef>
              <a:tabLst>
                <a:tab pos="559435" algn="l"/>
                <a:tab pos="805180" algn="l"/>
              </a:tabLst>
            </a:pPr>
            <a:r>
              <a:rPr sz="750" b="1" spc="30" dirty="0">
                <a:solidFill>
                  <a:srgbClr val="FFFFFF"/>
                </a:solidFill>
                <a:latin typeface="Book Antiqua"/>
                <a:cs typeface="Book Antiqua"/>
              </a:rPr>
              <a:t>6 </a:t>
            </a:r>
            <a:r>
              <a:rPr sz="750" b="1" spc="1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125" b="1" spc="22" baseline="-18518" dirty="0">
                <a:solidFill>
                  <a:srgbClr val="FFFFFF"/>
                </a:solidFill>
                <a:latin typeface="Book Antiqua"/>
                <a:cs typeface="Book Antiqua"/>
              </a:rPr>
              <a:t>5	</a:t>
            </a:r>
            <a:r>
              <a:rPr sz="750" b="1" spc="30" dirty="0">
                <a:solidFill>
                  <a:srgbClr val="FFFFFF"/>
                </a:solidFill>
                <a:latin typeface="Book Antiqua"/>
                <a:cs typeface="Book Antiqua"/>
              </a:rPr>
              <a:t>6	</a:t>
            </a:r>
            <a:r>
              <a:rPr sz="1125" b="1" spc="22" baseline="-18518" dirty="0">
                <a:solidFill>
                  <a:srgbClr val="FFFFFF"/>
                </a:solidFill>
                <a:latin typeface="Book Antiqua"/>
                <a:cs typeface="Book Antiqua"/>
              </a:rPr>
              <a:t>5</a:t>
            </a:r>
            <a:r>
              <a:rPr sz="1125" b="1" spc="179" baseline="-18518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750" b="1" spc="30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endParaRPr sz="750">
              <a:latin typeface="Book Antiqua"/>
              <a:cs typeface="Book Antiqua"/>
            </a:endParaRPr>
          </a:p>
          <a:p>
            <a:pPr>
              <a:spcBef>
                <a:spcPts val="15"/>
              </a:spcBef>
            </a:pPr>
            <a:endParaRPr sz="950">
              <a:latin typeface="Book Antiqua"/>
              <a:cs typeface="Book Antiqua"/>
            </a:endParaRPr>
          </a:p>
          <a:p>
            <a:pPr marL="38100"/>
            <a:r>
              <a:rPr sz="700" spc="110" dirty="0">
                <a:latin typeface="Calibri"/>
                <a:cs typeface="Calibri"/>
              </a:rPr>
              <a:t>CLEC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865751" y="5321377"/>
            <a:ext cx="339725" cy="218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ts val="819"/>
              </a:lnSpc>
              <a:spcBef>
                <a:spcPts val="100"/>
              </a:spcBef>
            </a:pPr>
            <a:r>
              <a:rPr sz="700" spc="95" dirty="0">
                <a:latin typeface="Calibri"/>
                <a:cs typeface="Calibri"/>
              </a:rPr>
              <a:t>CLTUR</a:t>
            </a:r>
            <a:endParaRPr sz="700">
              <a:latin typeface="Calibri"/>
              <a:cs typeface="Calibri"/>
            </a:endParaRPr>
          </a:p>
          <a:p>
            <a:pPr>
              <a:lnSpc>
                <a:spcPts val="819"/>
              </a:lnSpc>
            </a:pPr>
            <a:r>
              <a:rPr sz="700" spc="75" dirty="0">
                <a:latin typeface="Calibri"/>
                <a:cs typeface="Calibri"/>
              </a:rPr>
              <a:t>Im</a:t>
            </a:r>
            <a:r>
              <a:rPr sz="700" spc="70" dirty="0">
                <a:latin typeface="Calibri"/>
                <a:cs typeface="Calibri"/>
              </a:rPr>
              <a:t>p</a:t>
            </a:r>
            <a:r>
              <a:rPr sz="700" spc="35" dirty="0">
                <a:latin typeface="Calibri"/>
                <a:cs typeface="Calibri"/>
              </a:rPr>
              <a:t>eria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556415" y="5321377"/>
            <a:ext cx="18732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00" spc="90" dirty="0">
                <a:latin typeface="Calibri"/>
                <a:cs typeface="Calibri"/>
              </a:rPr>
              <a:t>A</a:t>
            </a:r>
            <a:r>
              <a:rPr sz="700" spc="85" dirty="0">
                <a:latin typeface="Calibri"/>
                <a:cs typeface="Calibri"/>
              </a:rPr>
              <a:t>FC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181560" y="5321377"/>
            <a:ext cx="15684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00" spc="95" dirty="0">
                <a:latin typeface="Calibri"/>
                <a:cs typeface="Calibri"/>
              </a:rPr>
              <a:t>EIF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730340" y="5321377"/>
            <a:ext cx="29654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00" spc="80" dirty="0">
                <a:latin typeface="Calibri"/>
                <a:cs typeface="Calibri"/>
              </a:rPr>
              <a:t>EMMP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367129" y="5321377"/>
            <a:ext cx="23495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00" spc="95" dirty="0">
                <a:latin typeface="Calibri"/>
                <a:cs typeface="Calibri"/>
              </a:rPr>
              <a:t>MAN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3889618" y="5309841"/>
            <a:ext cx="4897755" cy="662940"/>
            <a:chOff x="539198" y="5309841"/>
            <a:chExt cx="4897755" cy="662940"/>
          </a:xfrm>
        </p:grpSpPr>
        <p:sp>
          <p:nvSpPr>
            <p:cNvPr id="103" name="object 103"/>
            <p:cNvSpPr/>
            <p:nvPr/>
          </p:nvSpPr>
          <p:spPr>
            <a:xfrm>
              <a:off x="4649470" y="5828525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130005" y="5828525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4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968117" y="5828525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4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00B2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808793" y="5828525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39198" y="5311428"/>
              <a:ext cx="4897755" cy="0"/>
            </a:xfrm>
            <a:custGeom>
              <a:avLst/>
              <a:gdLst/>
              <a:ahLst/>
              <a:cxnLst/>
              <a:rect l="l" t="t" r="r" b="b"/>
              <a:pathLst>
                <a:path w="4897755">
                  <a:moveTo>
                    <a:pt x="0" y="0"/>
                  </a:moveTo>
                  <a:lnTo>
                    <a:pt x="4897602" y="0"/>
                  </a:lnTo>
                </a:path>
              </a:pathLst>
            </a:custGeom>
            <a:ln w="3175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8194215" y="5845525"/>
            <a:ext cx="2343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900" spc="-35" dirty="0">
                <a:latin typeface="Calibri"/>
                <a:cs typeface="Calibri"/>
              </a:rPr>
              <a:t>20</a:t>
            </a:r>
            <a:r>
              <a:rPr sz="900" spc="-45" dirty="0">
                <a:latin typeface="Calibri"/>
                <a:cs typeface="Calibri"/>
              </a:rPr>
              <a:t>1</a:t>
            </a:r>
            <a:r>
              <a:rPr sz="900" spc="15" dirty="0"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681018" y="5845525"/>
            <a:ext cx="2355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900" spc="-35" dirty="0">
                <a:latin typeface="Calibri"/>
                <a:cs typeface="Calibri"/>
              </a:rPr>
              <a:t>20</a:t>
            </a:r>
            <a:r>
              <a:rPr sz="900" spc="-55" dirty="0">
                <a:latin typeface="Calibri"/>
                <a:cs typeface="Calibri"/>
              </a:rPr>
              <a:t>1</a:t>
            </a:r>
            <a:r>
              <a:rPr sz="900" spc="40" dirty="0"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521696" y="5845525"/>
            <a:ext cx="23304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900" spc="-25" dirty="0">
                <a:latin typeface="Calibri"/>
                <a:cs typeface="Calibri"/>
              </a:rPr>
              <a:t>2018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362372" y="5845525"/>
            <a:ext cx="2279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900" spc="-35" dirty="0">
                <a:latin typeface="Calibri"/>
                <a:cs typeface="Calibri"/>
              </a:rPr>
              <a:t>20</a:t>
            </a:r>
            <a:r>
              <a:rPr sz="900" spc="-65" dirty="0">
                <a:latin typeface="Calibri"/>
                <a:cs typeface="Calibri"/>
              </a:rPr>
              <a:t>1</a:t>
            </a:r>
            <a:r>
              <a:rPr sz="900" spc="-10" dirty="0"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947664" y="5658885"/>
            <a:ext cx="11347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819"/>
              </a:lnSpc>
              <a:spcBef>
                <a:spcPts val="100"/>
              </a:spcBef>
            </a:pPr>
            <a:r>
              <a:rPr sz="700" spc="-10" dirty="0">
                <a:latin typeface="Georgia"/>
                <a:cs typeface="Georgia"/>
              </a:rPr>
              <a:t>Fonte:</a:t>
            </a:r>
            <a:endParaRPr sz="700">
              <a:latin typeface="Georgia"/>
              <a:cs typeface="Georgia"/>
            </a:endParaRPr>
          </a:p>
          <a:p>
            <a:pPr>
              <a:lnSpc>
                <a:spcPts val="800"/>
              </a:lnSpc>
            </a:pPr>
            <a:r>
              <a:rPr sz="700" spc="15" dirty="0">
                <a:latin typeface="Georgia"/>
                <a:cs typeface="Georgia"/>
              </a:rPr>
              <a:t>Ufficio </a:t>
            </a:r>
            <a:r>
              <a:rPr sz="700" spc="5" dirty="0">
                <a:latin typeface="Georgia"/>
                <a:cs typeface="Georgia"/>
              </a:rPr>
              <a:t>Tirocini</a:t>
            </a:r>
            <a:r>
              <a:rPr sz="700" spc="-45" dirty="0">
                <a:latin typeface="Georgia"/>
                <a:cs typeface="Georgia"/>
              </a:rPr>
              <a:t> </a:t>
            </a:r>
            <a:r>
              <a:rPr sz="700" dirty="0">
                <a:latin typeface="Georgia"/>
                <a:cs typeface="Georgia"/>
              </a:rPr>
              <a:t>DIEC</a:t>
            </a:r>
            <a:endParaRPr sz="700">
              <a:latin typeface="Georgia"/>
              <a:cs typeface="Georgia"/>
            </a:endParaRPr>
          </a:p>
          <a:p>
            <a:pPr>
              <a:lnSpc>
                <a:spcPts val="819"/>
              </a:lnSpc>
            </a:pPr>
            <a:r>
              <a:rPr sz="700" spc="-5" dirty="0">
                <a:latin typeface="Georgia"/>
                <a:cs typeface="Georgia"/>
              </a:rPr>
              <a:t>(dati </a:t>
            </a:r>
            <a:r>
              <a:rPr sz="700" spc="10" dirty="0">
                <a:latin typeface="Georgia"/>
                <a:cs typeface="Georgia"/>
              </a:rPr>
              <a:t>estratti </a:t>
            </a:r>
            <a:r>
              <a:rPr sz="700" spc="15" dirty="0">
                <a:latin typeface="Georgia"/>
                <a:cs typeface="Georgia"/>
              </a:rPr>
              <a:t>ad agosto</a:t>
            </a:r>
            <a:r>
              <a:rPr sz="700" spc="-95" dirty="0">
                <a:latin typeface="Georgia"/>
                <a:cs typeface="Georgia"/>
              </a:rPr>
              <a:t> </a:t>
            </a:r>
            <a:r>
              <a:rPr sz="700" spc="-55" dirty="0">
                <a:latin typeface="Georgia"/>
                <a:cs typeface="Georgia"/>
              </a:rPr>
              <a:t>2019)</a:t>
            </a:r>
            <a:endParaRPr sz="700">
              <a:latin typeface="Georgia"/>
              <a:cs typeface="Georgia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7049200" y="5167265"/>
            <a:ext cx="6096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dirty="0">
                <a:solidFill>
                  <a:srgbClr val="FFFFFF"/>
                </a:solidFill>
                <a:latin typeface="Book Antiqua"/>
                <a:cs typeface="Book Antiqua"/>
              </a:rPr>
              <a:t>3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7293420" y="4985147"/>
            <a:ext cx="6223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10" dirty="0">
                <a:solidFill>
                  <a:srgbClr val="FFFFFF"/>
                </a:solidFill>
                <a:latin typeface="Book Antiqua"/>
                <a:cs typeface="Book Antiqua"/>
              </a:rPr>
              <a:t>8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398005" y="4798267"/>
            <a:ext cx="9779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-45" dirty="0">
                <a:solidFill>
                  <a:srgbClr val="FFFFFF"/>
                </a:solidFill>
                <a:latin typeface="Book Antiqua"/>
                <a:cs typeface="Book Antiqua"/>
              </a:rPr>
              <a:t>13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169406" y="5059252"/>
            <a:ext cx="64769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30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6417882" y="4607862"/>
            <a:ext cx="9906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-40" dirty="0">
                <a:solidFill>
                  <a:srgbClr val="FFFFFF"/>
                </a:solidFill>
                <a:latin typeface="Book Antiqua"/>
                <a:cs typeface="Book Antiqua"/>
              </a:rPr>
              <a:t>18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533897" y="3812524"/>
            <a:ext cx="10922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dirty="0">
                <a:solidFill>
                  <a:srgbClr val="FFFFFF"/>
                </a:solidFill>
                <a:latin typeface="Book Antiqua"/>
                <a:cs typeface="Book Antiqua"/>
              </a:rPr>
              <a:t>39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6632131" y="4190572"/>
            <a:ext cx="28067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spcBef>
                <a:spcPts val="100"/>
              </a:spcBef>
            </a:pPr>
            <a:r>
              <a:rPr sz="1125" b="1" baseline="-18518" dirty="0">
                <a:solidFill>
                  <a:srgbClr val="FFFFFF"/>
                </a:solidFill>
                <a:latin typeface="Book Antiqua"/>
                <a:cs typeface="Book Antiqua"/>
              </a:rPr>
              <a:t>28</a:t>
            </a:r>
            <a:r>
              <a:rPr sz="1125" b="1" spc="-37" baseline="-18518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750" b="1" spc="-5" dirty="0">
                <a:solidFill>
                  <a:srgbClr val="FFFFFF"/>
                </a:solidFill>
                <a:latin typeface="Book Antiqua"/>
                <a:cs typeface="Book Antiqua"/>
              </a:rPr>
              <a:t>29</a:t>
            </a:r>
            <a:endParaRPr sz="750">
              <a:latin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9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244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35790" y="8962411"/>
            <a:ext cx="12446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75" dirty="0">
                <a:latin typeface="Georgia"/>
                <a:cs typeface="Georgia"/>
              </a:rPr>
              <a:t>38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51718" y="2472376"/>
            <a:ext cx="3582670" cy="261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000" spc="-15" dirty="0">
                <a:latin typeface="Garamond"/>
                <a:cs typeface="Garamond"/>
              </a:rPr>
              <a:t>I </a:t>
            </a:r>
            <a:r>
              <a:rPr sz="1000" b="1" spc="-5" dirty="0">
                <a:latin typeface="Garamond"/>
                <a:cs typeface="Garamond"/>
              </a:rPr>
              <a:t>tirocini </a:t>
            </a:r>
            <a:r>
              <a:rPr sz="1000" b="1" spc="-15" dirty="0">
                <a:latin typeface="Garamond"/>
                <a:cs typeface="Garamond"/>
              </a:rPr>
              <a:t>formativi </a:t>
            </a:r>
            <a:r>
              <a:rPr sz="1000" b="1" spc="-55" dirty="0">
                <a:latin typeface="Garamond"/>
                <a:cs typeface="Garamond"/>
              </a:rPr>
              <a:t>e </a:t>
            </a:r>
            <a:r>
              <a:rPr sz="1000" b="1" spc="-10" dirty="0">
                <a:latin typeface="Garamond"/>
                <a:cs typeface="Garamond"/>
              </a:rPr>
              <a:t>di </a:t>
            </a:r>
            <a:r>
              <a:rPr sz="1000" b="1" spc="-25" dirty="0">
                <a:latin typeface="Garamond"/>
                <a:cs typeface="Garamond"/>
              </a:rPr>
              <a:t>orientamento </a:t>
            </a:r>
            <a:r>
              <a:rPr sz="1000" b="1" spc="-15" dirty="0">
                <a:latin typeface="Garamond"/>
                <a:cs typeface="Garamond"/>
              </a:rPr>
              <a:t>extracurriculari </a:t>
            </a:r>
            <a:r>
              <a:rPr sz="1000" b="1" i="1" spc="-35" dirty="0">
                <a:latin typeface="Times New Roman"/>
                <a:cs typeface="Times New Roman"/>
              </a:rPr>
              <a:t>post </a:t>
            </a:r>
            <a:r>
              <a:rPr sz="1000" b="1" i="1" spc="-25" dirty="0">
                <a:latin typeface="Times New Roman"/>
                <a:cs typeface="Times New Roman"/>
              </a:rPr>
              <a:t>lauream  </a:t>
            </a:r>
            <a:r>
              <a:rPr sz="1000" spc="-30" dirty="0">
                <a:latin typeface="Garamond"/>
                <a:cs typeface="Garamond"/>
              </a:rPr>
              <a:t>sono </a:t>
            </a:r>
            <a:r>
              <a:rPr sz="1000" spc="-20" dirty="0">
                <a:latin typeface="Garamond"/>
                <a:cs typeface="Garamond"/>
              </a:rPr>
              <a:t>percorsi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apprendimento pratico-applicativo, svolti </a:t>
            </a:r>
            <a:r>
              <a:rPr sz="1000" spc="-5" dirty="0">
                <a:latin typeface="Garamond"/>
                <a:cs typeface="Garamond"/>
              </a:rPr>
              <a:t>da </a:t>
            </a:r>
            <a:r>
              <a:rPr sz="1000" spc="5" dirty="0">
                <a:latin typeface="Garamond"/>
                <a:cs typeface="Garamond"/>
              </a:rPr>
              <a:t>laureati </a:t>
            </a:r>
            <a:r>
              <a:rPr sz="1000" spc="-5" dirty="0">
                <a:latin typeface="Garamond"/>
                <a:cs typeface="Garamond"/>
              </a:rPr>
              <a:t>dei  </a:t>
            </a:r>
            <a:r>
              <a:rPr sz="1000" spc="5" dirty="0">
                <a:latin typeface="Garamond"/>
                <a:cs typeface="Garamond"/>
              </a:rPr>
              <a:t>Corsi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Laurea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Economia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presso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imprese,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studi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professionali,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che  </a:t>
            </a:r>
            <a:r>
              <a:rPr sz="1000" spc="-25" dirty="0">
                <a:latin typeface="Garamond"/>
                <a:cs typeface="Garamond"/>
              </a:rPr>
              <a:t>prevedono </a:t>
            </a:r>
            <a:r>
              <a:rPr sz="1000" spc="-5" dirty="0">
                <a:latin typeface="Garamond"/>
                <a:cs typeface="Garamond"/>
              </a:rPr>
              <a:t>l’addestramento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spc="-5" dirty="0">
                <a:latin typeface="Garamond"/>
                <a:cs typeface="Garamond"/>
              </a:rPr>
              <a:t>uno </a:t>
            </a:r>
            <a:r>
              <a:rPr sz="1000" spc="-20" dirty="0">
                <a:latin typeface="Garamond"/>
                <a:cs typeface="Garamond"/>
              </a:rPr>
              <a:t>specifico compito </a:t>
            </a:r>
            <a:r>
              <a:rPr sz="1000" spc="5" dirty="0">
                <a:latin typeface="Garamond"/>
                <a:cs typeface="Garamond"/>
              </a:rPr>
              <a:t>allo </a:t>
            </a:r>
            <a:r>
              <a:rPr sz="1000" spc="-30" dirty="0">
                <a:latin typeface="Garamond"/>
                <a:cs typeface="Garamond"/>
              </a:rPr>
              <a:t>scopo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30" dirty="0">
                <a:latin typeface="Garamond"/>
                <a:cs typeface="Garamond"/>
              </a:rPr>
              <a:t>essere  </a:t>
            </a:r>
            <a:r>
              <a:rPr sz="1000" spc="-10" dirty="0">
                <a:latin typeface="Garamond"/>
                <a:cs typeface="Garamond"/>
              </a:rPr>
              <a:t>sottoposti </a:t>
            </a:r>
            <a:r>
              <a:rPr sz="1000" spc="-5" dirty="0">
                <a:latin typeface="Garamond"/>
                <a:cs typeface="Garamond"/>
              </a:rPr>
              <a:t>ad </a:t>
            </a:r>
            <a:r>
              <a:rPr sz="1000" spc="5" dirty="0">
                <a:latin typeface="Garamond"/>
                <a:cs typeface="Garamond"/>
              </a:rPr>
              <a:t>attenta </a:t>
            </a:r>
            <a:r>
              <a:rPr sz="1000" spc="-20" dirty="0">
                <a:latin typeface="Garamond"/>
                <a:cs typeface="Garamond"/>
              </a:rPr>
              <a:t>osservazione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10" dirty="0">
                <a:latin typeface="Garamond"/>
                <a:cs typeface="Garamond"/>
              </a:rPr>
              <a:t>valutazione </a:t>
            </a:r>
            <a:r>
              <a:rPr sz="1000" spc="15" dirty="0">
                <a:latin typeface="Garamond"/>
                <a:cs typeface="Garamond"/>
              </a:rPr>
              <a:t>ai </a:t>
            </a:r>
            <a:r>
              <a:rPr sz="1000" spc="5" dirty="0">
                <a:latin typeface="Garamond"/>
                <a:cs typeface="Garamond"/>
              </a:rPr>
              <a:t>fini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15" dirty="0">
                <a:latin typeface="Garamond"/>
                <a:cs typeface="Garamond"/>
              </a:rPr>
              <a:t>un </a:t>
            </a:r>
            <a:r>
              <a:rPr sz="1000" spc="-10" dirty="0">
                <a:latin typeface="Garamond"/>
                <a:cs typeface="Garamond"/>
              </a:rPr>
              <a:t>eventuale, </a:t>
            </a:r>
            <a:r>
              <a:rPr sz="1000" spc="-25" dirty="0">
                <a:latin typeface="Garamond"/>
                <a:cs typeface="Garamond"/>
              </a:rPr>
              <a:t>e  </a:t>
            </a:r>
            <a:r>
              <a:rPr sz="1000" spc="-10" dirty="0">
                <a:latin typeface="Garamond"/>
                <a:cs typeface="Garamond"/>
              </a:rPr>
              <a:t>auspicabile,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placement</a:t>
            </a:r>
            <a:r>
              <a:rPr sz="1000" spc="50" dirty="0">
                <a:latin typeface="Garamond"/>
                <a:cs typeface="Garamond"/>
              </a:rPr>
              <a:t>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15"/>
              </a:spcBef>
            </a:pPr>
            <a:endParaRPr sz="1050">
              <a:latin typeface="Garamond"/>
              <a:cs typeface="Garamond"/>
            </a:endParaRPr>
          </a:p>
          <a:p>
            <a:pPr marL="12700" marR="224790"/>
            <a:r>
              <a:rPr sz="1000" spc="-15" dirty="0">
                <a:latin typeface="Garamond"/>
                <a:cs typeface="Garamond"/>
              </a:rPr>
              <a:t>I </a:t>
            </a:r>
            <a:r>
              <a:rPr sz="1000" dirty="0">
                <a:latin typeface="Garamond"/>
                <a:cs typeface="Garamond"/>
              </a:rPr>
              <a:t>tirocini </a:t>
            </a:r>
            <a:r>
              <a:rPr sz="1000" spc="-15" dirty="0">
                <a:latin typeface="Garamond"/>
                <a:cs typeface="Garamond"/>
              </a:rPr>
              <a:t>post-laurea </a:t>
            </a:r>
            <a:r>
              <a:rPr sz="1000" spc="-25" dirty="0">
                <a:latin typeface="Garamond"/>
                <a:cs typeface="Garamond"/>
              </a:rPr>
              <a:t>sono </a:t>
            </a:r>
            <a:r>
              <a:rPr sz="1000" spc="-15" dirty="0">
                <a:latin typeface="Garamond"/>
                <a:cs typeface="Garamond"/>
              </a:rPr>
              <a:t>sottoposti </a:t>
            </a:r>
            <a:r>
              <a:rPr sz="1000" spc="-10" dirty="0">
                <a:latin typeface="Garamond"/>
                <a:cs typeface="Garamond"/>
              </a:rPr>
              <a:t>a doppia </a:t>
            </a:r>
            <a:r>
              <a:rPr sz="1000" i="1" spc="35" dirty="0">
                <a:latin typeface="Garamond"/>
                <a:cs typeface="Garamond"/>
              </a:rPr>
              <a:t>tutorship</a:t>
            </a:r>
            <a:r>
              <a:rPr sz="1000" spc="35" dirty="0">
                <a:latin typeface="Garamond"/>
                <a:cs typeface="Garamond"/>
              </a:rPr>
              <a:t>: </a:t>
            </a:r>
            <a:r>
              <a:rPr sz="1000" spc="15" dirty="0">
                <a:latin typeface="Garamond"/>
                <a:cs typeface="Garamond"/>
              </a:rPr>
              <a:t>il </a:t>
            </a:r>
            <a:r>
              <a:rPr sz="1000" dirty="0">
                <a:latin typeface="Garamond"/>
                <a:cs typeface="Garamond"/>
              </a:rPr>
              <a:t>tutor </a:t>
            </a:r>
            <a:r>
              <a:rPr sz="1000" spc="-5" dirty="0">
                <a:latin typeface="Garamond"/>
                <a:cs typeface="Garamond"/>
              </a:rPr>
              <a:t>inter-  </a:t>
            </a:r>
            <a:r>
              <a:rPr sz="1000" spc="-15" dirty="0">
                <a:latin typeface="Garamond"/>
                <a:cs typeface="Garamond"/>
              </a:rPr>
              <a:t>no,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che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affianca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tutor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aziendale,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è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un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docente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compito,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oltre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di</a:t>
            </a:r>
            <a:endParaRPr sz="1000">
              <a:latin typeface="Garamond"/>
              <a:cs typeface="Garamond"/>
            </a:endParaRPr>
          </a:p>
          <a:p>
            <a:pPr marL="12700" marR="53340"/>
            <a:r>
              <a:rPr sz="1000" spc="-5" dirty="0">
                <a:latin typeface="Garamond"/>
                <a:cs typeface="Garamond"/>
              </a:rPr>
              <a:t>monitorare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corretto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svolgimento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tirocinio,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verificarne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gli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esiti.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Un  tirocinio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è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40" dirty="0">
                <a:latin typeface="Garamond"/>
                <a:cs typeface="Garamond"/>
              </a:rPr>
              <a:t>spesso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un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passaggio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obbligato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acquisire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una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posizione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lavo-  </a:t>
            </a:r>
            <a:r>
              <a:rPr sz="1000" dirty="0">
                <a:latin typeface="Garamond"/>
                <a:cs typeface="Garamond"/>
              </a:rPr>
              <a:t>rativa: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è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importante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che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tirocinante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abbia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supporto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Dipartimento.  </a:t>
            </a:r>
            <a:r>
              <a:rPr sz="1000" spc="-15" dirty="0">
                <a:latin typeface="Garamond"/>
                <a:cs typeface="Garamond"/>
              </a:rPr>
              <a:t>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laureati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possono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appoggiarsi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subito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all’Ufficio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Tirocini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35" dirty="0">
                <a:latin typeface="Garamond"/>
                <a:cs typeface="Garamond"/>
              </a:rPr>
              <a:t>(</a:t>
            </a:r>
            <a:r>
              <a:rPr sz="1000" i="1" spc="35" dirty="0">
                <a:latin typeface="Garamond"/>
                <a:cs typeface="Garamond"/>
              </a:rPr>
              <a:t>stage@econo-  </a:t>
            </a:r>
            <a:r>
              <a:rPr sz="1000" i="1" spc="40" dirty="0">
                <a:latin typeface="Garamond"/>
                <a:cs typeface="Garamond"/>
              </a:rPr>
              <a:t>mia.unige.it</a:t>
            </a:r>
            <a:r>
              <a:rPr sz="1000" spc="40" dirty="0">
                <a:latin typeface="Garamond"/>
                <a:cs typeface="Garamond"/>
              </a:rPr>
              <a:t>) </a:t>
            </a:r>
            <a:r>
              <a:rPr sz="1000" spc="-20" dirty="0">
                <a:latin typeface="Garamond"/>
                <a:cs typeface="Garamond"/>
              </a:rPr>
              <a:t>che </a:t>
            </a:r>
            <a:r>
              <a:rPr sz="1000" spc="20" dirty="0">
                <a:latin typeface="Garamond"/>
                <a:cs typeface="Garamond"/>
              </a:rPr>
              <a:t>li </a:t>
            </a:r>
            <a:r>
              <a:rPr sz="1000" spc="-15" dirty="0">
                <a:latin typeface="Garamond"/>
                <a:cs typeface="Garamond"/>
              </a:rPr>
              <a:t>coadiuva </a:t>
            </a:r>
            <a:r>
              <a:rPr sz="1000" dirty="0">
                <a:latin typeface="Garamond"/>
                <a:cs typeface="Garamond"/>
              </a:rPr>
              <a:t>nell’individuazione </a:t>
            </a:r>
            <a:r>
              <a:rPr sz="1000" spc="-5" dirty="0">
                <a:latin typeface="Garamond"/>
                <a:cs typeface="Garamond"/>
              </a:rPr>
              <a:t>dei </a:t>
            </a:r>
            <a:r>
              <a:rPr sz="1000" dirty="0">
                <a:latin typeface="Garamond"/>
                <a:cs typeface="Garamond"/>
              </a:rPr>
              <a:t>tirocini </a:t>
            </a:r>
            <a:r>
              <a:rPr sz="1000" spc="5" dirty="0">
                <a:latin typeface="Garamond"/>
                <a:cs typeface="Garamond"/>
              </a:rPr>
              <a:t>più </a:t>
            </a:r>
            <a:r>
              <a:rPr sz="1000" spc="-15" dirty="0">
                <a:latin typeface="Garamond"/>
                <a:cs typeface="Garamond"/>
              </a:rPr>
              <a:t>coerenti 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-5" dirty="0">
                <a:latin typeface="Garamond"/>
                <a:cs typeface="Garamond"/>
              </a:rPr>
              <a:t>le </a:t>
            </a:r>
            <a:r>
              <a:rPr sz="1000" spc="-15" dirty="0">
                <a:latin typeface="Garamond"/>
                <a:cs typeface="Garamond"/>
              </a:rPr>
              <a:t>proprie </a:t>
            </a:r>
            <a:r>
              <a:rPr sz="1000" dirty="0">
                <a:latin typeface="Garamond"/>
                <a:cs typeface="Garamond"/>
              </a:rPr>
              <a:t>inclinazioni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dirty="0">
                <a:latin typeface="Garamond"/>
                <a:cs typeface="Garamond"/>
              </a:rPr>
              <a:t>la </a:t>
            </a:r>
            <a:r>
              <a:rPr sz="1000" spc="-10" dirty="0">
                <a:latin typeface="Garamond"/>
                <a:cs typeface="Garamond"/>
              </a:rPr>
              <a:t>propria </a:t>
            </a:r>
            <a:r>
              <a:rPr sz="1000" spc="-15" dirty="0">
                <a:latin typeface="Garamond"/>
                <a:cs typeface="Garamond"/>
              </a:rPr>
              <a:t>preparazione </a:t>
            </a:r>
            <a:r>
              <a:rPr sz="1000" spc="-5" dirty="0">
                <a:latin typeface="Garamond"/>
                <a:cs typeface="Garamond"/>
              </a:rPr>
              <a:t>universitaria,  </a:t>
            </a:r>
            <a:r>
              <a:rPr sz="1000" dirty="0">
                <a:latin typeface="Garamond"/>
                <a:cs typeface="Garamond"/>
              </a:rPr>
              <a:t>nella </a:t>
            </a:r>
            <a:r>
              <a:rPr sz="1000" spc="-10" dirty="0">
                <a:latin typeface="Garamond"/>
                <a:cs typeface="Garamond"/>
              </a:rPr>
              <a:t>compilazione </a:t>
            </a:r>
            <a:r>
              <a:rPr sz="1000" spc="-5" dirty="0">
                <a:latin typeface="Garamond"/>
                <a:cs typeface="Garamond"/>
              </a:rPr>
              <a:t>del curriculum </a:t>
            </a:r>
            <a:r>
              <a:rPr sz="1000" spc="-10" dirty="0">
                <a:latin typeface="Garamond"/>
                <a:cs typeface="Garamond"/>
              </a:rPr>
              <a:t>vitae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dirty="0">
                <a:latin typeface="Garamond"/>
                <a:cs typeface="Garamond"/>
              </a:rPr>
              <a:t>nei contatti preliminari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20" dirty="0">
                <a:latin typeface="Garamond"/>
                <a:cs typeface="Garamond"/>
              </a:rPr>
              <a:t>i  </a:t>
            </a:r>
            <a:r>
              <a:rPr sz="1000" spc="-10" dirty="0">
                <a:latin typeface="Garamond"/>
                <a:cs typeface="Garamond"/>
              </a:rPr>
              <a:t>soggetti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ospitanti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cui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spetta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selezione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tra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candidati.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22424" y="5304003"/>
            <a:ext cx="5400040" cy="3606165"/>
          </a:xfrm>
          <a:custGeom>
            <a:avLst/>
            <a:gdLst/>
            <a:ahLst/>
            <a:cxnLst/>
            <a:rect l="l" t="t" r="r" b="b"/>
            <a:pathLst>
              <a:path w="5400040" h="3606165">
                <a:moveTo>
                  <a:pt x="5400001" y="0"/>
                </a:moveTo>
                <a:lnTo>
                  <a:pt x="0" y="0"/>
                </a:lnTo>
                <a:lnTo>
                  <a:pt x="0" y="3605999"/>
                </a:lnTo>
                <a:lnTo>
                  <a:pt x="5400001" y="3605999"/>
                </a:lnTo>
                <a:lnTo>
                  <a:pt x="5400001" y="0"/>
                </a:lnTo>
                <a:close/>
              </a:path>
            </a:pathLst>
          </a:custGeom>
          <a:solidFill>
            <a:srgbClr val="E6E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52703" y="5380302"/>
            <a:ext cx="25285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000" b="1" spc="100" dirty="0">
                <a:latin typeface="Calibri"/>
                <a:cs typeface="Calibri"/>
              </a:rPr>
              <a:t>Tirocini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75" dirty="0">
                <a:latin typeface="Calibri"/>
                <a:cs typeface="Calibri"/>
              </a:rPr>
              <a:t>post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70" dirty="0">
                <a:latin typeface="Calibri"/>
                <a:cs typeface="Calibri"/>
              </a:rPr>
              <a:t>laurea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55" dirty="0">
                <a:latin typeface="Calibri"/>
                <a:cs typeface="Calibri"/>
              </a:rPr>
              <a:t>nel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60" dirty="0">
                <a:latin typeface="Calibri"/>
                <a:cs typeface="Calibri"/>
              </a:rPr>
              <a:t>periodo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spc="10" dirty="0">
                <a:latin typeface="Calibri"/>
                <a:cs typeface="Calibri"/>
              </a:rPr>
              <a:t>2019-2016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61615" y="8105378"/>
            <a:ext cx="24892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00" spc="110" dirty="0">
                <a:latin typeface="Calibri"/>
                <a:cs typeface="Calibri"/>
              </a:rPr>
              <a:t>CLEA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3857" y="8105378"/>
            <a:ext cx="438784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00" spc="110" dirty="0">
                <a:latin typeface="Calibri"/>
                <a:cs typeface="Calibri"/>
              </a:rPr>
              <a:t>CLEAM</a:t>
            </a:r>
            <a:r>
              <a:rPr sz="700" spc="10" dirty="0">
                <a:latin typeface="Calibri"/>
                <a:cs typeface="Calibri"/>
              </a:rPr>
              <a:t>L</a:t>
            </a:r>
            <a:r>
              <a:rPr sz="700" spc="120" dirty="0">
                <a:latin typeface="Calibri"/>
                <a:cs typeface="Calibri"/>
              </a:rPr>
              <a:t>T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84879" y="8105378"/>
            <a:ext cx="24511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00" spc="114" dirty="0">
                <a:latin typeface="Calibri"/>
                <a:cs typeface="Calibri"/>
              </a:rPr>
              <a:t>CL</a:t>
            </a:r>
            <a:r>
              <a:rPr sz="700" spc="95" dirty="0">
                <a:latin typeface="Calibri"/>
                <a:cs typeface="Calibri"/>
              </a:rPr>
              <a:t>E</a:t>
            </a:r>
            <a:r>
              <a:rPr sz="700" spc="105" dirty="0">
                <a:latin typeface="Calibri"/>
                <a:cs typeface="Calibri"/>
              </a:rPr>
              <a:t>C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9840" y="8105378"/>
            <a:ext cx="339725" cy="218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ts val="819"/>
              </a:lnSpc>
              <a:spcBef>
                <a:spcPts val="100"/>
              </a:spcBef>
            </a:pPr>
            <a:r>
              <a:rPr sz="700" spc="95" dirty="0">
                <a:latin typeface="Calibri"/>
                <a:cs typeface="Calibri"/>
              </a:rPr>
              <a:t>CLTUR</a:t>
            </a:r>
            <a:endParaRPr sz="700">
              <a:latin typeface="Calibri"/>
              <a:cs typeface="Calibri"/>
            </a:endParaRPr>
          </a:p>
          <a:p>
            <a:pPr>
              <a:lnSpc>
                <a:spcPts val="819"/>
              </a:lnSpc>
            </a:pPr>
            <a:r>
              <a:rPr sz="700" spc="75" dirty="0">
                <a:latin typeface="Calibri"/>
                <a:cs typeface="Calibri"/>
              </a:rPr>
              <a:t>Im</a:t>
            </a:r>
            <a:r>
              <a:rPr sz="700" spc="70" dirty="0">
                <a:latin typeface="Calibri"/>
                <a:cs typeface="Calibri"/>
              </a:rPr>
              <a:t>p</a:t>
            </a:r>
            <a:r>
              <a:rPr sz="700" spc="35" dirty="0">
                <a:latin typeface="Calibri"/>
                <a:cs typeface="Calibri"/>
              </a:rPr>
              <a:t>eria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40504" y="8105378"/>
            <a:ext cx="18732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00" spc="90" dirty="0">
                <a:latin typeface="Calibri"/>
                <a:cs typeface="Calibri"/>
              </a:rPr>
              <a:t>A</a:t>
            </a:r>
            <a:r>
              <a:rPr sz="700" spc="85" dirty="0">
                <a:latin typeface="Calibri"/>
                <a:cs typeface="Calibri"/>
              </a:rPr>
              <a:t>FC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65649" y="8105378"/>
            <a:ext cx="15684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00" spc="95" dirty="0">
                <a:latin typeface="Calibri"/>
                <a:cs typeface="Calibri"/>
              </a:rPr>
              <a:t>EIF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14428" y="8105378"/>
            <a:ext cx="29654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00" spc="80" dirty="0">
                <a:latin typeface="Calibri"/>
                <a:cs typeface="Calibri"/>
              </a:rPr>
              <a:t>EMMP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51218" y="8105378"/>
            <a:ext cx="23495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00" spc="95" dirty="0">
                <a:latin typeface="Calibri"/>
                <a:cs typeface="Calibri"/>
              </a:rPr>
              <a:t>MAN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62418" y="5792457"/>
            <a:ext cx="4944110" cy="2964180"/>
            <a:chOff x="2111999" y="5792457"/>
            <a:chExt cx="4944110" cy="2964180"/>
          </a:xfrm>
        </p:grpSpPr>
        <p:sp>
          <p:nvSpPr>
            <p:cNvPr id="18" name="object 18"/>
            <p:cNvSpPr/>
            <p:nvPr/>
          </p:nvSpPr>
          <p:spPr>
            <a:xfrm>
              <a:off x="6233477" y="8612518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14000" y="8612530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52111" y="8612530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00B2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92788" y="8612530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11999" y="7713031"/>
              <a:ext cx="4944110" cy="0"/>
            </a:xfrm>
            <a:custGeom>
              <a:avLst/>
              <a:gdLst/>
              <a:ahLst/>
              <a:cxnLst/>
              <a:rect l="l" t="t" r="r" b="b"/>
              <a:pathLst>
                <a:path w="4944109">
                  <a:moveTo>
                    <a:pt x="0" y="0"/>
                  </a:moveTo>
                  <a:lnTo>
                    <a:pt x="61795" y="0"/>
                  </a:lnTo>
                </a:path>
                <a:path w="4944109">
                  <a:moveTo>
                    <a:pt x="556193" y="0"/>
                  </a:moveTo>
                  <a:lnTo>
                    <a:pt x="679803" y="0"/>
                  </a:lnTo>
                </a:path>
                <a:path w="4944109">
                  <a:moveTo>
                    <a:pt x="1174201" y="0"/>
                  </a:moveTo>
                  <a:lnTo>
                    <a:pt x="1421406" y="0"/>
                  </a:lnTo>
                </a:path>
                <a:path w="4944109">
                  <a:moveTo>
                    <a:pt x="1545003" y="0"/>
                  </a:moveTo>
                  <a:lnTo>
                    <a:pt x="1668599" y="0"/>
                  </a:lnTo>
                </a:path>
                <a:path w="4944109">
                  <a:moveTo>
                    <a:pt x="1792196" y="0"/>
                  </a:moveTo>
                  <a:lnTo>
                    <a:pt x="2533799" y="0"/>
                  </a:lnTo>
                </a:path>
                <a:path w="4944109">
                  <a:moveTo>
                    <a:pt x="3028198" y="0"/>
                  </a:moveTo>
                  <a:lnTo>
                    <a:pt x="3151794" y="0"/>
                  </a:lnTo>
                </a:path>
                <a:path w="4944109">
                  <a:moveTo>
                    <a:pt x="3646192" y="0"/>
                  </a:moveTo>
                  <a:lnTo>
                    <a:pt x="3769801" y="0"/>
                  </a:lnTo>
                </a:path>
                <a:path w="4944109">
                  <a:moveTo>
                    <a:pt x="4264200" y="0"/>
                  </a:moveTo>
                  <a:lnTo>
                    <a:pt x="4387796" y="0"/>
                  </a:lnTo>
                </a:path>
                <a:path w="4944109">
                  <a:moveTo>
                    <a:pt x="4882194" y="0"/>
                  </a:moveTo>
                  <a:lnTo>
                    <a:pt x="4943995" y="0"/>
                  </a:lnTo>
                </a:path>
              </a:pathLst>
            </a:custGeom>
            <a:ln w="3175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11999" y="7328440"/>
              <a:ext cx="4944110" cy="1905"/>
            </a:xfrm>
            <a:custGeom>
              <a:avLst/>
              <a:gdLst/>
              <a:ahLst/>
              <a:cxnLst/>
              <a:rect l="l" t="t" r="r" b="b"/>
              <a:pathLst>
                <a:path w="4944109" h="1904">
                  <a:moveTo>
                    <a:pt x="0" y="1587"/>
                  </a:moveTo>
                  <a:lnTo>
                    <a:pt x="61795" y="1587"/>
                  </a:lnTo>
                </a:path>
                <a:path w="4944109" h="1904">
                  <a:moveTo>
                    <a:pt x="432597" y="1587"/>
                  </a:moveTo>
                  <a:lnTo>
                    <a:pt x="2657396" y="1587"/>
                  </a:lnTo>
                </a:path>
                <a:path w="4944109" h="1904">
                  <a:moveTo>
                    <a:pt x="3028198" y="1587"/>
                  </a:moveTo>
                  <a:lnTo>
                    <a:pt x="3275403" y="1587"/>
                  </a:lnTo>
                </a:path>
                <a:path w="4944109" h="1904">
                  <a:moveTo>
                    <a:pt x="3399000" y="1587"/>
                  </a:moveTo>
                  <a:lnTo>
                    <a:pt x="3893398" y="1587"/>
                  </a:lnTo>
                </a:path>
                <a:path w="4944109" h="1904">
                  <a:moveTo>
                    <a:pt x="4264200" y="1587"/>
                  </a:moveTo>
                  <a:lnTo>
                    <a:pt x="4511405" y="1587"/>
                  </a:lnTo>
                </a:path>
                <a:path w="4944109" h="1904">
                  <a:moveTo>
                    <a:pt x="4882194" y="1587"/>
                  </a:moveTo>
                  <a:lnTo>
                    <a:pt x="4943995" y="1587"/>
                  </a:lnTo>
                </a:path>
                <a:path w="4944109" h="1904">
                  <a:moveTo>
                    <a:pt x="0" y="0"/>
                  </a:moveTo>
                  <a:lnTo>
                    <a:pt x="61795" y="0"/>
                  </a:lnTo>
                </a:path>
                <a:path w="4944109" h="1904">
                  <a:moveTo>
                    <a:pt x="432597" y="0"/>
                  </a:moveTo>
                  <a:lnTo>
                    <a:pt x="2657396" y="0"/>
                  </a:lnTo>
                </a:path>
                <a:path w="4944109" h="1904">
                  <a:moveTo>
                    <a:pt x="3028198" y="0"/>
                  </a:moveTo>
                  <a:lnTo>
                    <a:pt x="3893398" y="0"/>
                  </a:lnTo>
                </a:path>
                <a:path w="4944109" h="1904">
                  <a:moveTo>
                    <a:pt x="4264200" y="0"/>
                  </a:moveTo>
                  <a:lnTo>
                    <a:pt x="4511405" y="0"/>
                  </a:lnTo>
                </a:path>
                <a:path w="4944109" h="1904">
                  <a:moveTo>
                    <a:pt x="4882194" y="0"/>
                  </a:moveTo>
                  <a:lnTo>
                    <a:pt x="4943995" y="0"/>
                  </a:lnTo>
                </a:path>
              </a:pathLst>
            </a:custGeom>
            <a:ln w="3175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11999" y="6177841"/>
              <a:ext cx="4944110" cy="767715"/>
            </a:xfrm>
            <a:custGeom>
              <a:avLst/>
              <a:gdLst/>
              <a:ahLst/>
              <a:cxnLst/>
              <a:rect l="l" t="t" r="r" b="b"/>
              <a:pathLst>
                <a:path w="4944109" h="767715">
                  <a:moveTo>
                    <a:pt x="0" y="767595"/>
                  </a:moveTo>
                  <a:lnTo>
                    <a:pt x="61795" y="767595"/>
                  </a:lnTo>
                </a:path>
                <a:path w="4944109" h="767715">
                  <a:moveTo>
                    <a:pt x="309001" y="767595"/>
                  </a:moveTo>
                  <a:lnTo>
                    <a:pt x="2657396" y="767595"/>
                  </a:lnTo>
                </a:path>
                <a:path w="4944109" h="767715">
                  <a:moveTo>
                    <a:pt x="3028198" y="767595"/>
                  </a:moveTo>
                  <a:lnTo>
                    <a:pt x="3893398" y="767595"/>
                  </a:lnTo>
                </a:path>
                <a:path w="4944109" h="767715">
                  <a:moveTo>
                    <a:pt x="4016994" y="767595"/>
                  </a:moveTo>
                  <a:lnTo>
                    <a:pt x="4511405" y="767595"/>
                  </a:lnTo>
                </a:path>
                <a:path w="4944109" h="767715">
                  <a:moveTo>
                    <a:pt x="4758598" y="767595"/>
                  </a:moveTo>
                  <a:lnTo>
                    <a:pt x="4943995" y="767595"/>
                  </a:lnTo>
                </a:path>
                <a:path w="4944109" h="767715">
                  <a:moveTo>
                    <a:pt x="0" y="383799"/>
                  </a:moveTo>
                  <a:lnTo>
                    <a:pt x="185404" y="383799"/>
                  </a:lnTo>
                </a:path>
                <a:path w="4944109" h="767715">
                  <a:moveTo>
                    <a:pt x="309001" y="383799"/>
                  </a:moveTo>
                  <a:lnTo>
                    <a:pt x="2657396" y="383799"/>
                  </a:lnTo>
                </a:path>
                <a:path w="4944109" h="767715">
                  <a:moveTo>
                    <a:pt x="2780992" y="383799"/>
                  </a:moveTo>
                  <a:lnTo>
                    <a:pt x="3893398" y="383799"/>
                  </a:lnTo>
                </a:path>
                <a:path w="4944109" h="767715">
                  <a:moveTo>
                    <a:pt x="4016994" y="383799"/>
                  </a:moveTo>
                  <a:lnTo>
                    <a:pt x="4511405" y="383799"/>
                  </a:lnTo>
                </a:path>
                <a:path w="4944109" h="767715">
                  <a:moveTo>
                    <a:pt x="4635002" y="383799"/>
                  </a:moveTo>
                  <a:lnTo>
                    <a:pt x="4943995" y="383799"/>
                  </a:lnTo>
                </a:path>
                <a:path w="4944109" h="767715">
                  <a:moveTo>
                    <a:pt x="0" y="0"/>
                  </a:moveTo>
                  <a:lnTo>
                    <a:pt x="185404" y="0"/>
                  </a:lnTo>
                </a:path>
              </a:pathLst>
            </a:custGeom>
            <a:ln w="3175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21000" y="6177046"/>
              <a:ext cx="4635500" cy="1905"/>
            </a:xfrm>
            <a:custGeom>
              <a:avLst/>
              <a:gdLst/>
              <a:ahLst/>
              <a:cxnLst/>
              <a:rect l="l" t="t" r="r" b="b"/>
              <a:pathLst>
                <a:path w="4635500" h="1904">
                  <a:moveTo>
                    <a:pt x="0" y="1587"/>
                  </a:moveTo>
                  <a:lnTo>
                    <a:pt x="4634994" y="1587"/>
                  </a:lnTo>
                </a:path>
                <a:path w="4635500" h="1904">
                  <a:moveTo>
                    <a:pt x="0" y="0"/>
                  </a:moveTo>
                  <a:lnTo>
                    <a:pt x="4634994" y="0"/>
                  </a:lnTo>
                </a:path>
              </a:pathLst>
            </a:custGeom>
            <a:ln w="3175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11999" y="5794045"/>
              <a:ext cx="4944110" cy="0"/>
            </a:xfrm>
            <a:custGeom>
              <a:avLst/>
              <a:gdLst/>
              <a:ahLst/>
              <a:cxnLst/>
              <a:rect l="l" t="t" r="r" b="b"/>
              <a:pathLst>
                <a:path w="4944109">
                  <a:moveTo>
                    <a:pt x="0" y="0"/>
                  </a:moveTo>
                  <a:lnTo>
                    <a:pt x="4943995" y="0"/>
                  </a:lnTo>
                </a:path>
              </a:pathLst>
            </a:custGeom>
            <a:ln w="3175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44597" y="7329233"/>
              <a:ext cx="123825" cy="767715"/>
            </a:xfrm>
            <a:custGeom>
              <a:avLst/>
              <a:gdLst/>
              <a:ahLst/>
              <a:cxnLst/>
              <a:rect l="l" t="t" r="r" b="b"/>
              <a:pathLst>
                <a:path w="123825" h="767715">
                  <a:moveTo>
                    <a:pt x="123596" y="0"/>
                  </a:moveTo>
                  <a:lnTo>
                    <a:pt x="0" y="0"/>
                  </a:lnTo>
                  <a:lnTo>
                    <a:pt x="0" y="767600"/>
                  </a:lnTo>
                  <a:lnTo>
                    <a:pt x="123596" y="767600"/>
                  </a:lnTo>
                  <a:lnTo>
                    <a:pt x="123596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44597" y="7329233"/>
              <a:ext cx="123825" cy="767715"/>
            </a:xfrm>
            <a:custGeom>
              <a:avLst/>
              <a:gdLst/>
              <a:ahLst/>
              <a:cxnLst/>
              <a:rect l="l" t="t" r="r" b="b"/>
              <a:pathLst>
                <a:path w="123825" h="767715">
                  <a:moveTo>
                    <a:pt x="0" y="0"/>
                  </a:moveTo>
                  <a:lnTo>
                    <a:pt x="123596" y="0"/>
                  </a:lnTo>
                  <a:lnTo>
                    <a:pt x="123596" y="767600"/>
                  </a:lnTo>
                  <a:lnTo>
                    <a:pt x="0" y="767600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62604" y="7559510"/>
              <a:ext cx="123825" cy="537845"/>
            </a:xfrm>
            <a:custGeom>
              <a:avLst/>
              <a:gdLst/>
              <a:ahLst/>
              <a:cxnLst/>
              <a:rect l="l" t="t" r="r" b="b"/>
              <a:pathLst>
                <a:path w="123825" h="537845">
                  <a:moveTo>
                    <a:pt x="123596" y="0"/>
                  </a:moveTo>
                  <a:lnTo>
                    <a:pt x="0" y="0"/>
                  </a:lnTo>
                  <a:lnTo>
                    <a:pt x="0" y="537311"/>
                  </a:lnTo>
                  <a:lnTo>
                    <a:pt x="123596" y="537311"/>
                  </a:lnTo>
                  <a:lnTo>
                    <a:pt x="123596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162604" y="7559510"/>
              <a:ext cx="123825" cy="537845"/>
            </a:xfrm>
            <a:custGeom>
              <a:avLst/>
              <a:gdLst/>
              <a:ahLst/>
              <a:cxnLst/>
              <a:rect l="l" t="t" r="r" b="b"/>
              <a:pathLst>
                <a:path w="123825" h="537845">
                  <a:moveTo>
                    <a:pt x="0" y="0"/>
                  </a:moveTo>
                  <a:lnTo>
                    <a:pt x="123596" y="0"/>
                  </a:lnTo>
                  <a:lnTo>
                    <a:pt x="123596" y="537311"/>
                  </a:lnTo>
                  <a:lnTo>
                    <a:pt x="0" y="537311"/>
                  </a:lnTo>
                  <a:lnTo>
                    <a:pt x="0" y="0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780599" y="7559510"/>
              <a:ext cx="123825" cy="537845"/>
            </a:xfrm>
            <a:custGeom>
              <a:avLst/>
              <a:gdLst/>
              <a:ahLst/>
              <a:cxnLst/>
              <a:rect l="l" t="t" r="r" b="b"/>
              <a:pathLst>
                <a:path w="123825" h="537845">
                  <a:moveTo>
                    <a:pt x="123596" y="0"/>
                  </a:moveTo>
                  <a:lnTo>
                    <a:pt x="0" y="0"/>
                  </a:lnTo>
                  <a:lnTo>
                    <a:pt x="0" y="537311"/>
                  </a:lnTo>
                  <a:lnTo>
                    <a:pt x="123596" y="537311"/>
                  </a:lnTo>
                  <a:lnTo>
                    <a:pt x="123596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80599" y="7559510"/>
              <a:ext cx="123825" cy="537845"/>
            </a:xfrm>
            <a:custGeom>
              <a:avLst/>
              <a:gdLst/>
              <a:ahLst/>
              <a:cxnLst/>
              <a:rect l="l" t="t" r="r" b="b"/>
              <a:pathLst>
                <a:path w="123825" h="537845">
                  <a:moveTo>
                    <a:pt x="0" y="0"/>
                  </a:moveTo>
                  <a:lnTo>
                    <a:pt x="123596" y="0"/>
                  </a:lnTo>
                  <a:lnTo>
                    <a:pt x="123596" y="537311"/>
                  </a:lnTo>
                  <a:lnTo>
                    <a:pt x="0" y="537311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16601" y="6791922"/>
              <a:ext cx="123825" cy="1304925"/>
            </a:xfrm>
            <a:custGeom>
              <a:avLst/>
              <a:gdLst/>
              <a:ahLst/>
              <a:cxnLst/>
              <a:rect l="l" t="t" r="r" b="b"/>
              <a:pathLst>
                <a:path w="123825" h="1304925">
                  <a:moveTo>
                    <a:pt x="123596" y="0"/>
                  </a:moveTo>
                  <a:lnTo>
                    <a:pt x="0" y="0"/>
                  </a:lnTo>
                  <a:lnTo>
                    <a:pt x="0" y="1304912"/>
                  </a:lnTo>
                  <a:lnTo>
                    <a:pt x="123596" y="1304912"/>
                  </a:lnTo>
                  <a:lnTo>
                    <a:pt x="123596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16601" y="6791922"/>
              <a:ext cx="123825" cy="1304925"/>
            </a:xfrm>
            <a:custGeom>
              <a:avLst/>
              <a:gdLst/>
              <a:ahLst/>
              <a:cxnLst/>
              <a:rect l="l" t="t" r="r" b="b"/>
              <a:pathLst>
                <a:path w="123825" h="1304925">
                  <a:moveTo>
                    <a:pt x="0" y="0"/>
                  </a:moveTo>
                  <a:lnTo>
                    <a:pt x="123596" y="0"/>
                  </a:lnTo>
                  <a:lnTo>
                    <a:pt x="123596" y="1304912"/>
                  </a:lnTo>
                  <a:lnTo>
                    <a:pt x="0" y="1304912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634596" y="7405992"/>
              <a:ext cx="123825" cy="690880"/>
            </a:xfrm>
            <a:custGeom>
              <a:avLst/>
              <a:gdLst/>
              <a:ahLst/>
              <a:cxnLst/>
              <a:rect l="l" t="t" r="r" b="b"/>
              <a:pathLst>
                <a:path w="123825" h="690879">
                  <a:moveTo>
                    <a:pt x="123596" y="0"/>
                  </a:moveTo>
                  <a:lnTo>
                    <a:pt x="0" y="0"/>
                  </a:lnTo>
                  <a:lnTo>
                    <a:pt x="0" y="690829"/>
                  </a:lnTo>
                  <a:lnTo>
                    <a:pt x="123596" y="690829"/>
                  </a:lnTo>
                  <a:lnTo>
                    <a:pt x="123596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34596" y="7405992"/>
              <a:ext cx="123825" cy="690880"/>
            </a:xfrm>
            <a:custGeom>
              <a:avLst/>
              <a:gdLst/>
              <a:ahLst/>
              <a:cxnLst/>
              <a:rect l="l" t="t" r="r" b="b"/>
              <a:pathLst>
                <a:path w="123825" h="690879">
                  <a:moveTo>
                    <a:pt x="0" y="0"/>
                  </a:moveTo>
                  <a:lnTo>
                    <a:pt x="123596" y="0"/>
                  </a:lnTo>
                  <a:lnTo>
                    <a:pt x="123596" y="690829"/>
                  </a:lnTo>
                  <a:lnTo>
                    <a:pt x="0" y="690829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52603" y="7022198"/>
              <a:ext cx="123825" cy="1075055"/>
            </a:xfrm>
            <a:custGeom>
              <a:avLst/>
              <a:gdLst/>
              <a:ahLst/>
              <a:cxnLst/>
              <a:rect l="l" t="t" r="r" b="b"/>
              <a:pathLst>
                <a:path w="123825" h="1075054">
                  <a:moveTo>
                    <a:pt x="123596" y="0"/>
                  </a:moveTo>
                  <a:lnTo>
                    <a:pt x="0" y="0"/>
                  </a:lnTo>
                  <a:lnTo>
                    <a:pt x="0" y="1074635"/>
                  </a:lnTo>
                  <a:lnTo>
                    <a:pt x="123596" y="1074635"/>
                  </a:lnTo>
                  <a:lnTo>
                    <a:pt x="123596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252603" y="7022198"/>
              <a:ext cx="123825" cy="1075055"/>
            </a:xfrm>
            <a:custGeom>
              <a:avLst/>
              <a:gdLst/>
              <a:ahLst/>
              <a:cxnLst/>
              <a:rect l="l" t="t" r="r" b="b"/>
              <a:pathLst>
                <a:path w="123825" h="1075054">
                  <a:moveTo>
                    <a:pt x="0" y="0"/>
                  </a:moveTo>
                  <a:lnTo>
                    <a:pt x="123596" y="0"/>
                  </a:lnTo>
                  <a:lnTo>
                    <a:pt x="123596" y="1074635"/>
                  </a:lnTo>
                  <a:lnTo>
                    <a:pt x="0" y="1074635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870598" y="7022198"/>
              <a:ext cx="123825" cy="1075055"/>
            </a:xfrm>
            <a:custGeom>
              <a:avLst/>
              <a:gdLst/>
              <a:ahLst/>
              <a:cxnLst/>
              <a:rect l="l" t="t" r="r" b="b"/>
              <a:pathLst>
                <a:path w="123825" h="1075054">
                  <a:moveTo>
                    <a:pt x="123596" y="0"/>
                  </a:moveTo>
                  <a:lnTo>
                    <a:pt x="0" y="0"/>
                  </a:lnTo>
                  <a:lnTo>
                    <a:pt x="0" y="1074635"/>
                  </a:lnTo>
                  <a:lnTo>
                    <a:pt x="123596" y="1074635"/>
                  </a:lnTo>
                  <a:lnTo>
                    <a:pt x="123596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70598" y="7022198"/>
              <a:ext cx="123825" cy="1075055"/>
            </a:xfrm>
            <a:custGeom>
              <a:avLst/>
              <a:gdLst/>
              <a:ahLst/>
              <a:cxnLst/>
              <a:rect l="l" t="t" r="r" b="b"/>
              <a:pathLst>
                <a:path w="123825" h="1075054">
                  <a:moveTo>
                    <a:pt x="0" y="0"/>
                  </a:moveTo>
                  <a:lnTo>
                    <a:pt x="123596" y="0"/>
                  </a:lnTo>
                  <a:lnTo>
                    <a:pt x="123596" y="1074635"/>
                  </a:lnTo>
                  <a:lnTo>
                    <a:pt x="0" y="1074635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421000" y="7252475"/>
              <a:ext cx="123825" cy="844550"/>
            </a:xfrm>
            <a:custGeom>
              <a:avLst/>
              <a:gdLst/>
              <a:ahLst/>
              <a:cxnLst/>
              <a:rect l="l" t="t" r="r" b="b"/>
              <a:pathLst>
                <a:path w="123825" h="844550">
                  <a:moveTo>
                    <a:pt x="123596" y="0"/>
                  </a:moveTo>
                  <a:lnTo>
                    <a:pt x="0" y="0"/>
                  </a:lnTo>
                  <a:lnTo>
                    <a:pt x="0" y="844346"/>
                  </a:lnTo>
                  <a:lnTo>
                    <a:pt x="123596" y="844346"/>
                  </a:lnTo>
                  <a:lnTo>
                    <a:pt x="123596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421000" y="7252475"/>
              <a:ext cx="123825" cy="844550"/>
            </a:xfrm>
            <a:custGeom>
              <a:avLst/>
              <a:gdLst/>
              <a:ahLst/>
              <a:cxnLst/>
              <a:rect l="l" t="t" r="r" b="b"/>
              <a:pathLst>
                <a:path w="123825" h="844550">
                  <a:moveTo>
                    <a:pt x="0" y="0"/>
                  </a:moveTo>
                  <a:lnTo>
                    <a:pt x="123596" y="0"/>
                  </a:lnTo>
                  <a:lnTo>
                    <a:pt x="123596" y="844346"/>
                  </a:lnTo>
                  <a:lnTo>
                    <a:pt x="0" y="844346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038995" y="7636269"/>
              <a:ext cx="123825" cy="461009"/>
            </a:xfrm>
            <a:custGeom>
              <a:avLst/>
              <a:gdLst/>
              <a:ahLst/>
              <a:cxnLst/>
              <a:rect l="l" t="t" r="r" b="b"/>
              <a:pathLst>
                <a:path w="123825" h="461009">
                  <a:moveTo>
                    <a:pt x="123596" y="0"/>
                  </a:moveTo>
                  <a:lnTo>
                    <a:pt x="0" y="0"/>
                  </a:lnTo>
                  <a:lnTo>
                    <a:pt x="0" y="460552"/>
                  </a:lnTo>
                  <a:lnTo>
                    <a:pt x="123596" y="460552"/>
                  </a:lnTo>
                  <a:lnTo>
                    <a:pt x="123596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038995" y="7636269"/>
              <a:ext cx="123825" cy="461009"/>
            </a:xfrm>
            <a:custGeom>
              <a:avLst/>
              <a:gdLst/>
              <a:ahLst/>
              <a:cxnLst/>
              <a:rect l="l" t="t" r="r" b="b"/>
              <a:pathLst>
                <a:path w="123825" h="461009">
                  <a:moveTo>
                    <a:pt x="0" y="0"/>
                  </a:moveTo>
                  <a:lnTo>
                    <a:pt x="123596" y="0"/>
                  </a:lnTo>
                  <a:lnTo>
                    <a:pt x="123596" y="460552"/>
                  </a:lnTo>
                  <a:lnTo>
                    <a:pt x="0" y="460552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657003" y="7866545"/>
              <a:ext cx="123825" cy="230504"/>
            </a:xfrm>
            <a:custGeom>
              <a:avLst/>
              <a:gdLst/>
              <a:ahLst/>
              <a:cxnLst/>
              <a:rect l="l" t="t" r="r" b="b"/>
              <a:pathLst>
                <a:path w="123825" h="230504">
                  <a:moveTo>
                    <a:pt x="123596" y="0"/>
                  </a:moveTo>
                  <a:lnTo>
                    <a:pt x="0" y="0"/>
                  </a:lnTo>
                  <a:lnTo>
                    <a:pt x="0" y="230276"/>
                  </a:lnTo>
                  <a:lnTo>
                    <a:pt x="123596" y="230276"/>
                  </a:lnTo>
                  <a:lnTo>
                    <a:pt x="123596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657003" y="7866545"/>
              <a:ext cx="123825" cy="230504"/>
            </a:xfrm>
            <a:custGeom>
              <a:avLst/>
              <a:gdLst/>
              <a:ahLst/>
              <a:cxnLst/>
              <a:rect l="l" t="t" r="r" b="b"/>
              <a:pathLst>
                <a:path w="123825" h="230504">
                  <a:moveTo>
                    <a:pt x="0" y="0"/>
                  </a:moveTo>
                  <a:lnTo>
                    <a:pt x="123596" y="0"/>
                  </a:lnTo>
                  <a:lnTo>
                    <a:pt x="123596" y="230276"/>
                  </a:lnTo>
                  <a:lnTo>
                    <a:pt x="0" y="230276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893005" y="6868681"/>
              <a:ext cx="123825" cy="1228725"/>
            </a:xfrm>
            <a:custGeom>
              <a:avLst/>
              <a:gdLst/>
              <a:ahLst/>
              <a:cxnLst/>
              <a:rect l="l" t="t" r="r" b="b"/>
              <a:pathLst>
                <a:path w="123825" h="1228725">
                  <a:moveTo>
                    <a:pt x="123596" y="0"/>
                  </a:moveTo>
                  <a:lnTo>
                    <a:pt x="0" y="0"/>
                  </a:lnTo>
                  <a:lnTo>
                    <a:pt x="0" y="1228153"/>
                  </a:lnTo>
                  <a:lnTo>
                    <a:pt x="123596" y="1228153"/>
                  </a:lnTo>
                  <a:lnTo>
                    <a:pt x="123596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893005" y="6868681"/>
              <a:ext cx="123825" cy="1228725"/>
            </a:xfrm>
            <a:custGeom>
              <a:avLst/>
              <a:gdLst/>
              <a:ahLst/>
              <a:cxnLst/>
              <a:rect l="l" t="t" r="r" b="b"/>
              <a:pathLst>
                <a:path w="123825" h="1228725">
                  <a:moveTo>
                    <a:pt x="0" y="0"/>
                  </a:moveTo>
                  <a:lnTo>
                    <a:pt x="123596" y="0"/>
                  </a:lnTo>
                  <a:lnTo>
                    <a:pt x="123596" y="1228153"/>
                  </a:lnTo>
                  <a:lnTo>
                    <a:pt x="0" y="1228153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510999" y="7482751"/>
              <a:ext cx="123825" cy="614680"/>
            </a:xfrm>
            <a:custGeom>
              <a:avLst/>
              <a:gdLst/>
              <a:ahLst/>
              <a:cxnLst/>
              <a:rect l="l" t="t" r="r" b="b"/>
              <a:pathLst>
                <a:path w="123825" h="614679">
                  <a:moveTo>
                    <a:pt x="123596" y="0"/>
                  </a:moveTo>
                  <a:lnTo>
                    <a:pt x="0" y="0"/>
                  </a:lnTo>
                  <a:lnTo>
                    <a:pt x="0" y="614070"/>
                  </a:lnTo>
                  <a:lnTo>
                    <a:pt x="123596" y="614070"/>
                  </a:lnTo>
                  <a:lnTo>
                    <a:pt x="123596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510999" y="7482751"/>
              <a:ext cx="123825" cy="614680"/>
            </a:xfrm>
            <a:custGeom>
              <a:avLst/>
              <a:gdLst/>
              <a:ahLst/>
              <a:cxnLst/>
              <a:rect l="l" t="t" r="r" b="b"/>
              <a:pathLst>
                <a:path w="123825" h="614679">
                  <a:moveTo>
                    <a:pt x="0" y="0"/>
                  </a:moveTo>
                  <a:lnTo>
                    <a:pt x="123596" y="0"/>
                  </a:lnTo>
                  <a:lnTo>
                    <a:pt x="123596" y="614070"/>
                  </a:lnTo>
                  <a:lnTo>
                    <a:pt x="0" y="614070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128994" y="7022198"/>
              <a:ext cx="123825" cy="1075055"/>
            </a:xfrm>
            <a:custGeom>
              <a:avLst/>
              <a:gdLst/>
              <a:ahLst/>
              <a:cxnLst/>
              <a:rect l="l" t="t" r="r" b="b"/>
              <a:pathLst>
                <a:path w="123825" h="1075054">
                  <a:moveTo>
                    <a:pt x="123596" y="0"/>
                  </a:moveTo>
                  <a:lnTo>
                    <a:pt x="0" y="0"/>
                  </a:lnTo>
                  <a:lnTo>
                    <a:pt x="0" y="1074635"/>
                  </a:lnTo>
                  <a:lnTo>
                    <a:pt x="123596" y="1074635"/>
                  </a:lnTo>
                  <a:lnTo>
                    <a:pt x="123596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128994" y="7022198"/>
              <a:ext cx="123825" cy="1075055"/>
            </a:xfrm>
            <a:custGeom>
              <a:avLst/>
              <a:gdLst/>
              <a:ahLst/>
              <a:cxnLst/>
              <a:rect l="l" t="t" r="r" b="b"/>
              <a:pathLst>
                <a:path w="123825" h="1075054">
                  <a:moveTo>
                    <a:pt x="0" y="0"/>
                  </a:moveTo>
                  <a:lnTo>
                    <a:pt x="123596" y="0"/>
                  </a:lnTo>
                  <a:lnTo>
                    <a:pt x="123596" y="1074635"/>
                  </a:lnTo>
                  <a:lnTo>
                    <a:pt x="0" y="1074635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747001" y="6868681"/>
              <a:ext cx="123825" cy="1228725"/>
            </a:xfrm>
            <a:custGeom>
              <a:avLst/>
              <a:gdLst/>
              <a:ahLst/>
              <a:cxnLst/>
              <a:rect l="l" t="t" r="r" b="b"/>
              <a:pathLst>
                <a:path w="123825" h="1228725">
                  <a:moveTo>
                    <a:pt x="123596" y="0"/>
                  </a:moveTo>
                  <a:lnTo>
                    <a:pt x="0" y="0"/>
                  </a:lnTo>
                  <a:lnTo>
                    <a:pt x="0" y="1228153"/>
                  </a:lnTo>
                  <a:lnTo>
                    <a:pt x="123596" y="1228153"/>
                  </a:lnTo>
                  <a:lnTo>
                    <a:pt x="123596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747001" y="6868681"/>
              <a:ext cx="123825" cy="1228725"/>
            </a:xfrm>
            <a:custGeom>
              <a:avLst/>
              <a:gdLst/>
              <a:ahLst/>
              <a:cxnLst/>
              <a:rect l="l" t="t" r="r" b="b"/>
              <a:pathLst>
                <a:path w="123825" h="1228725">
                  <a:moveTo>
                    <a:pt x="0" y="0"/>
                  </a:moveTo>
                  <a:lnTo>
                    <a:pt x="123596" y="0"/>
                  </a:lnTo>
                  <a:lnTo>
                    <a:pt x="123596" y="1228153"/>
                  </a:lnTo>
                  <a:lnTo>
                    <a:pt x="0" y="1228153"/>
                  </a:lnTo>
                  <a:lnTo>
                    <a:pt x="0" y="0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297404" y="5870803"/>
              <a:ext cx="123825" cy="2226310"/>
            </a:xfrm>
            <a:custGeom>
              <a:avLst/>
              <a:gdLst/>
              <a:ahLst/>
              <a:cxnLst/>
              <a:rect l="l" t="t" r="r" b="b"/>
              <a:pathLst>
                <a:path w="123825" h="2226309">
                  <a:moveTo>
                    <a:pt x="123596" y="0"/>
                  </a:moveTo>
                  <a:lnTo>
                    <a:pt x="0" y="0"/>
                  </a:lnTo>
                  <a:lnTo>
                    <a:pt x="0" y="2226017"/>
                  </a:lnTo>
                  <a:lnTo>
                    <a:pt x="123596" y="2226017"/>
                  </a:lnTo>
                  <a:lnTo>
                    <a:pt x="123596" y="0"/>
                  </a:lnTo>
                  <a:close/>
                </a:path>
              </a:pathLst>
            </a:custGeom>
            <a:solidFill>
              <a:srgbClr val="00B2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97404" y="5870803"/>
              <a:ext cx="123825" cy="2226310"/>
            </a:xfrm>
            <a:custGeom>
              <a:avLst/>
              <a:gdLst/>
              <a:ahLst/>
              <a:cxnLst/>
              <a:rect l="l" t="t" r="r" b="b"/>
              <a:pathLst>
                <a:path w="123825" h="2226309">
                  <a:moveTo>
                    <a:pt x="0" y="0"/>
                  </a:moveTo>
                  <a:lnTo>
                    <a:pt x="123596" y="0"/>
                  </a:lnTo>
                  <a:lnTo>
                    <a:pt x="123596" y="2226017"/>
                  </a:lnTo>
                  <a:lnTo>
                    <a:pt x="0" y="2226017"/>
                  </a:lnTo>
                  <a:lnTo>
                    <a:pt x="0" y="0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915399" y="7405992"/>
              <a:ext cx="123825" cy="690880"/>
            </a:xfrm>
            <a:custGeom>
              <a:avLst/>
              <a:gdLst/>
              <a:ahLst/>
              <a:cxnLst/>
              <a:rect l="l" t="t" r="r" b="b"/>
              <a:pathLst>
                <a:path w="123825" h="690879">
                  <a:moveTo>
                    <a:pt x="123596" y="0"/>
                  </a:moveTo>
                  <a:lnTo>
                    <a:pt x="0" y="0"/>
                  </a:lnTo>
                  <a:lnTo>
                    <a:pt x="0" y="690829"/>
                  </a:lnTo>
                  <a:lnTo>
                    <a:pt x="123596" y="690829"/>
                  </a:lnTo>
                  <a:lnTo>
                    <a:pt x="123596" y="0"/>
                  </a:lnTo>
                  <a:close/>
                </a:path>
              </a:pathLst>
            </a:custGeom>
            <a:solidFill>
              <a:srgbClr val="00B2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915399" y="7405992"/>
              <a:ext cx="123825" cy="690880"/>
            </a:xfrm>
            <a:custGeom>
              <a:avLst/>
              <a:gdLst/>
              <a:ahLst/>
              <a:cxnLst/>
              <a:rect l="l" t="t" r="r" b="b"/>
              <a:pathLst>
                <a:path w="123825" h="690879">
                  <a:moveTo>
                    <a:pt x="0" y="0"/>
                  </a:moveTo>
                  <a:lnTo>
                    <a:pt x="123596" y="0"/>
                  </a:lnTo>
                  <a:lnTo>
                    <a:pt x="123596" y="690829"/>
                  </a:lnTo>
                  <a:lnTo>
                    <a:pt x="0" y="690829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533406" y="7482751"/>
              <a:ext cx="123825" cy="614680"/>
            </a:xfrm>
            <a:custGeom>
              <a:avLst/>
              <a:gdLst/>
              <a:ahLst/>
              <a:cxnLst/>
              <a:rect l="l" t="t" r="r" b="b"/>
              <a:pathLst>
                <a:path w="123825" h="614679">
                  <a:moveTo>
                    <a:pt x="123596" y="0"/>
                  </a:moveTo>
                  <a:lnTo>
                    <a:pt x="0" y="0"/>
                  </a:lnTo>
                  <a:lnTo>
                    <a:pt x="0" y="614070"/>
                  </a:lnTo>
                  <a:lnTo>
                    <a:pt x="123596" y="614070"/>
                  </a:lnTo>
                  <a:lnTo>
                    <a:pt x="123596" y="0"/>
                  </a:lnTo>
                  <a:close/>
                </a:path>
              </a:pathLst>
            </a:custGeom>
            <a:solidFill>
              <a:srgbClr val="00B2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533406" y="7482751"/>
              <a:ext cx="123825" cy="614680"/>
            </a:xfrm>
            <a:custGeom>
              <a:avLst/>
              <a:gdLst/>
              <a:ahLst/>
              <a:cxnLst/>
              <a:rect l="l" t="t" r="r" b="b"/>
              <a:pathLst>
                <a:path w="123825" h="614679">
                  <a:moveTo>
                    <a:pt x="0" y="0"/>
                  </a:moveTo>
                  <a:lnTo>
                    <a:pt x="123596" y="0"/>
                  </a:lnTo>
                  <a:lnTo>
                    <a:pt x="123596" y="614070"/>
                  </a:lnTo>
                  <a:lnTo>
                    <a:pt x="0" y="614070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151401" y="7943304"/>
              <a:ext cx="123825" cy="153670"/>
            </a:xfrm>
            <a:custGeom>
              <a:avLst/>
              <a:gdLst/>
              <a:ahLst/>
              <a:cxnLst/>
              <a:rect l="l" t="t" r="r" b="b"/>
              <a:pathLst>
                <a:path w="123825" h="153670">
                  <a:moveTo>
                    <a:pt x="123596" y="0"/>
                  </a:moveTo>
                  <a:lnTo>
                    <a:pt x="0" y="0"/>
                  </a:lnTo>
                  <a:lnTo>
                    <a:pt x="0" y="153517"/>
                  </a:lnTo>
                  <a:lnTo>
                    <a:pt x="123596" y="153517"/>
                  </a:lnTo>
                  <a:lnTo>
                    <a:pt x="123596" y="0"/>
                  </a:lnTo>
                  <a:close/>
                </a:path>
              </a:pathLst>
            </a:custGeom>
            <a:solidFill>
              <a:srgbClr val="00B2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151401" y="7943304"/>
              <a:ext cx="123825" cy="153670"/>
            </a:xfrm>
            <a:custGeom>
              <a:avLst/>
              <a:gdLst/>
              <a:ahLst/>
              <a:cxnLst/>
              <a:rect l="l" t="t" r="r" b="b"/>
              <a:pathLst>
                <a:path w="123825" h="153670">
                  <a:moveTo>
                    <a:pt x="0" y="0"/>
                  </a:moveTo>
                  <a:lnTo>
                    <a:pt x="123596" y="0"/>
                  </a:lnTo>
                  <a:lnTo>
                    <a:pt x="123596" y="153517"/>
                  </a:lnTo>
                  <a:lnTo>
                    <a:pt x="0" y="153517"/>
                  </a:lnTo>
                  <a:lnTo>
                    <a:pt x="0" y="0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769396" y="6177839"/>
              <a:ext cx="123825" cy="1919605"/>
            </a:xfrm>
            <a:custGeom>
              <a:avLst/>
              <a:gdLst/>
              <a:ahLst/>
              <a:cxnLst/>
              <a:rect l="l" t="t" r="r" b="b"/>
              <a:pathLst>
                <a:path w="123825" h="1919604">
                  <a:moveTo>
                    <a:pt x="123596" y="0"/>
                  </a:moveTo>
                  <a:lnTo>
                    <a:pt x="0" y="0"/>
                  </a:lnTo>
                  <a:lnTo>
                    <a:pt x="0" y="1918982"/>
                  </a:lnTo>
                  <a:lnTo>
                    <a:pt x="123596" y="1918982"/>
                  </a:lnTo>
                  <a:lnTo>
                    <a:pt x="123596" y="0"/>
                  </a:lnTo>
                  <a:close/>
                </a:path>
              </a:pathLst>
            </a:custGeom>
            <a:solidFill>
              <a:srgbClr val="00B2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769396" y="6177839"/>
              <a:ext cx="123825" cy="1919605"/>
            </a:xfrm>
            <a:custGeom>
              <a:avLst/>
              <a:gdLst/>
              <a:ahLst/>
              <a:cxnLst/>
              <a:rect l="l" t="t" r="r" b="b"/>
              <a:pathLst>
                <a:path w="123825" h="1919604">
                  <a:moveTo>
                    <a:pt x="0" y="0"/>
                  </a:moveTo>
                  <a:lnTo>
                    <a:pt x="123596" y="0"/>
                  </a:lnTo>
                  <a:lnTo>
                    <a:pt x="123596" y="1918982"/>
                  </a:lnTo>
                  <a:lnTo>
                    <a:pt x="0" y="1918982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387403" y="7329233"/>
              <a:ext cx="123825" cy="767715"/>
            </a:xfrm>
            <a:custGeom>
              <a:avLst/>
              <a:gdLst/>
              <a:ahLst/>
              <a:cxnLst/>
              <a:rect l="l" t="t" r="r" b="b"/>
              <a:pathLst>
                <a:path w="123825" h="767715">
                  <a:moveTo>
                    <a:pt x="123596" y="0"/>
                  </a:moveTo>
                  <a:lnTo>
                    <a:pt x="0" y="0"/>
                  </a:lnTo>
                  <a:lnTo>
                    <a:pt x="0" y="767600"/>
                  </a:lnTo>
                  <a:lnTo>
                    <a:pt x="123596" y="767600"/>
                  </a:lnTo>
                  <a:lnTo>
                    <a:pt x="123596" y="0"/>
                  </a:lnTo>
                  <a:close/>
                </a:path>
              </a:pathLst>
            </a:custGeom>
            <a:solidFill>
              <a:srgbClr val="00B2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387403" y="7329233"/>
              <a:ext cx="123825" cy="767715"/>
            </a:xfrm>
            <a:custGeom>
              <a:avLst/>
              <a:gdLst/>
              <a:ahLst/>
              <a:cxnLst/>
              <a:rect l="l" t="t" r="r" b="b"/>
              <a:pathLst>
                <a:path w="123825" h="767715">
                  <a:moveTo>
                    <a:pt x="0" y="0"/>
                  </a:moveTo>
                  <a:lnTo>
                    <a:pt x="123596" y="0"/>
                  </a:lnTo>
                  <a:lnTo>
                    <a:pt x="123596" y="767600"/>
                  </a:lnTo>
                  <a:lnTo>
                    <a:pt x="0" y="767600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005398" y="6408115"/>
              <a:ext cx="123825" cy="1689100"/>
            </a:xfrm>
            <a:custGeom>
              <a:avLst/>
              <a:gdLst/>
              <a:ahLst/>
              <a:cxnLst/>
              <a:rect l="l" t="t" r="r" b="b"/>
              <a:pathLst>
                <a:path w="123825" h="1689100">
                  <a:moveTo>
                    <a:pt x="123596" y="0"/>
                  </a:moveTo>
                  <a:lnTo>
                    <a:pt x="0" y="0"/>
                  </a:lnTo>
                  <a:lnTo>
                    <a:pt x="0" y="1688706"/>
                  </a:lnTo>
                  <a:lnTo>
                    <a:pt x="123596" y="1688706"/>
                  </a:lnTo>
                  <a:lnTo>
                    <a:pt x="123596" y="0"/>
                  </a:lnTo>
                  <a:close/>
                </a:path>
              </a:pathLst>
            </a:custGeom>
            <a:solidFill>
              <a:srgbClr val="00B2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005398" y="6408115"/>
              <a:ext cx="123825" cy="1689100"/>
            </a:xfrm>
            <a:custGeom>
              <a:avLst/>
              <a:gdLst/>
              <a:ahLst/>
              <a:cxnLst/>
              <a:rect l="l" t="t" r="r" b="b"/>
              <a:pathLst>
                <a:path w="123825" h="1689100">
                  <a:moveTo>
                    <a:pt x="0" y="0"/>
                  </a:moveTo>
                  <a:lnTo>
                    <a:pt x="123596" y="0"/>
                  </a:lnTo>
                  <a:lnTo>
                    <a:pt x="123596" y="1688706"/>
                  </a:lnTo>
                  <a:lnTo>
                    <a:pt x="0" y="1688706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623405" y="6408115"/>
              <a:ext cx="123825" cy="1689100"/>
            </a:xfrm>
            <a:custGeom>
              <a:avLst/>
              <a:gdLst/>
              <a:ahLst/>
              <a:cxnLst/>
              <a:rect l="l" t="t" r="r" b="b"/>
              <a:pathLst>
                <a:path w="123825" h="1689100">
                  <a:moveTo>
                    <a:pt x="123596" y="0"/>
                  </a:moveTo>
                  <a:lnTo>
                    <a:pt x="0" y="0"/>
                  </a:lnTo>
                  <a:lnTo>
                    <a:pt x="0" y="1688706"/>
                  </a:lnTo>
                  <a:lnTo>
                    <a:pt x="123596" y="1688706"/>
                  </a:lnTo>
                  <a:lnTo>
                    <a:pt x="123596" y="0"/>
                  </a:lnTo>
                  <a:close/>
                </a:path>
              </a:pathLst>
            </a:custGeom>
            <a:solidFill>
              <a:srgbClr val="00B2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623405" y="6408115"/>
              <a:ext cx="123825" cy="1689100"/>
            </a:xfrm>
            <a:custGeom>
              <a:avLst/>
              <a:gdLst/>
              <a:ahLst/>
              <a:cxnLst/>
              <a:rect l="l" t="t" r="r" b="b"/>
              <a:pathLst>
                <a:path w="123825" h="1689100">
                  <a:moveTo>
                    <a:pt x="0" y="0"/>
                  </a:moveTo>
                  <a:lnTo>
                    <a:pt x="123596" y="0"/>
                  </a:lnTo>
                  <a:lnTo>
                    <a:pt x="123596" y="1688706"/>
                  </a:lnTo>
                  <a:lnTo>
                    <a:pt x="0" y="1688706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173795" y="6715163"/>
              <a:ext cx="123825" cy="1381760"/>
            </a:xfrm>
            <a:custGeom>
              <a:avLst/>
              <a:gdLst/>
              <a:ahLst/>
              <a:cxnLst/>
              <a:rect l="l" t="t" r="r" b="b"/>
              <a:pathLst>
                <a:path w="123825" h="1381759">
                  <a:moveTo>
                    <a:pt x="123596" y="0"/>
                  </a:moveTo>
                  <a:lnTo>
                    <a:pt x="0" y="0"/>
                  </a:lnTo>
                  <a:lnTo>
                    <a:pt x="0" y="1381671"/>
                  </a:lnTo>
                  <a:lnTo>
                    <a:pt x="123596" y="1381671"/>
                  </a:lnTo>
                  <a:lnTo>
                    <a:pt x="123596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173795" y="6715163"/>
              <a:ext cx="123825" cy="1381760"/>
            </a:xfrm>
            <a:custGeom>
              <a:avLst/>
              <a:gdLst/>
              <a:ahLst/>
              <a:cxnLst/>
              <a:rect l="l" t="t" r="r" b="b"/>
              <a:pathLst>
                <a:path w="123825" h="1381759">
                  <a:moveTo>
                    <a:pt x="0" y="0"/>
                  </a:moveTo>
                  <a:lnTo>
                    <a:pt x="123596" y="0"/>
                  </a:lnTo>
                  <a:lnTo>
                    <a:pt x="123596" y="1381671"/>
                  </a:lnTo>
                  <a:lnTo>
                    <a:pt x="0" y="1381671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91802" y="7559510"/>
              <a:ext cx="123825" cy="537845"/>
            </a:xfrm>
            <a:custGeom>
              <a:avLst/>
              <a:gdLst/>
              <a:ahLst/>
              <a:cxnLst/>
              <a:rect l="l" t="t" r="r" b="b"/>
              <a:pathLst>
                <a:path w="123825" h="537845">
                  <a:moveTo>
                    <a:pt x="123596" y="0"/>
                  </a:moveTo>
                  <a:lnTo>
                    <a:pt x="0" y="0"/>
                  </a:lnTo>
                  <a:lnTo>
                    <a:pt x="0" y="537311"/>
                  </a:lnTo>
                  <a:lnTo>
                    <a:pt x="123596" y="537311"/>
                  </a:lnTo>
                  <a:lnTo>
                    <a:pt x="123596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791802" y="7559510"/>
              <a:ext cx="123825" cy="537845"/>
            </a:xfrm>
            <a:custGeom>
              <a:avLst/>
              <a:gdLst/>
              <a:ahLst/>
              <a:cxnLst/>
              <a:rect l="l" t="t" r="r" b="b"/>
              <a:pathLst>
                <a:path w="123825" h="537845">
                  <a:moveTo>
                    <a:pt x="0" y="0"/>
                  </a:moveTo>
                  <a:lnTo>
                    <a:pt x="123596" y="0"/>
                  </a:lnTo>
                  <a:lnTo>
                    <a:pt x="123596" y="537311"/>
                  </a:lnTo>
                  <a:lnTo>
                    <a:pt x="0" y="537311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409797" y="7789786"/>
              <a:ext cx="123825" cy="307340"/>
            </a:xfrm>
            <a:custGeom>
              <a:avLst/>
              <a:gdLst/>
              <a:ahLst/>
              <a:cxnLst/>
              <a:rect l="l" t="t" r="r" b="b"/>
              <a:pathLst>
                <a:path w="123825" h="307340">
                  <a:moveTo>
                    <a:pt x="123596" y="0"/>
                  </a:moveTo>
                  <a:lnTo>
                    <a:pt x="0" y="0"/>
                  </a:lnTo>
                  <a:lnTo>
                    <a:pt x="0" y="307035"/>
                  </a:lnTo>
                  <a:lnTo>
                    <a:pt x="123596" y="307035"/>
                  </a:lnTo>
                  <a:lnTo>
                    <a:pt x="123596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409797" y="7789786"/>
              <a:ext cx="123825" cy="307340"/>
            </a:xfrm>
            <a:custGeom>
              <a:avLst/>
              <a:gdLst/>
              <a:ahLst/>
              <a:cxnLst/>
              <a:rect l="l" t="t" r="r" b="b"/>
              <a:pathLst>
                <a:path w="123825" h="307340">
                  <a:moveTo>
                    <a:pt x="0" y="0"/>
                  </a:moveTo>
                  <a:lnTo>
                    <a:pt x="123596" y="0"/>
                  </a:lnTo>
                  <a:lnTo>
                    <a:pt x="123596" y="307035"/>
                  </a:lnTo>
                  <a:lnTo>
                    <a:pt x="0" y="307035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027804" y="8020062"/>
              <a:ext cx="123825" cy="76835"/>
            </a:xfrm>
            <a:custGeom>
              <a:avLst/>
              <a:gdLst/>
              <a:ahLst/>
              <a:cxnLst/>
              <a:rect l="l" t="t" r="r" b="b"/>
              <a:pathLst>
                <a:path w="123825" h="76834">
                  <a:moveTo>
                    <a:pt x="123596" y="0"/>
                  </a:moveTo>
                  <a:lnTo>
                    <a:pt x="0" y="0"/>
                  </a:lnTo>
                  <a:lnTo>
                    <a:pt x="0" y="76758"/>
                  </a:lnTo>
                  <a:lnTo>
                    <a:pt x="123596" y="76758"/>
                  </a:lnTo>
                  <a:lnTo>
                    <a:pt x="123596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027804" y="8020062"/>
              <a:ext cx="123825" cy="76835"/>
            </a:xfrm>
            <a:custGeom>
              <a:avLst/>
              <a:gdLst/>
              <a:ahLst/>
              <a:cxnLst/>
              <a:rect l="l" t="t" r="r" b="b"/>
              <a:pathLst>
                <a:path w="123825" h="76834">
                  <a:moveTo>
                    <a:pt x="0" y="0"/>
                  </a:moveTo>
                  <a:lnTo>
                    <a:pt x="123596" y="0"/>
                  </a:lnTo>
                  <a:lnTo>
                    <a:pt x="123596" y="76758"/>
                  </a:lnTo>
                  <a:lnTo>
                    <a:pt x="0" y="76758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645799" y="7636269"/>
              <a:ext cx="123825" cy="461009"/>
            </a:xfrm>
            <a:custGeom>
              <a:avLst/>
              <a:gdLst/>
              <a:ahLst/>
              <a:cxnLst/>
              <a:rect l="l" t="t" r="r" b="b"/>
              <a:pathLst>
                <a:path w="123825" h="461009">
                  <a:moveTo>
                    <a:pt x="123596" y="0"/>
                  </a:moveTo>
                  <a:lnTo>
                    <a:pt x="0" y="0"/>
                  </a:lnTo>
                  <a:lnTo>
                    <a:pt x="0" y="460552"/>
                  </a:lnTo>
                  <a:lnTo>
                    <a:pt x="123596" y="460552"/>
                  </a:lnTo>
                  <a:lnTo>
                    <a:pt x="123596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645799" y="7636269"/>
              <a:ext cx="123825" cy="461009"/>
            </a:xfrm>
            <a:custGeom>
              <a:avLst/>
              <a:gdLst/>
              <a:ahLst/>
              <a:cxnLst/>
              <a:rect l="l" t="t" r="r" b="b"/>
              <a:pathLst>
                <a:path w="123825" h="461009">
                  <a:moveTo>
                    <a:pt x="0" y="0"/>
                  </a:moveTo>
                  <a:lnTo>
                    <a:pt x="123596" y="0"/>
                  </a:lnTo>
                  <a:lnTo>
                    <a:pt x="123596" y="460552"/>
                  </a:lnTo>
                  <a:lnTo>
                    <a:pt x="0" y="460552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263794" y="7559510"/>
              <a:ext cx="123825" cy="537845"/>
            </a:xfrm>
            <a:custGeom>
              <a:avLst/>
              <a:gdLst/>
              <a:ahLst/>
              <a:cxnLst/>
              <a:rect l="l" t="t" r="r" b="b"/>
              <a:pathLst>
                <a:path w="123825" h="537845">
                  <a:moveTo>
                    <a:pt x="123596" y="0"/>
                  </a:moveTo>
                  <a:lnTo>
                    <a:pt x="0" y="0"/>
                  </a:lnTo>
                  <a:lnTo>
                    <a:pt x="0" y="537311"/>
                  </a:lnTo>
                  <a:lnTo>
                    <a:pt x="123596" y="537311"/>
                  </a:lnTo>
                  <a:lnTo>
                    <a:pt x="123596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263794" y="7559510"/>
              <a:ext cx="123825" cy="537845"/>
            </a:xfrm>
            <a:custGeom>
              <a:avLst/>
              <a:gdLst/>
              <a:ahLst/>
              <a:cxnLst/>
              <a:rect l="l" t="t" r="r" b="b"/>
              <a:pathLst>
                <a:path w="123825" h="537845">
                  <a:moveTo>
                    <a:pt x="0" y="0"/>
                  </a:moveTo>
                  <a:lnTo>
                    <a:pt x="123596" y="0"/>
                  </a:lnTo>
                  <a:lnTo>
                    <a:pt x="123596" y="537311"/>
                  </a:lnTo>
                  <a:lnTo>
                    <a:pt x="0" y="537311"/>
                  </a:lnTo>
                  <a:lnTo>
                    <a:pt x="0" y="0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881801" y="7636269"/>
              <a:ext cx="123825" cy="461009"/>
            </a:xfrm>
            <a:custGeom>
              <a:avLst/>
              <a:gdLst/>
              <a:ahLst/>
              <a:cxnLst/>
              <a:rect l="l" t="t" r="r" b="b"/>
              <a:pathLst>
                <a:path w="123825" h="461009">
                  <a:moveTo>
                    <a:pt x="123596" y="0"/>
                  </a:moveTo>
                  <a:lnTo>
                    <a:pt x="0" y="0"/>
                  </a:lnTo>
                  <a:lnTo>
                    <a:pt x="0" y="460552"/>
                  </a:lnTo>
                  <a:lnTo>
                    <a:pt x="123596" y="460552"/>
                  </a:lnTo>
                  <a:lnTo>
                    <a:pt x="123596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881801" y="7636269"/>
              <a:ext cx="123825" cy="461009"/>
            </a:xfrm>
            <a:custGeom>
              <a:avLst/>
              <a:gdLst/>
              <a:ahLst/>
              <a:cxnLst/>
              <a:rect l="l" t="t" r="r" b="b"/>
              <a:pathLst>
                <a:path w="123825" h="461009">
                  <a:moveTo>
                    <a:pt x="0" y="0"/>
                  </a:moveTo>
                  <a:lnTo>
                    <a:pt x="123596" y="0"/>
                  </a:lnTo>
                  <a:lnTo>
                    <a:pt x="123596" y="460552"/>
                  </a:lnTo>
                  <a:lnTo>
                    <a:pt x="0" y="460552"/>
                  </a:lnTo>
                  <a:lnTo>
                    <a:pt x="0" y="0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499796" y="7482751"/>
              <a:ext cx="123825" cy="614680"/>
            </a:xfrm>
            <a:custGeom>
              <a:avLst/>
              <a:gdLst/>
              <a:ahLst/>
              <a:cxnLst/>
              <a:rect l="l" t="t" r="r" b="b"/>
              <a:pathLst>
                <a:path w="123825" h="614679">
                  <a:moveTo>
                    <a:pt x="123596" y="0"/>
                  </a:moveTo>
                  <a:lnTo>
                    <a:pt x="0" y="0"/>
                  </a:lnTo>
                  <a:lnTo>
                    <a:pt x="0" y="614070"/>
                  </a:lnTo>
                  <a:lnTo>
                    <a:pt x="123596" y="614070"/>
                  </a:lnTo>
                  <a:lnTo>
                    <a:pt x="123596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499796" y="7482751"/>
              <a:ext cx="123825" cy="614680"/>
            </a:xfrm>
            <a:custGeom>
              <a:avLst/>
              <a:gdLst/>
              <a:ahLst/>
              <a:cxnLst/>
              <a:rect l="l" t="t" r="r" b="b"/>
              <a:pathLst>
                <a:path w="123825" h="614679">
                  <a:moveTo>
                    <a:pt x="0" y="0"/>
                  </a:moveTo>
                  <a:lnTo>
                    <a:pt x="123596" y="0"/>
                  </a:lnTo>
                  <a:lnTo>
                    <a:pt x="123596" y="614070"/>
                  </a:lnTo>
                  <a:lnTo>
                    <a:pt x="0" y="614070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111999" y="8096828"/>
              <a:ext cx="4944110" cy="0"/>
            </a:xfrm>
            <a:custGeom>
              <a:avLst/>
              <a:gdLst/>
              <a:ahLst/>
              <a:cxnLst/>
              <a:rect l="l" t="t" r="r" b="b"/>
              <a:pathLst>
                <a:path w="4944109">
                  <a:moveTo>
                    <a:pt x="0" y="0"/>
                  </a:moveTo>
                  <a:lnTo>
                    <a:pt x="4943995" y="0"/>
                  </a:lnTo>
                </a:path>
              </a:pathLst>
            </a:custGeom>
            <a:ln w="3175">
              <a:solidFill>
                <a:srgbClr val="9D9D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9778215" y="8629525"/>
            <a:ext cx="2343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900" spc="-35" dirty="0">
                <a:latin typeface="Calibri"/>
                <a:cs typeface="Calibri"/>
              </a:rPr>
              <a:t>20</a:t>
            </a:r>
            <a:r>
              <a:rPr sz="900" spc="-45" dirty="0">
                <a:latin typeface="Calibri"/>
                <a:cs typeface="Calibri"/>
              </a:rPr>
              <a:t>1</a:t>
            </a:r>
            <a:r>
              <a:rPr sz="900" spc="15" dirty="0"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265018" y="8629525"/>
            <a:ext cx="2355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900" spc="-35" dirty="0">
                <a:latin typeface="Calibri"/>
                <a:cs typeface="Calibri"/>
              </a:rPr>
              <a:t>20</a:t>
            </a:r>
            <a:r>
              <a:rPr sz="900" spc="-55" dirty="0">
                <a:latin typeface="Calibri"/>
                <a:cs typeface="Calibri"/>
              </a:rPr>
              <a:t>1</a:t>
            </a:r>
            <a:r>
              <a:rPr sz="900" spc="40" dirty="0"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105696" y="8629525"/>
            <a:ext cx="23304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900" spc="-25" dirty="0">
                <a:latin typeface="Calibri"/>
                <a:cs typeface="Calibri"/>
              </a:rPr>
              <a:t>2018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946374" y="8629525"/>
            <a:ext cx="2279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900" spc="-35" dirty="0">
                <a:latin typeface="Calibri"/>
                <a:cs typeface="Calibri"/>
              </a:rPr>
              <a:t>20</a:t>
            </a:r>
            <a:r>
              <a:rPr sz="900" spc="-65" dirty="0">
                <a:latin typeface="Calibri"/>
                <a:cs typeface="Calibri"/>
              </a:rPr>
              <a:t>1</a:t>
            </a:r>
            <a:r>
              <a:rPr sz="900" spc="-10" dirty="0"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462419" y="8442884"/>
            <a:ext cx="11347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819"/>
              </a:lnSpc>
              <a:spcBef>
                <a:spcPts val="100"/>
              </a:spcBef>
            </a:pPr>
            <a:r>
              <a:rPr sz="700" spc="-10" dirty="0">
                <a:latin typeface="Georgia"/>
                <a:cs typeface="Georgia"/>
              </a:rPr>
              <a:t>Fonte:</a:t>
            </a:r>
            <a:endParaRPr sz="700">
              <a:latin typeface="Georgia"/>
              <a:cs typeface="Georgia"/>
            </a:endParaRPr>
          </a:p>
          <a:p>
            <a:pPr>
              <a:lnSpc>
                <a:spcPts val="800"/>
              </a:lnSpc>
            </a:pPr>
            <a:r>
              <a:rPr sz="700" spc="15" dirty="0">
                <a:latin typeface="Georgia"/>
                <a:cs typeface="Georgia"/>
              </a:rPr>
              <a:t>Ufficio </a:t>
            </a:r>
            <a:r>
              <a:rPr sz="700" spc="5" dirty="0">
                <a:latin typeface="Georgia"/>
                <a:cs typeface="Georgia"/>
              </a:rPr>
              <a:t>Tirocini</a:t>
            </a:r>
            <a:r>
              <a:rPr sz="700" spc="-45" dirty="0">
                <a:latin typeface="Georgia"/>
                <a:cs typeface="Georgia"/>
              </a:rPr>
              <a:t> </a:t>
            </a:r>
            <a:r>
              <a:rPr sz="700" dirty="0">
                <a:latin typeface="Georgia"/>
                <a:cs typeface="Georgia"/>
              </a:rPr>
              <a:t>DIEC</a:t>
            </a:r>
            <a:endParaRPr sz="700">
              <a:latin typeface="Georgia"/>
              <a:cs typeface="Georgia"/>
            </a:endParaRPr>
          </a:p>
          <a:p>
            <a:pPr>
              <a:lnSpc>
                <a:spcPts val="819"/>
              </a:lnSpc>
            </a:pPr>
            <a:r>
              <a:rPr sz="700" spc="-5" dirty="0">
                <a:latin typeface="Georgia"/>
                <a:cs typeface="Georgia"/>
              </a:rPr>
              <a:t>(dati </a:t>
            </a:r>
            <a:r>
              <a:rPr sz="700" spc="10" dirty="0">
                <a:latin typeface="Georgia"/>
                <a:cs typeface="Georgia"/>
              </a:rPr>
              <a:t>estratti </a:t>
            </a:r>
            <a:r>
              <a:rPr sz="700" spc="15" dirty="0">
                <a:latin typeface="Georgia"/>
                <a:cs typeface="Georgia"/>
              </a:rPr>
              <a:t>ad agosto</a:t>
            </a:r>
            <a:r>
              <a:rPr sz="700" spc="-95" dirty="0">
                <a:latin typeface="Georgia"/>
                <a:cs typeface="Georgia"/>
              </a:rPr>
              <a:t> </a:t>
            </a:r>
            <a:r>
              <a:rPr sz="700" spc="-55" dirty="0">
                <a:latin typeface="Georgia"/>
                <a:cs typeface="Georgia"/>
              </a:rPr>
              <a:t>2019)</a:t>
            </a:r>
            <a:endParaRPr sz="700">
              <a:latin typeface="Georgia"/>
              <a:cs typeface="Georgi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222425" y="3780002"/>
            <a:ext cx="1716405" cy="1347470"/>
          </a:xfrm>
          <a:prstGeom prst="rect">
            <a:avLst/>
          </a:prstGeom>
          <a:solidFill>
            <a:srgbClr val="FBC7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71755" marR="82550">
              <a:lnSpc>
                <a:spcPct val="104200"/>
              </a:lnSpc>
              <a:spcBef>
                <a:spcPts val="215"/>
              </a:spcBef>
            </a:pPr>
            <a:r>
              <a:rPr sz="800" spc="15" dirty="0">
                <a:latin typeface="Georgia"/>
                <a:cs typeface="Georgia"/>
              </a:rPr>
              <a:t>L’Ufficio </a:t>
            </a:r>
            <a:r>
              <a:rPr sz="800" spc="25" dirty="0">
                <a:latin typeface="Georgia"/>
                <a:cs typeface="Georgia"/>
              </a:rPr>
              <a:t>Tirocini </a:t>
            </a:r>
            <a:r>
              <a:rPr sz="800" spc="20" dirty="0">
                <a:latin typeface="Georgia"/>
                <a:cs typeface="Georgia"/>
              </a:rPr>
              <a:t>pubblica </a:t>
            </a:r>
            <a:r>
              <a:rPr sz="800" spc="25" dirty="0">
                <a:latin typeface="Georgia"/>
                <a:cs typeface="Georgia"/>
              </a:rPr>
              <a:t>sul  </a:t>
            </a:r>
            <a:r>
              <a:rPr sz="800" spc="15" dirty="0">
                <a:latin typeface="Georgia"/>
                <a:cs typeface="Georgia"/>
              </a:rPr>
              <a:t>sito </a:t>
            </a:r>
            <a:r>
              <a:rPr sz="800" spc="35" dirty="0">
                <a:latin typeface="Georgia"/>
                <a:cs typeface="Georgia"/>
              </a:rPr>
              <a:t>web </a:t>
            </a:r>
            <a:r>
              <a:rPr sz="800" spc="10" dirty="0">
                <a:latin typeface="Georgia"/>
                <a:cs typeface="Georgia"/>
              </a:rPr>
              <a:t>del </a:t>
            </a:r>
            <a:r>
              <a:rPr sz="800" spc="5" dirty="0">
                <a:latin typeface="Georgia"/>
                <a:cs typeface="Georgia"/>
              </a:rPr>
              <a:t>DIEC </a:t>
            </a:r>
            <a:r>
              <a:rPr sz="800" spc="20" dirty="0">
                <a:latin typeface="Georgia"/>
                <a:cs typeface="Georgia"/>
              </a:rPr>
              <a:t>(www.econo-  </a:t>
            </a:r>
            <a:r>
              <a:rPr sz="800" spc="10" dirty="0">
                <a:latin typeface="Georgia"/>
                <a:cs typeface="Georgia"/>
              </a:rPr>
              <a:t>mia.unige.it/finestra-sul-lavoro),  le </a:t>
            </a:r>
            <a:r>
              <a:rPr sz="800" spc="35" dirty="0">
                <a:latin typeface="Georgia"/>
                <a:cs typeface="Georgia"/>
              </a:rPr>
              <a:t>offerte </a:t>
            </a:r>
            <a:r>
              <a:rPr sz="800" spc="15" dirty="0">
                <a:latin typeface="Georgia"/>
                <a:cs typeface="Georgia"/>
              </a:rPr>
              <a:t>delle </a:t>
            </a:r>
            <a:r>
              <a:rPr sz="800" spc="10" dirty="0">
                <a:latin typeface="Georgia"/>
                <a:cs typeface="Georgia"/>
              </a:rPr>
              <a:t>imprese, </a:t>
            </a:r>
            <a:r>
              <a:rPr sz="800" spc="20" dirty="0">
                <a:latin typeface="Georgia"/>
                <a:cs typeface="Georgia"/>
              </a:rPr>
              <a:t>degli  </a:t>
            </a:r>
            <a:r>
              <a:rPr sz="800" spc="25" dirty="0">
                <a:latin typeface="Georgia"/>
                <a:cs typeface="Georgia"/>
              </a:rPr>
              <a:t>enti </a:t>
            </a:r>
            <a:r>
              <a:rPr sz="800" spc="15" dirty="0">
                <a:latin typeface="Georgia"/>
                <a:cs typeface="Georgia"/>
              </a:rPr>
              <a:t>e </a:t>
            </a:r>
            <a:r>
              <a:rPr sz="800" spc="20" dirty="0">
                <a:latin typeface="Georgia"/>
                <a:cs typeface="Georgia"/>
              </a:rPr>
              <a:t>degli </a:t>
            </a:r>
            <a:r>
              <a:rPr sz="800" spc="25" dirty="0">
                <a:latin typeface="Georgia"/>
                <a:cs typeface="Georgia"/>
              </a:rPr>
              <a:t>studi </a:t>
            </a:r>
            <a:r>
              <a:rPr sz="800" spc="20" dirty="0">
                <a:latin typeface="Georgia"/>
                <a:cs typeface="Georgia"/>
              </a:rPr>
              <a:t>professionali  disponibili </a:t>
            </a:r>
            <a:r>
              <a:rPr sz="800" spc="15" dirty="0">
                <a:latin typeface="Georgia"/>
                <a:cs typeface="Georgia"/>
              </a:rPr>
              <a:t>ad </a:t>
            </a:r>
            <a:r>
              <a:rPr sz="800" spc="20" dirty="0">
                <a:latin typeface="Georgia"/>
                <a:cs typeface="Georgia"/>
              </a:rPr>
              <a:t>accogliere </a:t>
            </a:r>
            <a:r>
              <a:rPr sz="800" spc="15" dirty="0">
                <a:latin typeface="Georgia"/>
                <a:cs typeface="Georgia"/>
              </a:rPr>
              <a:t>studen-  </a:t>
            </a:r>
            <a:r>
              <a:rPr sz="800" spc="30" dirty="0">
                <a:latin typeface="Georgia"/>
                <a:cs typeface="Georgia"/>
              </a:rPr>
              <a:t>ti </a:t>
            </a:r>
            <a:r>
              <a:rPr sz="800" spc="15" dirty="0">
                <a:latin typeface="Georgia"/>
                <a:cs typeface="Georgia"/>
              </a:rPr>
              <a:t>e </a:t>
            </a:r>
            <a:r>
              <a:rPr sz="800" spc="20" dirty="0">
                <a:latin typeface="Georgia"/>
                <a:cs typeface="Georgia"/>
              </a:rPr>
              <a:t>neolaureati. Una </a:t>
            </a:r>
            <a:r>
              <a:rPr sz="800" spc="30" dirty="0">
                <a:latin typeface="Georgia"/>
                <a:cs typeface="Georgia"/>
              </a:rPr>
              <a:t>specifica  </a:t>
            </a:r>
            <a:r>
              <a:rPr sz="800" spc="20" dirty="0">
                <a:latin typeface="Georgia"/>
                <a:cs typeface="Georgia"/>
              </a:rPr>
              <a:t>sezione </a:t>
            </a:r>
            <a:r>
              <a:rPr sz="800" spc="15" dirty="0">
                <a:latin typeface="Georgia"/>
                <a:cs typeface="Georgia"/>
              </a:rPr>
              <a:t>è </a:t>
            </a:r>
            <a:r>
              <a:rPr sz="800" spc="20" dirty="0">
                <a:latin typeface="Georgia"/>
                <a:cs typeface="Georgia"/>
              </a:rPr>
              <a:t>dedicata alle </a:t>
            </a:r>
            <a:r>
              <a:rPr sz="800" spc="35" dirty="0">
                <a:latin typeface="Georgia"/>
                <a:cs typeface="Georgia"/>
              </a:rPr>
              <a:t>offerte </a:t>
            </a:r>
            <a:r>
              <a:rPr sz="800" spc="10" dirty="0">
                <a:latin typeface="Georgia"/>
                <a:cs typeface="Georgia"/>
              </a:rPr>
              <a:t>di  </a:t>
            </a:r>
            <a:r>
              <a:rPr sz="800" spc="20" dirty="0">
                <a:latin typeface="Georgia"/>
                <a:cs typeface="Georgia"/>
              </a:rPr>
              <a:t>lavoro </a:t>
            </a:r>
            <a:r>
              <a:rPr sz="800" spc="15" dirty="0">
                <a:latin typeface="Georgia"/>
                <a:cs typeface="Georgia"/>
              </a:rPr>
              <a:t>(</a:t>
            </a:r>
            <a:r>
              <a:rPr sz="800" spc="15" dirty="0">
                <a:latin typeface="Georgia"/>
                <a:cs typeface="Georgia"/>
                <a:hlinkClick r:id="rId2"/>
              </a:rPr>
              <a:t>www.economia.unige.it/ </a:t>
            </a:r>
            <a:r>
              <a:rPr sz="800" spc="15" dirty="0">
                <a:latin typeface="Georgia"/>
                <a:cs typeface="Georgia"/>
              </a:rPr>
              <a:t> </a:t>
            </a:r>
            <a:r>
              <a:rPr sz="800" spc="10" dirty="0">
                <a:latin typeface="Georgia"/>
                <a:cs typeface="Georgia"/>
              </a:rPr>
              <a:t>offerte-lavoro).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661195" y="5849325"/>
            <a:ext cx="10858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-5" dirty="0">
                <a:solidFill>
                  <a:srgbClr val="FFFFFF"/>
                </a:solidFill>
                <a:latin typeface="Book Antiqua"/>
                <a:cs typeface="Book Antiqua"/>
              </a:rPr>
              <a:t>29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132456" y="6152410"/>
            <a:ext cx="10985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5" dirty="0">
                <a:solidFill>
                  <a:srgbClr val="FFFFFF"/>
                </a:solidFill>
                <a:latin typeface="Book Antiqua"/>
                <a:cs typeface="Book Antiqua"/>
              </a:rPr>
              <a:t>25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8260662" y="6848307"/>
            <a:ext cx="9969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-40" dirty="0">
                <a:solidFill>
                  <a:srgbClr val="FFFFFF"/>
                </a:solidFill>
                <a:latin typeface="Book Antiqua"/>
                <a:cs typeface="Book Antiqua"/>
              </a:rPr>
              <a:t>16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0115847" y="6848307"/>
            <a:ext cx="9969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-40" dirty="0">
                <a:solidFill>
                  <a:srgbClr val="FFFFFF"/>
                </a:solidFill>
                <a:latin typeface="Book Antiqua"/>
                <a:cs typeface="Book Antiqua"/>
              </a:rPr>
              <a:t>16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387154" y="6769726"/>
            <a:ext cx="9207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-70" dirty="0">
                <a:solidFill>
                  <a:srgbClr val="FFFFFF"/>
                </a:solidFill>
                <a:latin typeface="Book Antiqua"/>
                <a:cs typeface="Book Antiqua"/>
              </a:rPr>
              <a:t>17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9021137" y="7380088"/>
            <a:ext cx="6604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45" dirty="0">
                <a:solidFill>
                  <a:srgbClr val="FFFFFF"/>
                </a:solidFill>
                <a:latin typeface="Book Antiqua"/>
                <a:cs typeface="Book Antiqua"/>
              </a:rPr>
              <a:t>9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752723" y="7308460"/>
            <a:ext cx="10541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-15" dirty="0">
                <a:solidFill>
                  <a:srgbClr val="FFFFFF"/>
                </a:solidFill>
                <a:latin typeface="Book Antiqua"/>
                <a:cs typeface="Book Antiqua"/>
              </a:rPr>
              <a:t>10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9498340" y="6997087"/>
            <a:ext cx="22225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-35" dirty="0">
                <a:solidFill>
                  <a:srgbClr val="FFFFFF"/>
                </a:solidFill>
                <a:latin typeface="Book Antiqua"/>
                <a:cs typeface="Book Antiqua"/>
              </a:rPr>
              <a:t>14</a:t>
            </a:r>
            <a:r>
              <a:rPr sz="750" b="1" spc="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750" b="1" spc="-35" dirty="0">
                <a:solidFill>
                  <a:srgbClr val="FFFFFF"/>
                </a:solidFill>
                <a:latin typeface="Book Antiqua"/>
                <a:cs typeface="Book Antiqua"/>
              </a:rPr>
              <a:t>14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0238719" y="6997087"/>
            <a:ext cx="9969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-35" dirty="0">
                <a:solidFill>
                  <a:srgbClr val="FFFFFF"/>
                </a:solidFill>
                <a:latin typeface="Book Antiqua"/>
                <a:cs typeface="Book Antiqua"/>
              </a:rPr>
              <a:t>14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9369657" y="6384249"/>
            <a:ext cx="10668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-10" dirty="0">
                <a:solidFill>
                  <a:srgbClr val="FFFFFF"/>
                </a:solidFill>
                <a:latin typeface="Book Antiqua"/>
                <a:cs typeface="Book Antiqua"/>
              </a:rPr>
              <a:t>22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9987734" y="6384249"/>
            <a:ext cx="10668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-10" dirty="0">
                <a:solidFill>
                  <a:srgbClr val="FFFFFF"/>
                </a:solidFill>
                <a:latin typeface="Book Antiqua"/>
                <a:cs typeface="Book Antiqua"/>
              </a:rPr>
              <a:t>22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542322" y="6692478"/>
            <a:ext cx="9906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-40" dirty="0">
                <a:solidFill>
                  <a:srgbClr val="FFFFFF"/>
                </a:solidFill>
                <a:latin typeface="Book Antiqua"/>
                <a:cs typeface="Book Antiqua"/>
              </a:rPr>
              <a:t>18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796735" y="7225593"/>
            <a:ext cx="8699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-85" dirty="0">
                <a:solidFill>
                  <a:srgbClr val="FFFFFF"/>
                </a:solidFill>
                <a:latin typeface="Book Antiqua"/>
                <a:cs typeface="Book Antiqua"/>
              </a:rPr>
              <a:t>11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909701" y="7311889"/>
            <a:ext cx="10541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-15" dirty="0">
                <a:solidFill>
                  <a:srgbClr val="FFFFFF"/>
                </a:solidFill>
                <a:latin typeface="Book Antiqua"/>
                <a:cs typeface="Book Antiqua"/>
              </a:rPr>
              <a:t>10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180306" y="7534488"/>
            <a:ext cx="6096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dirty="0">
                <a:solidFill>
                  <a:srgbClr val="FFFFFF"/>
                </a:solidFill>
                <a:latin typeface="Book Antiqua"/>
                <a:cs typeface="Book Antiqua"/>
              </a:rPr>
              <a:t>7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6550543" y="7534488"/>
            <a:ext cx="6096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dirty="0">
                <a:solidFill>
                  <a:srgbClr val="FFFFFF"/>
                </a:solidFill>
                <a:latin typeface="Book Antiqua"/>
                <a:cs typeface="Book Antiqua"/>
              </a:rPr>
              <a:t>7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425576" y="7611736"/>
            <a:ext cx="64769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30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8032348" y="7611736"/>
            <a:ext cx="64769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30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9268312" y="7611736"/>
            <a:ext cx="64769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30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7169096" y="7534488"/>
            <a:ext cx="6096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dirty="0">
                <a:solidFill>
                  <a:srgbClr val="FFFFFF"/>
                </a:solidFill>
                <a:latin typeface="Book Antiqua"/>
                <a:cs typeface="Book Antiqua"/>
              </a:rPr>
              <a:t>7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7049748" y="7839669"/>
            <a:ext cx="6096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dirty="0">
                <a:solidFill>
                  <a:srgbClr val="FFFFFF"/>
                </a:solidFill>
                <a:latin typeface="Book Antiqua"/>
                <a:cs typeface="Book Antiqua"/>
              </a:rPr>
              <a:t>3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797432" y="7766327"/>
            <a:ext cx="6286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15" dirty="0">
                <a:solidFill>
                  <a:srgbClr val="FFFFFF"/>
                </a:solidFill>
                <a:latin typeface="Book Antiqua"/>
                <a:cs typeface="Book Antiqua"/>
              </a:rPr>
              <a:t>4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421891" y="7882818"/>
            <a:ext cx="5016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-85" dirty="0">
                <a:latin typeface="Book Antiqua"/>
                <a:cs typeface="Book Antiqua"/>
              </a:rPr>
              <a:t>1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7514887" y="7969114"/>
            <a:ext cx="37274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spcBef>
                <a:spcPts val="100"/>
              </a:spcBef>
            </a:pPr>
            <a:r>
              <a:rPr sz="1125" b="1" spc="-7" baseline="29629" dirty="0">
                <a:solidFill>
                  <a:srgbClr val="FFFFFF"/>
                </a:solidFill>
                <a:latin typeface="Book Antiqua"/>
                <a:cs typeface="Book Antiqua"/>
              </a:rPr>
              <a:t>2 </a:t>
            </a:r>
            <a:r>
              <a:rPr sz="750" b="1" spc="60" dirty="0">
                <a:latin typeface="Book Antiqua"/>
                <a:cs typeface="Book Antiqua"/>
              </a:rPr>
              <a:t>0</a:t>
            </a:r>
            <a:r>
              <a:rPr sz="750" b="1" spc="125" dirty="0">
                <a:latin typeface="Book Antiqua"/>
                <a:cs typeface="Book Antiqua"/>
              </a:rPr>
              <a:t> </a:t>
            </a:r>
            <a:r>
              <a:rPr sz="750" b="1" spc="60" dirty="0">
                <a:latin typeface="Book Antiqua"/>
                <a:cs typeface="Book Antiqua"/>
              </a:rPr>
              <a:t>0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920303" y="7457526"/>
            <a:ext cx="6223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10" dirty="0">
                <a:solidFill>
                  <a:srgbClr val="FFFFFF"/>
                </a:solidFill>
                <a:latin typeface="Book Antiqua"/>
                <a:cs typeface="Book Antiqua"/>
              </a:rPr>
              <a:t>8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9887817" y="7466479"/>
            <a:ext cx="6223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10" dirty="0">
                <a:solidFill>
                  <a:srgbClr val="FFFFFF"/>
                </a:solidFill>
                <a:latin typeface="Book Antiqua"/>
                <a:cs typeface="Book Antiqua"/>
              </a:rPr>
              <a:t>8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897884" y="7466479"/>
            <a:ext cx="6223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10" dirty="0">
                <a:solidFill>
                  <a:srgbClr val="FFFFFF"/>
                </a:solidFill>
                <a:latin typeface="Book Antiqua"/>
                <a:cs typeface="Book Antiqua"/>
              </a:rPr>
              <a:t>8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8654520" y="7534488"/>
            <a:ext cx="6096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dirty="0">
                <a:solidFill>
                  <a:srgbClr val="FFFFFF"/>
                </a:solidFill>
                <a:latin typeface="Book Antiqua"/>
                <a:cs typeface="Book Antiqua"/>
              </a:rPr>
              <a:t>7</a:t>
            </a:r>
            <a:endParaRPr sz="750">
              <a:latin typeface="Book Antiqua"/>
              <a:cs typeface="Book Antiqua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301274" y="7380183"/>
            <a:ext cx="6604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750" b="1" spc="45" dirty="0">
                <a:solidFill>
                  <a:srgbClr val="FFFFFF"/>
                </a:solidFill>
                <a:latin typeface="Book Antiqua"/>
                <a:cs typeface="Book Antiqua"/>
              </a:rPr>
              <a:t>9</a:t>
            </a:r>
            <a:endParaRPr sz="750">
              <a:latin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4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1593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67718" y="2195789"/>
            <a:ext cx="3756660" cy="699678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spcBef>
                <a:spcPts val="500"/>
              </a:spcBef>
            </a:pPr>
            <a:r>
              <a:rPr sz="1200" b="1" spc="90" dirty="0">
                <a:latin typeface="Calibri"/>
                <a:cs typeface="Calibri"/>
              </a:rPr>
              <a:t>Progetti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di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innovazione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didattica</a:t>
            </a:r>
            <a:endParaRPr sz="1200">
              <a:latin typeface="Calibri"/>
              <a:cs typeface="Calibri"/>
            </a:endParaRPr>
          </a:p>
          <a:p>
            <a:pPr marL="12700" marR="204470">
              <a:spcBef>
                <a:spcPts val="335"/>
              </a:spcBef>
            </a:pPr>
            <a:r>
              <a:rPr sz="1000" spc="10" dirty="0">
                <a:latin typeface="Garamond"/>
                <a:cs typeface="Garamond"/>
              </a:rPr>
              <a:t>Il </a:t>
            </a:r>
            <a:r>
              <a:rPr sz="1000" spc="-10" dirty="0">
                <a:latin typeface="Garamond"/>
                <a:cs typeface="Garamond"/>
              </a:rPr>
              <a:t>DIEC a </a:t>
            </a:r>
            <a:r>
              <a:rPr sz="1000" spc="5" dirty="0">
                <a:latin typeface="Garamond"/>
                <a:cs typeface="Garamond"/>
              </a:rPr>
              <a:t>partire </a:t>
            </a:r>
            <a:r>
              <a:rPr sz="1000" spc="15" dirty="0">
                <a:latin typeface="Garamond"/>
                <a:cs typeface="Garamond"/>
              </a:rPr>
              <a:t>dall’a.a. </a:t>
            </a:r>
            <a:r>
              <a:rPr sz="1000" spc="-20" dirty="0">
                <a:latin typeface="Garamond"/>
                <a:cs typeface="Garamond"/>
              </a:rPr>
              <a:t>2018/2019 </a:t>
            </a:r>
            <a:r>
              <a:rPr sz="1000" spc="-5" dirty="0">
                <a:latin typeface="Garamond"/>
                <a:cs typeface="Garamond"/>
              </a:rPr>
              <a:t>ha </a:t>
            </a:r>
            <a:r>
              <a:rPr sz="1000" spc="-10" dirty="0">
                <a:latin typeface="Garamond"/>
                <a:cs typeface="Garamond"/>
              </a:rPr>
              <a:t>avviato </a:t>
            </a:r>
            <a:r>
              <a:rPr sz="1000" spc="15" dirty="0">
                <a:latin typeface="Garamond"/>
                <a:cs typeface="Garamond"/>
              </a:rPr>
              <a:t>un </a:t>
            </a:r>
            <a:r>
              <a:rPr sz="1000" spc="-25" dirty="0">
                <a:latin typeface="Garamond"/>
                <a:cs typeface="Garamond"/>
              </a:rPr>
              <a:t>percorso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innova-  </a:t>
            </a:r>
            <a:r>
              <a:rPr sz="1000" spc="-20" dirty="0">
                <a:latin typeface="Garamond"/>
                <a:cs typeface="Garamond"/>
              </a:rPr>
              <a:t>zione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della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didattica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che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riguarda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5" dirty="0">
                <a:latin typeface="Garamond"/>
                <a:cs typeface="Garamond"/>
              </a:rPr>
              <a:t>tutti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gli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insegnamenti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5" dirty="0">
                <a:latin typeface="Garamond"/>
                <a:cs typeface="Garamond"/>
              </a:rPr>
              <a:t>tutti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Corsi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  </a:t>
            </a:r>
            <a:r>
              <a:rPr sz="1000" spc="-5" dirty="0">
                <a:latin typeface="Garamond"/>
                <a:cs typeface="Garamond"/>
              </a:rPr>
              <a:t>laurea </a:t>
            </a:r>
            <a:r>
              <a:rPr sz="1000" spc="-15" dirty="0">
                <a:latin typeface="Garamond"/>
                <a:cs typeface="Garamond"/>
              </a:rPr>
              <a:t>sia </a:t>
            </a:r>
            <a:r>
              <a:rPr sz="1000" spc="5" dirty="0">
                <a:latin typeface="Garamond"/>
                <a:cs typeface="Garamond"/>
              </a:rPr>
              <a:t>triennale </a:t>
            </a:r>
            <a:r>
              <a:rPr sz="1000" spc="-15" dirty="0">
                <a:latin typeface="Garamond"/>
                <a:cs typeface="Garamond"/>
              </a:rPr>
              <a:t>sia </a:t>
            </a:r>
            <a:r>
              <a:rPr sz="1000" dirty="0">
                <a:latin typeface="Garamond"/>
                <a:cs typeface="Garamond"/>
              </a:rPr>
              <a:t>magistrale. </a:t>
            </a:r>
            <a:r>
              <a:rPr sz="1000" spc="10" dirty="0">
                <a:latin typeface="Garamond"/>
                <a:cs typeface="Garamond"/>
              </a:rPr>
              <a:t>Il </a:t>
            </a:r>
            <a:r>
              <a:rPr sz="1000" spc="-10" dirty="0">
                <a:latin typeface="Garamond"/>
                <a:cs typeface="Garamond"/>
              </a:rPr>
              <a:t>progetto </a:t>
            </a:r>
            <a:r>
              <a:rPr sz="1000" spc="-5" dirty="0">
                <a:latin typeface="Garamond"/>
                <a:cs typeface="Garamond"/>
              </a:rPr>
              <a:t>ha l’obiettivo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potenziare  l’efficacia </a:t>
            </a:r>
            <a:r>
              <a:rPr sz="1000" spc="5" dirty="0">
                <a:latin typeface="Garamond"/>
                <a:cs typeface="Garamond"/>
              </a:rPr>
              <a:t>dell’insegnamento </a:t>
            </a:r>
            <a:r>
              <a:rPr sz="1000" spc="-5" dirty="0">
                <a:latin typeface="Garamond"/>
                <a:cs typeface="Garamond"/>
              </a:rPr>
              <a:t>universitario </a:t>
            </a:r>
            <a:r>
              <a:rPr sz="1000" spc="-15" dirty="0">
                <a:latin typeface="Garamond"/>
                <a:cs typeface="Garamond"/>
              </a:rPr>
              <a:t>sia </a:t>
            </a:r>
            <a:r>
              <a:rPr sz="1000" spc="-10" dirty="0">
                <a:latin typeface="Garamond"/>
                <a:cs typeface="Garamond"/>
              </a:rPr>
              <a:t>grazie </a:t>
            </a:r>
            <a:r>
              <a:rPr sz="1000" spc="10" dirty="0">
                <a:latin typeface="Garamond"/>
                <a:cs typeface="Garamond"/>
              </a:rPr>
              <a:t>all’integrazione </a:t>
            </a:r>
            <a:r>
              <a:rPr sz="1000" spc="20" dirty="0">
                <a:latin typeface="Garamond"/>
                <a:cs typeface="Garamond"/>
              </a:rPr>
              <a:t>di  </a:t>
            </a:r>
            <a:r>
              <a:rPr sz="1000" spc="-15" dirty="0">
                <a:latin typeface="Garamond"/>
                <a:cs typeface="Garamond"/>
              </a:rPr>
              <a:t>metodologie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strumenti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che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rendano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più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semplice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fruizione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delle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lezio-  </a:t>
            </a:r>
            <a:r>
              <a:rPr sz="1000" spc="20" dirty="0">
                <a:latin typeface="Garamond"/>
                <a:cs typeface="Garamond"/>
              </a:rPr>
              <a:t>ni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5" dirty="0">
                <a:latin typeface="Garamond"/>
                <a:cs typeface="Garamond"/>
              </a:rPr>
              <a:t>delle </a:t>
            </a:r>
            <a:r>
              <a:rPr sz="1000" spc="-10" dirty="0">
                <a:latin typeface="Garamond"/>
                <a:cs typeface="Garamond"/>
              </a:rPr>
              <a:t>esercitazioni (videolezioni, </a:t>
            </a:r>
            <a:r>
              <a:rPr sz="1000" i="1" spc="40" dirty="0">
                <a:latin typeface="Garamond"/>
                <a:cs typeface="Garamond"/>
              </a:rPr>
              <a:t>tutorial</a:t>
            </a:r>
            <a:r>
              <a:rPr sz="1000" spc="40" dirty="0">
                <a:latin typeface="Garamond"/>
                <a:cs typeface="Garamond"/>
              </a:rPr>
              <a:t>, </a:t>
            </a:r>
            <a:r>
              <a:rPr sz="1000" i="1" spc="30" dirty="0">
                <a:latin typeface="Garamond"/>
                <a:cs typeface="Garamond"/>
              </a:rPr>
              <a:t>podcast</a:t>
            </a:r>
            <a:r>
              <a:rPr sz="1000" spc="30" dirty="0">
                <a:latin typeface="Garamond"/>
                <a:cs typeface="Garamond"/>
              </a:rPr>
              <a:t>, </a:t>
            </a:r>
            <a:r>
              <a:rPr sz="1000" spc="-15" dirty="0">
                <a:latin typeface="Garamond"/>
                <a:cs typeface="Garamond"/>
              </a:rPr>
              <a:t>ecc.) sia attraverso  </a:t>
            </a:r>
            <a:r>
              <a:rPr sz="1000" spc="-10" dirty="0">
                <a:latin typeface="Garamond"/>
                <a:cs typeface="Garamond"/>
              </a:rPr>
              <a:t>l’adozione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approcci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dirty="0">
                <a:latin typeface="Garamond"/>
                <a:cs typeface="Garamond"/>
              </a:rPr>
              <a:t>strumenti partecipativi </a:t>
            </a:r>
            <a:r>
              <a:rPr sz="1000" spc="15" dirty="0">
                <a:latin typeface="Garamond"/>
                <a:cs typeface="Garamond"/>
              </a:rPr>
              <a:t>alla </a:t>
            </a:r>
            <a:r>
              <a:rPr sz="1000" spc="10" dirty="0">
                <a:latin typeface="Garamond"/>
                <a:cs typeface="Garamond"/>
              </a:rPr>
              <a:t>didattica, </a:t>
            </a:r>
            <a:r>
              <a:rPr sz="1000" spc="15" dirty="0">
                <a:latin typeface="Garamond"/>
                <a:cs typeface="Garamond"/>
              </a:rPr>
              <a:t>al </a:t>
            </a:r>
            <a:r>
              <a:rPr sz="1000" spc="-15" dirty="0">
                <a:latin typeface="Garamond"/>
                <a:cs typeface="Garamond"/>
              </a:rPr>
              <a:t>fine </a:t>
            </a:r>
            <a:r>
              <a:rPr sz="1000" spc="20" dirty="0">
                <a:latin typeface="Garamond"/>
                <a:cs typeface="Garamond"/>
              </a:rPr>
              <a:t>di  </a:t>
            </a:r>
            <a:r>
              <a:rPr sz="1000" spc="-10" dirty="0">
                <a:latin typeface="Garamond"/>
                <a:cs typeface="Garamond"/>
              </a:rPr>
              <a:t>supportare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un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apprendimento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attivo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consapevole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parte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degli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studenti  </a:t>
            </a:r>
            <a:r>
              <a:rPr sz="1000" spc="-20" dirty="0">
                <a:latin typeface="Garamond"/>
                <a:cs typeface="Garamond"/>
              </a:rPr>
              <a:t>(es.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i="1" spc="15" dirty="0">
                <a:latin typeface="Garamond"/>
                <a:cs typeface="Garamond"/>
              </a:rPr>
              <a:t>Clicker</a:t>
            </a:r>
            <a:r>
              <a:rPr sz="1000" spc="15" dirty="0">
                <a:latin typeface="Garamond"/>
                <a:cs typeface="Garamond"/>
              </a:rPr>
              <a:t>).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20"/>
              </a:spcBef>
            </a:pPr>
            <a:endParaRPr sz="1050">
              <a:latin typeface="Garamond"/>
              <a:cs typeface="Garamond"/>
            </a:endParaRPr>
          </a:p>
          <a:p>
            <a:pPr marL="12700" marR="264795"/>
            <a:r>
              <a:rPr sz="1000" spc="5" dirty="0">
                <a:latin typeface="Garamond"/>
                <a:cs typeface="Garamond"/>
              </a:rPr>
              <a:t>In </a:t>
            </a:r>
            <a:r>
              <a:rPr sz="1000" spc="-15" dirty="0">
                <a:latin typeface="Garamond"/>
                <a:cs typeface="Garamond"/>
              </a:rPr>
              <a:t>questo </a:t>
            </a:r>
            <a:r>
              <a:rPr sz="1000" spc="-5" dirty="0">
                <a:latin typeface="Garamond"/>
                <a:cs typeface="Garamond"/>
              </a:rPr>
              <a:t>quadro,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dirty="0">
                <a:latin typeface="Garamond"/>
                <a:cs typeface="Garamond"/>
              </a:rPr>
              <a:t>Dipartimento </a:t>
            </a:r>
            <a:r>
              <a:rPr sz="1000" spc="-5" dirty="0">
                <a:latin typeface="Garamond"/>
                <a:cs typeface="Garamond"/>
              </a:rPr>
              <a:t>ha aderito </a:t>
            </a:r>
            <a:r>
              <a:rPr sz="1000" spc="15" dirty="0">
                <a:latin typeface="Garamond"/>
                <a:cs typeface="Garamond"/>
              </a:rPr>
              <a:t>al </a:t>
            </a:r>
            <a:r>
              <a:rPr sz="1000" spc="-10" dirty="0">
                <a:latin typeface="Garamond"/>
                <a:cs typeface="Garamond"/>
              </a:rPr>
              <a:t>bando </a:t>
            </a:r>
            <a:r>
              <a:rPr sz="1000" spc="-15" dirty="0">
                <a:latin typeface="Garamond"/>
                <a:cs typeface="Garamond"/>
              </a:rPr>
              <a:t>per </a:t>
            </a:r>
            <a:r>
              <a:rPr sz="1000" spc="5" dirty="0">
                <a:latin typeface="Garamond"/>
                <a:cs typeface="Garamond"/>
              </a:rPr>
              <a:t>la didattica  </a:t>
            </a:r>
            <a:r>
              <a:rPr sz="1000" spc="-10" dirty="0">
                <a:latin typeface="Garamond"/>
                <a:cs typeface="Garamond"/>
              </a:rPr>
              <a:t>innovativa </a:t>
            </a:r>
            <a:r>
              <a:rPr sz="1000" spc="-30" dirty="0">
                <a:latin typeface="Garamond"/>
                <a:cs typeface="Garamond"/>
              </a:rPr>
              <a:t>promosso </a:t>
            </a:r>
            <a:r>
              <a:rPr sz="1000" dirty="0">
                <a:latin typeface="Garamond"/>
                <a:cs typeface="Garamond"/>
              </a:rPr>
              <a:t>dall’Ateneo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15" dirty="0">
                <a:latin typeface="Garamond"/>
                <a:cs typeface="Garamond"/>
              </a:rPr>
              <a:t>un </a:t>
            </a:r>
            <a:r>
              <a:rPr sz="1000" spc="-10" dirty="0">
                <a:latin typeface="Garamond"/>
                <a:cs typeface="Garamond"/>
              </a:rPr>
              <a:t>progetto </a:t>
            </a:r>
            <a:r>
              <a:rPr sz="1000" spc="-20" dirty="0">
                <a:latin typeface="Garamond"/>
                <a:cs typeface="Garamond"/>
              </a:rPr>
              <a:t>che coinvolge </a:t>
            </a:r>
            <a:r>
              <a:rPr sz="1000" dirty="0">
                <a:latin typeface="Garamond"/>
                <a:cs typeface="Garamond"/>
              </a:rPr>
              <a:t>prin-  </a:t>
            </a:r>
            <a:r>
              <a:rPr sz="1000" spc="-5" dirty="0">
                <a:latin typeface="Garamond"/>
                <a:cs typeface="Garamond"/>
              </a:rPr>
              <a:t>cipalmente </a:t>
            </a:r>
            <a:r>
              <a:rPr sz="1000" spc="10" dirty="0">
                <a:latin typeface="Garamond"/>
                <a:cs typeface="Garamond"/>
              </a:rPr>
              <a:t>alcuni </a:t>
            </a:r>
            <a:r>
              <a:rPr sz="1000" dirty="0">
                <a:latin typeface="Garamond"/>
                <a:cs typeface="Garamond"/>
              </a:rPr>
              <a:t>insegnamenti </a:t>
            </a:r>
            <a:r>
              <a:rPr sz="1000" spc="-5" dirty="0">
                <a:latin typeface="Garamond"/>
                <a:cs typeface="Garamond"/>
              </a:rPr>
              <a:t>del primo anno </a:t>
            </a:r>
            <a:r>
              <a:rPr sz="1000" spc="5" dirty="0">
                <a:latin typeface="Garamond"/>
                <a:cs typeface="Garamond"/>
              </a:rPr>
              <a:t>(Matematica </a:t>
            </a:r>
            <a:r>
              <a:rPr sz="1000" spc="-10" dirty="0">
                <a:latin typeface="Garamond"/>
                <a:cs typeface="Garamond"/>
              </a:rPr>
              <a:t>generale,  </a:t>
            </a:r>
            <a:r>
              <a:rPr sz="1000" spc="-25" dirty="0">
                <a:latin typeface="Garamond"/>
                <a:cs typeface="Garamond"/>
              </a:rPr>
              <a:t>Economia </a:t>
            </a:r>
            <a:r>
              <a:rPr sz="1000" spc="-5" dirty="0">
                <a:latin typeface="Garamond"/>
                <a:cs typeface="Garamond"/>
              </a:rPr>
              <a:t>aziendale, </a:t>
            </a:r>
            <a:r>
              <a:rPr sz="1000" spc="-10" dirty="0">
                <a:latin typeface="Garamond"/>
                <a:cs typeface="Garamond"/>
              </a:rPr>
              <a:t>Microeconomia), </a:t>
            </a:r>
            <a:r>
              <a:rPr sz="1000" spc="-20" dirty="0">
                <a:latin typeface="Garamond"/>
                <a:cs typeface="Garamond"/>
              </a:rPr>
              <a:t>nonché </a:t>
            </a:r>
            <a:r>
              <a:rPr sz="1000" spc="5" dirty="0">
                <a:latin typeface="Garamond"/>
                <a:cs typeface="Garamond"/>
              </a:rPr>
              <a:t>Statistica </a:t>
            </a:r>
            <a:r>
              <a:rPr sz="1000" spc="-5" dirty="0">
                <a:latin typeface="Garamond"/>
                <a:cs typeface="Garamond"/>
              </a:rPr>
              <a:t>del </a:t>
            </a:r>
            <a:r>
              <a:rPr sz="1000" spc="-25" dirty="0">
                <a:latin typeface="Garamond"/>
                <a:cs typeface="Garamond"/>
              </a:rPr>
              <a:t>secondo  </a:t>
            </a:r>
            <a:r>
              <a:rPr sz="1000" spc="-5" dirty="0">
                <a:latin typeface="Garamond"/>
                <a:cs typeface="Garamond"/>
              </a:rPr>
              <a:t>anno, dei </a:t>
            </a:r>
            <a:r>
              <a:rPr sz="1000" spc="-20" dirty="0">
                <a:latin typeface="Garamond"/>
                <a:cs typeface="Garamond"/>
              </a:rPr>
              <a:t>corsi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laurea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5" dirty="0">
                <a:latin typeface="Garamond"/>
                <a:cs typeface="Garamond"/>
              </a:rPr>
              <a:t>CLEA, </a:t>
            </a:r>
            <a:r>
              <a:rPr sz="1000" spc="15" dirty="0">
                <a:latin typeface="Garamond"/>
                <a:cs typeface="Garamond"/>
              </a:rPr>
              <a:t>CLEC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15" dirty="0">
                <a:latin typeface="Garamond"/>
                <a:cs typeface="Garamond"/>
              </a:rPr>
              <a:t>CLEAMT. </a:t>
            </a:r>
            <a:r>
              <a:rPr sz="1000" spc="-10" dirty="0">
                <a:latin typeface="Garamond"/>
                <a:cs typeface="Garamond"/>
              </a:rPr>
              <a:t>L’innovazione  </a:t>
            </a:r>
            <a:r>
              <a:rPr sz="1000" spc="10" dirty="0">
                <a:latin typeface="Garamond"/>
                <a:cs typeface="Garamond"/>
              </a:rPr>
              <a:t>didattica </a:t>
            </a:r>
            <a:r>
              <a:rPr sz="1000" spc="-25" dirty="0">
                <a:latin typeface="Garamond"/>
                <a:cs typeface="Garamond"/>
              </a:rPr>
              <a:t>è </a:t>
            </a:r>
            <a:r>
              <a:rPr sz="1000" dirty="0">
                <a:latin typeface="Garamond"/>
                <a:cs typeface="Garamond"/>
              </a:rPr>
              <a:t>destinata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spc="25" dirty="0">
                <a:latin typeface="Garamond"/>
                <a:cs typeface="Garamond"/>
              </a:rPr>
              <a:t>tutti </a:t>
            </a:r>
            <a:r>
              <a:rPr sz="1000" spc="15" dirty="0">
                <a:latin typeface="Garamond"/>
                <a:cs typeface="Garamond"/>
              </a:rPr>
              <a:t>gli </a:t>
            </a:r>
            <a:r>
              <a:rPr sz="1000" dirty="0">
                <a:latin typeface="Garamond"/>
                <a:cs typeface="Garamond"/>
              </a:rPr>
              <a:t>studenti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20" dirty="0">
                <a:latin typeface="Garamond"/>
                <a:cs typeface="Garamond"/>
              </a:rPr>
              <a:t>modo specifico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spc="-25" dirty="0">
                <a:latin typeface="Garamond"/>
                <a:cs typeface="Garamond"/>
              </a:rPr>
              <a:t>coloro </a:t>
            </a:r>
            <a:r>
              <a:rPr sz="1000" spc="-20" dirty="0">
                <a:latin typeface="Garamond"/>
                <a:cs typeface="Garamond"/>
              </a:rPr>
              <a:t>che  </a:t>
            </a:r>
            <a:r>
              <a:rPr sz="1000" spc="-15" dirty="0">
                <a:latin typeface="Garamond"/>
                <a:cs typeface="Garamond"/>
              </a:rPr>
              <a:t>non </a:t>
            </a:r>
            <a:r>
              <a:rPr sz="1000" spc="-10" dirty="0">
                <a:latin typeface="Garamond"/>
                <a:cs typeface="Garamond"/>
              </a:rPr>
              <a:t>frequentano </a:t>
            </a:r>
            <a:r>
              <a:rPr sz="1000" spc="-25" dirty="0">
                <a:latin typeface="Garamond"/>
                <a:cs typeface="Garamond"/>
              </a:rPr>
              <a:t>e prevede </a:t>
            </a: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spc="-15" dirty="0">
                <a:latin typeface="Garamond"/>
                <a:cs typeface="Garamond"/>
              </a:rPr>
              <a:t>produzione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10" dirty="0">
                <a:latin typeface="Garamond"/>
                <a:cs typeface="Garamond"/>
              </a:rPr>
              <a:t>tutorial </a:t>
            </a:r>
            <a:r>
              <a:rPr sz="1000" dirty="0">
                <a:latin typeface="Garamond"/>
                <a:cs typeface="Garamond"/>
              </a:rPr>
              <a:t>relativi </a:t>
            </a:r>
            <a:r>
              <a:rPr sz="1000" spc="-10" dirty="0">
                <a:latin typeface="Garamond"/>
                <a:cs typeface="Garamond"/>
              </a:rPr>
              <a:t>a formule </a:t>
            </a:r>
            <a:r>
              <a:rPr sz="1000" spc="-25" dirty="0">
                <a:latin typeface="Garamond"/>
                <a:cs typeface="Garamond"/>
              </a:rPr>
              <a:t>e  </a:t>
            </a:r>
            <a:r>
              <a:rPr sz="1000" spc="-10" dirty="0">
                <a:latin typeface="Garamond"/>
                <a:cs typeface="Garamond"/>
              </a:rPr>
              <a:t>teoremi,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nonché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esercitazioni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che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supportino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lo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studente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nella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prepara-  </a:t>
            </a:r>
            <a:r>
              <a:rPr sz="1000" spc="-20" dirty="0">
                <a:latin typeface="Garamond"/>
                <a:cs typeface="Garamond"/>
              </a:rPr>
              <a:t>zione </a:t>
            </a:r>
            <a:r>
              <a:rPr sz="1000" spc="-15" dirty="0">
                <a:latin typeface="Garamond"/>
                <a:cs typeface="Garamond"/>
              </a:rPr>
              <a:t>autonoma</a:t>
            </a:r>
            <a:r>
              <a:rPr sz="1000" spc="-9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all’esame.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5"/>
              </a:spcBef>
            </a:pPr>
            <a:endParaRPr sz="1150">
              <a:latin typeface="Garamond"/>
              <a:cs typeface="Garamond"/>
            </a:endParaRPr>
          </a:p>
          <a:p>
            <a:pPr marL="12700"/>
            <a:r>
              <a:rPr sz="900" b="1" spc="70" dirty="0">
                <a:latin typeface="Calibri"/>
                <a:cs typeface="Calibri"/>
              </a:rPr>
              <a:t>Progetto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i="1" spc="5" dirty="0">
                <a:latin typeface="Trebuchet MS"/>
                <a:cs typeface="Trebuchet MS"/>
              </a:rPr>
              <a:t>e-learning</a:t>
            </a:r>
            <a:endParaRPr sz="900">
              <a:latin typeface="Trebuchet MS"/>
              <a:cs typeface="Trebuchet MS"/>
            </a:endParaRPr>
          </a:p>
          <a:p>
            <a:pPr marL="12700" marR="177800">
              <a:spcBef>
                <a:spcPts val="20"/>
              </a:spcBef>
            </a:pPr>
            <a:r>
              <a:rPr sz="1000" spc="10" dirty="0">
                <a:latin typeface="Garamond"/>
                <a:cs typeface="Garamond"/>
              </a:rPr>
              <a:t>Il </a:t>
            </a:r>
            <a:r>
              <a:rPr sz="1000" spc="-10" dirty="0">
                <a:latin typeface="Garamond"/>
                <a:cs typeface="Garamond"/>
              </a:rPr>
              <a:t>DIEC </a:t>
            </a:r>
            <a:r>
              <a:rPr sz="1000" spc="-5" dirty="0">
                <a:latin typeface="Garamond"/>
                <a:cs typeface="Garamond"/>
              </a:rPr>
              <a:t>ha </a:t>
            </a:r>
            <a:r>
              <a:rPr sz="1000" spc="5" dirty="0">
                <a:latin typeface="Garamond"/>
                <a:cs typeface="Garamond"/>
              </a:rPr>
              <a:t>iniziato </a:t>
            </a:r>
            <a:r>
              <a:rPr sz="1000" spc="-10" dirty="0">
                <a:latin typeface="Garamond"/>
                <a:cs typeface="Garamond"/>
              </a:rPr>
              <a:t>a sviluppare </a:t>
            </a:r>
            <a:r>
              <a:rPr sz="1000" spc="5" dirty="0">
                <a:latin typeface="Garamond"/>
                <a:cs typeface="Garamond"/>
              </a:rPr>
              <a:t>una </a:t>
            </a:r>
            <a:r>
              <a:rPr sz="1000" spc="-15" dirty="0">
                <a:latin typeface="Garamond"/>
                <a:cs typeface="Garamond"/>
              </a:rPr>
              <a:t>serie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10" dirty="0">
                <a:latin typeface="Garamond"/>
                <a:cs typeface="Garamond"/>
              </a:rPr>
              <a:t>attività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e-learning </a:t>
            </a:r>
            <a:r>
              <a:rPr sz="1000" spc="15" dirty="0">
                <a:latin typeface="Garamond"/>
                <a:cs typeface="Garamond"/>
              </a:rPr>
              <a:t>al </a:t>
            </a:r>
            <a:r>
              <a:rPr sz="1000" spc="-15" dirty="0">
                <a:latin typeface="Garamond"/>
                <a:cs typeface="Garamond"/>
              </a:rPr>
              <a:t>fine 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supportare </a:t>
            </a: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spc="-15" dirty="0">
                <a:latin typeface="Garamond"/>
                <a:cs typeface="Garamond"/>
              </a:rPr>
              <a:t>formazione </a:t>
            </a:r>
            <a:r>
              <a:rPr sz="1000" spc="5" dirty="0">
                <a:latin typeface="Garamond"/>
                <a:cs typeface="Garamond"/>
              </a:rPr>
              <a:t>degli </a:t>
            </a:r>
            <a:r>
              <a:rPr sz="1000" dirty="0">
                <a:latin typeface="Garamond"/>
                <a:cs typeface="Garamond"/>
              </a:rPr>
              <a:t>studenti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5" dirty="0">
                <a:latin typeface="Garamond"/>
                <a:cs typeface="Garamond"/>
              </a:rPr>
              <a:t>incrementare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spc="-20" dirty="0">
                <a:latin typeface="Garamond"/>
                <a:cs typeface="Garamond"/>
              </a:rPr>
              <a:t>loro </a:t>
            </a:r>
            <a:r>
              <a:rPr sz="1000" spc="-15" dirty="0">
                <a:latin typeface="Garamond"/>
                <a:cs typeface="Garamond"/>
              </a:rPr>
              <a:t>coin-  </a:t>
            </a:r>
            <a:r>
              <a:rPr sz="1000" spc="-10" dirty="0">
                <a:latin typeface="Garamond"/>
                <a:cs typeface="Garamond"/>
              </a:rPr>
              <a:t>volgimento </a:t>
            </a:r>
            <a:r>
              <a:rPr sz="1000" spc="5" dirty="0">
                <a:latin typeface="Garamond"/>
                <a:cs typeface="Garamond"/>
              </a:rPr>
              <a:t>allo </a:t>
            </a:r>
            <a:r>
              <a:rPr sz="1000" spc="-5" dirty="0">
                <a:latin typeface="Garamond"/>
                <a:cs typeface="Garamond"/>
              </a:rPr>
              <a:t>studio. A </a:t>
            </a:r>
            <a:r>
              <a:rPr sz="1000" spc="20" dirty="0">
                <a:latin typeface="Garamond"/>
                <a:cs typeface="Garamond"/>
              </a:rPr>
              <a:t>tal </a:t>
            </a:r>
            <a:r>
              <a:rPr sz="1000" spc="-10" dirty="0">
                <a:latin typeface="Garamond"/>
                <a:cs typeface="Garamond"/>
              </a:rPr>
              <a:t>fine,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dirty="0">
                <a:latin typeface="Garamond"/>
                <a:cs typeface="Garamond"/>
              </a:rPr>
              <a:t>Dipartimento </a:t>
            </a:r>
            <a:r>
              <a:rPr sz="1000" spc="-15" dirty="0">
                <a:latin typeface="Garamond"/>
                <a:cs typeface="Garamond"/>
              </a:rPr>
              <a:t>si </a:t>
            </a:r>
            <a:r>
              <a:rPr sz="1000" spc="-25" dirty="0">
                <a:latin typeface="Garamond"/>
                <a:cs typeface="Garamond"/>
              </a:rPr>
              <a:t>è </a:t>
            </a:r>
            <a:r>
              <a:rPr sz="1000" spc="-15" dirty="0">
                <a:latin typeface="Garamond"/>
                <a:cs typeface="Garamond"/>
              </a:rPr>
              <a:t>avvalso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dirty="0">
                <a:latin typeface="Garamond"/>
                <a:cs typeface="Garamond"/>
              </a:rPr>
              <a:t>svariati  strumenti, </a:t>
            </a:r>
            <a:r>
              <a:rPr sz="1000" spc="15" dirty="0">
                <a:latin typeface="Garamond"/>
                <a:cs typeface="Garamond"/>
              </a:rPr>
              <a:t>quali </a:t>
            </a:r>
            <a:r>
              <a:rPr sz="1000" spc="-15" dirty="0">
                <a:latin typeface="Garamond"/>
                <a:cs typeface="Garamond"/>
              </a:rPr>
              <a:t>video </a:t>
            </a:r>
            <a:r>
              <a:rPr sz="1000" spc="-5" dirty="0">
                <a:latin typeface="Garamond"/>
                <a:cs typeface="Garamond"/>
              </a:rPr>
              <a:t>registrazioni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esercitazioni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5" dirty="0">
                <a:latin typeface="Garamond"/>
                <a:cs typeface="Garamond"/>
              </a:rPr>
              <a:t>applicazioni </a:t>
            </a:r>
            <a:r>
              <a:rPr sz="1000" spc="20" dirty="0">
                <a:latin typeface="Garamond"/>
                <a:cs typeface="Garamond"/>
              </a:rPr>
              <a:t>digitali 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40" dirty="0">
                <a:latin typeface="Garamond"/>
                <a:cs typeface="Garamond"/>
              </a:rPr>
              <a:t>l’</a:t>
            </a:r>
            <a:r>
              <a:rPr sz="1000" i="1" spc="40" dirty="0">
                <a:latin typeface="Garamond"/>
                <a:cs typeface="Garamond"/>
              </a:rPr>
              <a:t>Education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(es: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Socrative</a:t>
            </a:r>
            <a:r>
              <a:rPr sz="1000" spc="30" dirty="0">
                <a:latin typeface="Garamond"/>
                <a:cs typeface="Garamond"/>
              </a:rPr>
              <a:t>).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docenti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primo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anno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Corsi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laurea  </a:t>
            </a:r>
            <a:r>
              <a:rPr sz="1000" spc="-30" dirty="0">
                <a:latin typeface="Garamond"/>
                <a:cs typeface="Garamond"/>
              </a:rPr>
              <a:t>sono </a:t>
            </a:r>
            <a:r>
              <a:rPr sz="1000" spc="5" dirty="0">
                <a:latin typeface="Garamond"/>
                <a:cs typeface="Garamond"/>
              </a:rPr>
              <a:t>stati </a:t>
            </a:r>
            <a:r>
              <a:rPr sz="1000" spc="-10" dirty="0">
                <a:latin typeface="Garamond"/>
                <a:cs typeface="Garamond"/>
              </a:rPr>
              <a:t>variamente coinvolti </a:t>
            </a:r>
            <a:r>
              <a:rPr sz="1000" spc="-5" dirty="0">
                <a:latin typeface="Garamond"/>
                <a:cs typeface="Garamond"/>
              </a:rPr>
              <a:t>nello </a:t>
            </a:r>
            <a:r>
              <a:rPr sz="1000" spc="-10" dirty="0">
                <a:latin typeface="Garamond"/>
                <a:cs typeface="Garamond"/>
              </a:rPr>
              <a:t>sviluppo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5" dirty="0">
                <a:latin typeface="Garamond"/>
                <a:cs typeface="Garamond"/>
              </a:rPr>
              <a:t>tale iniziativa,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-10" dirty="0">
                <a:latin typeface="Garamond"/>
                <a:cs typeface="Garamond"/>
              </a:rPr>
              <a:t>buoni  </a:t>
            </a:r>
            <a:r>
              <a:rPr sz="1000" spc="10" dirty="0">
                <a:latin typeface="Garamond"/>
                <a:cs typeface="Garamond"/>
              </a:rPr>
              <a:t>risultati </a:t>
            </a:r>
            <a:r>
              <a:rPr sz="1000" spc="-5" dirty="0">
                <a:latin typeface="Garamond"/>
                <a:cs typeface="Garamond"/>
              </a:rPr>
              <a:t>relativamente </a:t>
            </a:r>
            <a:r>
              <a:rPr sz="1000" spc="5" dirty="0">
                <a:latin typeface="Garamond"/>
                <a:cs typeface="Garamond"/>
              </a:rPr>
              <a:t>all’incremento della </a:t>
            </a:r>
            <a:r>
              <a:rPr sz="1000" spc="-10" dirty="0">
                <a:latin typeface="Garamond"/>
                <a:cs typeface="Garamond"/>
              </a:rPr>
              <a:t>partecipazione </a:t>
            </a:r>
            <a:r>
              <a:rPr sz="1000" dirty="0">
                <a:latin typeface="Garamond"/>
                <a:cs typeface="Garamond"/>
              </a:rPr>
              <a:t>degli studenti 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aula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grado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attenzione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preparazione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generale.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20"/>
              </a:spcBef>
            </a:pPr>
            <a:endParaRPr sz="1050">
              <a:latin typeface="Garamond"/>
              <a:cs typeface="Garamond"/>
            </a:endParaRPr>
          </a:p>
          <a:p>
            <a:pPr marL="12700" marR="183515"/>
            <a:r>
              <a:rPr sz="1000" spc="-5" dirty="0">
                <a:latin typeface="Garamond"/>
                <a:cs typeface="Garamond"/>
              </a:rPr>
              <a:t>La </a:t>
            </a:r>
            <a:r>
              <a:rPr sz="1000" spc="-10" dirty="0">
                <a:latin typeface="Garamond"/>
                <a:cs typeface="Garamond"/>
              </a:rPr>
              <a:t>collaborazione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numerosi </a:t>
            </a:r>
            <a:r>
              <a:rPr sz="1000" spc="-5" dirty="0">
                <a:latin typeface="Garamond"/>
                <a:cs typeface="Garamond"/>
              </a:rPr>
              <a:t>docenti </a:t>
            </a:r>
            <a:r>
              <a:rPr sz="1000" spc="-10" dirty="0">
                <a:latin typeface="Garamond"/>
                <a:cs typeface="Garamond"/>
              </a:rPr>
              <a:t>del </a:t>
            </a:r>
            <a:r>
              <a:rPr sz="1000" dirty="0">
                <a:latin typeface="Garamond"/>
                <a:cs typeface="Garamond"/>
              </a:rPr>
              <a:t>Dipartimento </a:t>
            </a:r>
            <a:r>
              <a:rPr sz="1000" spc="-25" dirty="0">
                <a:latin typeface="Garamond"/>
                <a:cs typeface="Garamond"/>
              </a:rPr>
              <a:t>è </a:t>
            </a:r>
            <a:r>
              <a:rPr sz="1000" dirty="0">
                <a:latin typeface="Garamond"/>
                <a:cs typeface="Garamond"/>
              </a:rPr>
              <a:t>stata </a:t>
            </a:r>
            <a:r>
              <a:rPr sz="1000" spc="-20" dirty="0">
                <a:latin typeface="Garamond"/>
                <a:cs typeface="Garamond"/>
              </a:rPr>
              <a:t>fonda-  </a:t>
            </a:r>
            <a:r>
              <a:rPr sz="1000" spc="-5" dirty="0">
                <a:latin typeface="Garamond"/>
                <a:cs typeface="Garamond"/>
              </a:rPr>
              <a:t>mentale,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inoltre,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dare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corpo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un’altra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importante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iniziativa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ambito  </a:t>
            </a:r>
            <a:r>
              <a:rPr sz="1000" i="1" spc="45" dirty="0">
                <a:latin typeface="Garamond"/>
                <a:cs typeface="Garamond"/>
              </a:rPr>
              <a:t>e-learning</a:t>
            </a:r>
            <a:r>
              <a:rPr sz="1000" spc="45" dirty="0">
                <a:latin typeface="Garamond"/>
                <a:cs typeface="Garamond"/>
              </a:rPr>
              <a:t>. </a:t>
            </a:r>
            <a:r>
              <a:rPr sz="1000" spc="15" dirty="0">
                <a:latin typeface="Garamond"/>
                <a:cs typeface="Garamond"/>
              </a:rPr>
              <a:t>Alcuni </a:t>
            </a:r>
            <a:r>
              <a:rPr sz="1000" spc="-5" dirty="0">
                <a:latin typeface="Garamond"/>
                <a:cs typeface="Garamond"/>
              </a:rPr>
              <a:t>docenti </a:t>
            </a:r>
            <a:r>
              <a:rPr sz="1000" spc="-30" dirty="0">
                <a:latin typeface="Garamond"/>
                <a:cs typeface="Garamond"/>
              </a:rPr>
              <a:t>sono </a:t>
            </a:r>
            <a:r>
              <a:rPr sz="1000" spc="5" dirty="0">
                <a:latin typeface="Garamond"/>
                <a:cs typeface="Garamond"/>
              </a:rPr>
              <a:t>stati </a:t>
            </a:r>
            <a:r>
              <a:rPr sz="1000" spc="-10" dirty="0">
                <a:latin typeface="Garamond"/>
                <a:cs typeface="Garamond"/>
              </a:rPr>
              <a:t>coinvolti </a:t>
            </a:r>
            <a:r>
              <a:rPr sz="1000" spc="5" dirty="0">
                <a:latin typeface="Garamond"/>
                <a:cs typeface="Garamond"/>
              </a:rPr>
              <a:t>nella </a:t>
            </a:r>
            <a:r>
              <a:rPr sz="1000" spc="-15" dirty="0">
                <a:latin typeface="Garamond"/>
                <a:cs typeface="Garamond"/>
              </a:rPr>
              <a:t>preparazione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brevi  video </a:t>
            </a:r>
            <a:r>
              <a:rPr sz="1000" spc="5" dirty="0">
                <a:latin typeface="Garamond"/>
                <a:cs typeface="Garamond"/>
              </a:rPr>
              <a:t>incentrati </a:t>
            </a:r>
            <a:r>
              <a:rPr sz="1000" spc="-20" dirty="0">
                <a:latin typeface="Garamond"/>
                <a:cs typeface="Garamond"/>
              </a:rPr>
              <a:t>su </a:t>
            </a:r>
            <a:r>
              <a:rPr sz="1000" spc="15" dirty="0">
                <a:latin typeface="Garamond"/>
                <a:cs typeface="Garamond"/>
              </a:rPr>
              <a:t>un </a:t>
            </a:r>
            <a:r>
              <a:rPr sz="1000" dirty="0">
                <a:latin typeface="Garamond"/>
                <a:cs typeface="Garamond"/>
              </a:rPr>
              <a:t>unico </a:t>
            </a:r>
            <a:r>
              <a:rPr sz="1000" spc="-25" dirty="0">
                <a:latin typeface="Garamond"/>
                <a:cs typeface="Garamond"/>
              </a:rPr>
              <a:t>caso </a:t>
            </a:r>
            <a:r>
              <a:rPr sz="1000" spc="-5" dirty="0">
                <a:latin typeface="Garamond"/>
                <a:cs typeface="Garamond"/>
              </a:rPr>
              <a:t>aziendale </a:t>
            </a:r>
            <a:r>
              <a:rPr sz="1000" spc="-20" dirty="0">
                <a:latin typeface="Garamond"/>
                <a:cs typeface="Garamond"/>
              </a:rPr>
              <a:t>che </a:t>
            </a:r>
            <a:r>
              <a:rPr sz="1000" spc="-15" dirty="0">
                <a:latin typeface="Garamond"/>
                <a:cs typeface="Garamond"/>
              </a:rPr>
              <a:t>permettessero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eviden-  </a:t>
            </a:r>
            <a:r>
              <a:rPr sz="1000" spc="-5" dirty="0">
                <a:latin typeface="Garamond"/>
                <a:cs typeface="Garamond"/>
              </a:rPr>
              <a:t>ziare,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15" dirty="0">
                <a:latin typeface="Garamond"/>
                <a:cs typeface="Garamond"/>
              </a:rPr>
              <a:t>un </a:t>
            </a:r>
            <a:r>
              <a:rPr sz="1000" spc="-15" dirty="0">
                <a:latin typeface="Garamond"/>
                <a:cs typeface="Garamond"/>
              </a:rPr>
              <a:t>formato </a:t>
            </a:r>
            <a:r>
              <a:rPr sz="1000" spc="-20" dirty="0">
                <a:latin typeface="Garamond"/>
                <a:cs typeface="Garamond"/>
              </a:rPr>
              <a:t>semplice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5" dirty="0">
                <a:latin typeface="Garamond"/>
                <a:cs typeface="Garamond"/>
              </a:rPr>
              <a:t>fruibile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spc="-5" dirty="0">
                <a:latin typeface="Garamond"/>
                <a:cs typeface="Garamond"/>
              </a:rPr>
              <a:t>più </a:t>
            </a:r>
            <a:r>
              <a:rPr sz="1000" spc="5" dirty="0">
                <a:latin typeface="Garamond"/>
                <a:cs typeface="Garamond"/>
              </a:rPr>
              <a:t>livelli, </a:t>
            </a:r>
            <a:r>
              <a:rPr sz="1000" spc="20" dirty="0">
                <a:latin typeface="Garamond"/>
                <a:cs typeface="Garamond"/>
              </a:rPr>
              <a:t>i </a:t>
            </a:r>
            <a:r>
              <a:rPr sz="1000" spc="-5" dirty="0">
                <a:latin typeface="Garamond"/>
                <a:cs typeface="Garamond"/>
              </a:rPr>
              <a:t>vari </a:t>
            </a:r>
            <a:r>
              <a:rPr sz="1000" spc="5" dirty="0">
                <a:latin typeface="Garamond"/>
                <a:cs typeface="Garamond"/>
              </a:rPr>
              <a:t>ambiti degli  studi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economico-aziendali.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realizzazione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questi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video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è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finalizzata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  </a:t>
            </a:r>
            <a:r>
              <a:rPr sz="1000" spc="-5" dirty="0">
                <a:latin typeface="Garamond"/>
                <a:cs typeface="Garamond"/>
              </a:rPr>
              <a:t>primo </a:t>
            </a:r>
            <a:r>
              <a:rPr sz="1000" spc="-20" dirty="0">
                <a:latin typeface="Garamond"/>
                <a:cs typeface="Garamond"/>
              </a:rPr>
              <a:t>luogo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spc="-5" dirty="0">
                <a:latin typeface="Garamond"/>
                <a:cs typeface="Garamond"/>
              </a:rPr>
              <a:t>far meglio </a:t>
            </a:r>
            <a:r>
              <a:rPr sz="1000" spc="-20" dirty="0">
                <a:latin typeface="Garamond"/>
                <a:cs typeface="Garamond"/>
              </a:rPr>
              <a:t>comprendere </a:t>
            </a:r>
            <a:r>
              <a:rPr sz="1000" spc="20" dirty="0">
                <a:latin typeface="Garamond"/>
                <a:cs typeface="Garamond"/>
              </a:rPr>
              <a:t>i </a:t>
            </a:r>
            <a:r>
              <a:rPr sz="1000" spc="-5" dirty="0">
                <a:latin typeface="Garamond"/>
                <a:cs typeface="Garamond"/>
              </a:rPr>
              <a:t>contenuti dell’offerta </a:t>
            </a:r>
            <a:r>
              <a:rPr sz="1000" spc="-10" dirty="0">
                <a:latin typeface="Garamond"/>
                <a:cs typeface="Garamond"/>
              </a:rPr>
              <a:t>formativa  </a:t>
            </a:r>
            <a:r>
              <a:rPr sz="1000" spc="-5" dirty="0">
                <a:latin typeface="Garamond"/>
                <a:cs typeface="Garamond"/>
              </a:rPr>
              <a:t>del </a:t>
            </a:r>
            <a:r>
              <a:rPr sz="1000" dirty="0">
                <a:latin typeface="Garamond"/>
                <a:cs typeface="Garamond"/>
              </a:rPr>
              <a:t>Dipartimento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25" dirty="0">
                <a:latin typeface="Garamond"/>
                <a:cs typeface="Garamond"/>
              </a:rPr>
              <a:t>Economia </a:t>
            </a:r>
            <a:r>
              <a:rPr sz="1000" spc="10" dirty="0">
                <a:latin typeface="Garamond"/>
                <a:cs typeface="Garamond"/>
              </a:rPr>
              <a:t>agli </a:t>
            </a:r>
            <a:r>
              <a:rPr sz="1000" dirty="0">
                <a:latin typeface="Garamond"/>
                <a:cs typeface="Garamond"/>
              </a:rPr>
              <a:t>studenti </a:t>
            </a:r>
            <a:r>
              <a:rPr sz="1000" spc="-5" dirty="0">
                <a:latin typeface="Garamond"/>
                <a:cs typeface="Garamond"/>
              </a:rPr>
              <a:t>delle </a:t>
            </a:r>
            <a:r>
              <a:rPr sz="1000" spc="-15" dirty="0">
                <a:latin typeface="Garamond"/>
                <a:cs typeface="Garamond"/>
              </a:rPr>
              <a:t>Scuole </a:t>
            </a:r>
            <a:r>
              <a:rPr sz="1000" spc="-5" dirty="0">
                <a:latin typeface="Garamond"/>
                <a:cs typeface="Garamond"/>
              </a:rPr>
              <a:t>Superiori, </a:t>
            </a:r>
            <a:r>
              <a:rPr sz="1000" spc="-10" dirty="0">
                <a:latin typeface="Garamond"/>
                <a:cs typeface="Garamond"/>
              </a:rPr>
              <a:t>ma </a:t>
            </a:r>
            <a:r>
              <a:rPr sz="1000" spc="15" dirty="0">
                <a:latin typeface="Garamond"/>
                <a:cs typeface="Garamond"/>
              </a:rPr>
              <a:t>al  </a:t>
            </a:r>
            <a:r>
              <a:rPr sz="1000" spc="-15" dirty="0">
                <a:latin typeface="Garamond"/>
                <a:cs typeface="Garamond"/>
              </a:rPr>
              <a:t>tempo </a:t>
            </a:r>
            <a:r>
              <a:rPr sz="1000" spc="-25" dirty="0">
                <a:latin typeface="Garamond"/>
                <a:cs typeface="Garamond"/>
              </a:rPr>
              <a:t>stesso </a:t>
            </a:r>
            <a:r>
              <a:rPr sz="1000" spc="-20" dirty="0">
                <a:latin typeface="Garamond"/>
                <a:cs typeface="Garamond"/>
              </a:rPr>
              <a:t>può </a:t>
            </a:r>
            <a:r>
              <a:rPr sz="1000" dirty="0">
                <a:latin typeface="Garamond"/>
                <a:cs typeface="Garamond"/>
              </a:rPr>
              <a:t>costituire </a:t>
            </a:r>
            <a:r>
              <a:rPr sz="1000" spc="15" dirty="0">
                <a:latin typeface="Garamond"/>
                <a:cs typeface="Garamond"/>
              </a:rPr>
              <a:t>un </a:t>
            </a:r>
            <a:r>
              <a:rPr sz="1000" spc="-5" dirty="0">
                <a:latin typeface="Garamond"/>
                <a:cs typeface="Garamond"/>
              </a:rPr>
              <a:t>valido strumento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supporto </a:t>
            </a:r>
            <a:r>
              <a:rPr sz="1000" spc="5" dirty="0">
                <a:latin typeface="Garamond"/>
                <a:cs typeface="Garamond"/>
              </a:rPr>
              <a:t>all’orienta-  </a:t>
            </a:r>
            <a:r>
              <a:rPr sz="1000" spc="-15" dirty="0">
                <a:latin typeface="Garamond"/>
                <a:cs typeface="Garamond"/>
              </a:rPr>
              <a:t>mento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dirty="0">
                <a:latin typeface="Garamond"/>
                <a:cs typeface="Garamond"/>
              </a:rPr>
              <a:t>itinere </a:t>
            </a:r>
            <a:r>
              <a:rPr sz="1000" spc="-5" dirty="0">
                <a:latin typeface="Garamond"/>
                <a:cs typeface="Garamond"/>
              </a:rPr>
              <a:t>dei nostri </a:t>
            </a:r>
            <a:r>
              <a:rPr sz="1000" dirty="0">
                <a:latin typeface="Garamond"/>
                <a:cs typeface="Garamond"/>
              </a:rPr>
              <a:t>studenti, </a:t>
            </a:r>
            <a:r>
              <a:rPr sz="1000" spc="-10" dirty="0">
                <a:latin typeface="Garamond"/>
                <a:cs typeface="Garamond"/>
              </a:rPr>
              <a:t>specialmente </a:t>
            </a:r>
            <a:r>
              <a:rPr sz="1000" spc="-35" dirty="0">
                <a:latin typeface="Garamond"/>
                <a:cs typeface="Garamond"/>
              </a:rPr>
              <a:t>verso </a:t>
            </a:r>
            <a:r>
              <a:rPr sz="1000" spc="20" dirty="0">
                <a:latin typeface="Garamond"/>
                <a:cs typeface="Garamond"/>
              </a:rPr>
              <a:t>i </a:t>
            </a:r>
            <a:r>
              <a:rPr sz="1000" spc="-10" dirty="0">
                <a:latin typeface="Garamond"/>
                <a:cs typeface="Garamond"/>
              </a:rPr>
              <a:t>diversi </a:t>
            </a:r>
            <a:r>
              <a:rPr sz="1000" spc="-20" dirty="0">
                <a:latin typeface="Garamond"/>
                <a:cs typeface="Garamond"/>
              </a:rPr>
              <a:t>corsi </a:t>
            </a:r>
            <a:r>
              <a:rPr sz="1000" spc="20" dirty="0">
                <a:latin typeface="Garamond"/>
                <a:cs typeface="Garamond"/>
              </a:rPr>
              <a:t>di  </a:t>
            </a:r>
            <a:r>
              <a:rPr sz="1000" spc="-5" dirty="0">
                <a:latin typeface="Garamond"/>
                <a:cs typeface="Garamond"/>
              </a:rPr>
              <a:t>Laurea </a:t>
            </a:r>
            <a:r>
              <a:rPr sz="1000" spc="5" dirty="0">
                <a:latin typeface="Garamond"/>
                <a:cs typeface="Garamond"/>
              </a:rPr>
              <a:t>Magistrale</a:t>
            </a:r>
            <a:r>
              <a:rPr sz="1000" spc="-11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offerti.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45"/>
              </a:spcBef>
            </a:pPr>
            <a:endParaRPr sz="1650">
              <a:latin typeface="Garamond"/>
              <a:cs typeface="Garamond"/>
            </a:endParaRPr>
          </a:p>
          <a:p>
            <a:pPr marR="5080" algn="r"/>
            <a:r>
              <a:rPr sz="800" spc="-65" dirty="0">
                <a:latin typeface="Georgia"/>
                <a:cs typeface="Georgia"/>
              </a:rPr>
              <a:t>39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4033" y="2577305"/>
            <a:ext cx="1046440" cy="6345555"/>
          </a:xfrm>
          <a:prstGeom prst="rect">
            <a:avLst/>
          </a:prstGeom>
        </p:spPr>
        <p:txBody>
          <a:bodyPr vert="vert270" wrap="square" lIns="0" tIns="24765" rIns="0" bIns="0" rtlCol="0">
            <a:spAutoFit/>
          </a:bodyPr>
          <a:lstStyle/>
          <a:p>
            <a:pPr marL="12700">
              <a:spcBef>
                <a:spcPts val="195"/>
              </a:spcBef>
            </a:pPr>
            <a:r>
              <a:rPr sz="6800" b="1" spc="95" dirty="0">
                <a:solidFill>
                  <a:srgbClr val="FBC700"/>
                </a:solidFill>
                <a:latin typeface="Tahoma"/>
                <a:cs typeface="Tahoma"/>
              </a:rPr>
              <a:t>cosa</a:t>
            </a:r>
            <a:r>
              <a:rPr sz="6800" b="1" spc="-135" dirty="0">
                <a:solidFill>
                  <a:srgbClr val="FBC700"/>
                </a:solidFill>
                <a:latin typeface="Tahoma"/>
                <a:cs typeface="Tahoma"/>
              </a:rPr>
              <a:t> </a:t>
            </a:r>
            <a:r>
              <a:rPr sz="6800" b="1" spc="175" dirty="0">
                <a:solidFill>
                  <a:srgbClr val="FBC700"/>
                </a:solidFill>
                <a:latin typeface="Tahoma"/>
                <a:cs typeface="Tahoma"/>
              </a:rPr>
              <a:t>facciamo</a:t>
            </a:r>
            <a:endParaRPr sz="68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2425" y="2519997"/>
            <a:ext cx="5399989" cy="6390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31718" y="8727022"/>
            <a:ext cx="297053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700" spc="50" dirty="0">
                <a:solidFill>
                  <a:srgbClr val="FFFFFF"/>
                </a:solidFill>
                <a:latin typeface="Calibri"/>
                <a:cs typeface="Calibri"/>
              </a:rPr>
              <a:t>Pammatone,</a:t>
            </a:r>
            <a:r>
              <a:rPr sz="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35" dirty="0">
                <a:solidFill>
                  <a:srgbClr val="FFFFFF"/>
                </a:solidFill>
                <a:latin typeface="Calibri"/>
                <a:cs typeface="Calibri"/>
              </a:rPr>
              <a:t>sede</a:t>
            </a:r>
            <a:r>
              <a:rPr sz="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45" dirty="0">
                <a:solidFill>
                  <a:srgbClr val="FFFFFF"/>
                </a:solidFill>
                <a:latin typeface="Calibri"/>
                <a:cs typeface="Calibri"/>
              </a:rPr>
              <a:t>nei</a:t>
            </a:r>
            <a:r>
              <a:rPr sz="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70" dirty="0">
                <a:solidFill>
                  <a:srgbClr val="FFFFFF"/>
                </a:solidFill>
                <a:latin typeface="Calibri"/>
                <a:cs typeface="Calibri"/>
              </a:rPr>
              <a:t>primi</a:t>
            </a:r>
            <a:r>
              <a:rPr sz="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50" dirty="0">
                <a:solidFill>
                  <a:srgbClr val="FFFFFF"/>
                </a:solidFill>
                <a:latin typeface="Calibri"/>
                <a:cs typeface="Calibri"/>
              </a:rPr>
              <a:t>decenni</a:t>
            </a:r>
            <a:r>
              <a:rPr sz="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Calibri"/>
                <a:cs typeface="Calibri"/>
              </a:rPr>
              <a:t>'900</a:t>
            </a:r>
            <a:r>
              <a:rPr sz="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50" dirty="0">
                <a:solidFill>
                  <a:srgbClr val="FFFFFF"/>
                </a:solidFill>
                <a:latin typeface="Calibri"/>
                <a:cs typeface="Calibri"/>
              </a:rPr>
              <a:t>della</a:t>
            </a:r>
            <a:r>
              <a:rPr sz="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50" dirty="0">
                <a:solidFill>
                  <a:srgbClr val="FFFFFF"/>
                </a:solidFill>
                <a:latin typeface="Calibri"/>
                <a:cs typeface="Calibri"/>
              </a:rPr>
              <a:t>Facoltà</a:t>
            </a:r>
            <a:r>
              <a:rPr sz="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5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60" dirty="0">
                <a:solidFill>
                  <a:srgbClr val="FFFFFF"/>
                </a:solidFill>
                <a:latin typeface="Calibri"/>
                <a:cs typeface="Calibri"/>
              </a:rPr>
              <a:t>Economia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9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244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27460" y="8962411"/>
            <a:ext cx="1327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0" dirty="0">
                <a:latin typeface="Georgia"/>
                <a:cs typeface="Georgia"/>
              </a:rPr>
              <a:t>40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77719" y="2479299"/>
            <a:ext cx="3451860" cy="4791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b="1" spc="65" dirty="0">
                <a:latin typeface="Calibri"/>
                <a:cs typeface="Calibri"/>
              </a:rPr>
              <a:t>Dottorato</a:t>
            </a:r>
            <a:endParaRPr sz="900">
              <a:latin typeface="Calibri"/>
              <a:cs typeface="Calibri"/>
            </a:endParaRPr>
          </a:p>
          <a:p>
            <a:pPr marL="12700" marR="33655">
              <a:spcBef>
                <a:spcPts val="20"/>
              </a:spcBef>
            </a:pPr>
            <a:r>
              <a:rPr sz="1000" spc="1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Corso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Dottorato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b="1" i="1" spc="-50" dirty="0">
                <a:latin typeface="Times New Roman"/>
                <a:cs typeface="Times New Roman"/>
              </a:rPr>
              <a:t>Economics</a:t>
            </a:r>
            <a:r>
              <a:rPr sz="1000" b="1" i="1" spc="-55" dirty="0">
                <a:latin typeface="Times New Roman"/>
                <a:cs typeface="Times New Roman"/>
              </a:rPr>
              <a:t> </a:t>
            </a:r>
            <a:r>
              <a:rPr sz="1000" b="1" i="1" spc="-15" dirty="0">
                <a:latin typeface="Times New Roman"/>
                <a:cs typeface="Times New Roman"/>
              </a:rPr>
              <a:t>and</a:t>
            </a:r>
            <a:r>
              <a:rPr sz="1000" b="1" i="1" spc="-55" dirty="0">
                <a:latin typeface="Times New Roman"/>
                <a:cs typeface="Times New Roman"/>
              </a:rPr>
              <a:t> </a:t>
            </a:r>
            <a:r>
              <a:rPr sz="1000" b="1" i="1" spc="-15" dirty="0">
                <a:latin typeface="Times New Roman"/>
                <a:cs typeface="Times New Roman"/>
              </a:rPr>
              <a:t>Political</a:t>
            </a:r>
            <a:r>
              <a:rPr sz="1000" b="1" i="1" spc="-50" dirty="0">
                <a:latin typeface="Times New Roman"/>
                <a:cs typeface="Times New Roman"/>
              </a:rPr>
              <a:t> Economy </a:t>
            </a:r>
            <a:r>
              <a:rPr sz="1000" spc="-15" dirty="0">
                <a:latin typeface="Garamond"/>
                <a:cs typeface="Garamond"/>
              </a:rPr>
              <a:t>si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propone 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fornire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agli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gli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strumenti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teorici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analitici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comprendere  </a:t>
            </a:r>
            <a:r>
              <a:rPr sz="1000" spc="20" dirty="0">
                <a:latin typeface="Garamond"/>
                <a:cs typeface="Garamond"/>
              </a:rPr>
              <a:t>i </a:t>
            </a:r>
            <a:r>
              <a:rPr sz="1000" spc="-15" dirty="0">
                <a:latin typeface="Garamond"/>
                <a:cs typeface="Garamond"/>
              </a:rPr>
              <a:t>fenomeni economici, </a:t>
            </a:r>
            <a:r>
              <a:rPr sz="1000" spc="-10" dirty="0">
                <a:latin typeface="Garamond"/>
                <a:cs typeface="Garamond"/>
              </a:rPr>
              <a:t>elaborare </a:t>
            </a:r>
            <a:r>
              <a:rPr sz="1000" dirty="0">
                <a:latin typeface="Garamond"/>
                <a:cs typeface="Garamond"/>
              </a:rPr>
              <a:t>modelli </a:t>
            </a:r>
            <a:r>
              <a:rPr sz="1000" spc="-5" dirty="0">
                <a:latin typeface="Garamond"/>
                <a:cs typeface="Garamond"/>
              </a:rPr>
              <a:t>teorici </a:t>
            </a:r>
            <a:r>
              <a:rPr sz="1000" spc="-25" dirty="0">
                <a:latin typeface="Garamond"/>
                <a:cs typeface="Garamond"/>
              </a:rPr>
              <a:t>e svolgere </a:t>
            </a:r>
            <a:r>
              <a:rPr sz="1000" spc="10" dirty="0">
                <a:latin typeface="Garamond"/>
                <a:cs typeface="Garamond"/>
              </a:rPr>
              <a:t>analisi </a:t>
            </a:r>
            <a:r>
              <a:rPr sz="1000" spc="-25" dirty="0">
                <a:latin typeface="Garamond"/>
                <a:cs typeface="Garamond"/>
              </a:rPr>
              <a:t>em-  </a:t>
            </a:r>
            <a:r>
              <a:rPr sz="1000" spc="-5" dirty="0">
                <a:latin typeface="Garamond"/>
                <a:cs typeface="Garamond"/>
              </a:rPr>
              <a:t>piriche </a:t>
            </a:r>
            <a:r>
              <a:rPr sz="1000" spc="15" dirty="0">
                <a:latin typeface="Garamond"/>
                <a:cs typeface="Garamond"/>
              </a:rPr>
              <a:t>alla </a:t>
            </a:r>
            <a:r>
              <a:rPr sz="1000" spc="-10" dirty="0">
                <a:latin typeface="Garamond"/>
                <a:cs typeface="Garamond"/>
              </a:rPr>
              <a:t>frontiera </a:t>
            </a:r>
            <a:r>
              <a:rPr sz="1000" spc="5" dirty="0">
                <a:latin typeface="Garamond"/>
                <a:cs typeface="Garamond"/>
              </a:rPr>
              <a:t>della </a:t>
            </a:r>
            <a:r>
              <a:rPr sz="1000" spc="-10" dirty="0">
                <a:latin typeface="Garamond"/>
                <a:cs typeface="Garamond"/>
              </a:rPr>
              <a:t>ricerca </a:t>
            </a:r>
            <a:r>
              <a:rPr sz="1000" spc="-15" dirty="0">
                <a:latin typeface="Garamond"/>
                <a:cs typeface="Garamond"/>
              </a:rPr>
              <a:t>economica. </a:t>
            </a:r>
            <a:r>
              <a:rPr sz="1000" spc="10" dirty="0">
                <a:latin typeface="Garamond"/>
                <a:cs typeface="Garamond"/>
              </a:rPr>
              <a:t>Tali </a:t>
            </a:r>
            <a:r>
              <a:rPr sz="1000" dirty="0">
                <a:latin typeface="Garamond"/>
                <a:cs typeface="Garamond"/>
              </a:rPr>
              <a:t>strumenti </a:t>
            </a:r>
            <a:r>
              <a:rPr sz="1000" spc="-30" dirty="0">
                <a:latin typeface="Garamond"/>
                <a:cs typeface="Garamond"/>
              </a:rPr>
              <a:t>vengono  </a:t>
            </a:r>
            <a:r>
              <a:rPr sz="1000" dirty="0">
                <a:latin typeface="Garamond"/>
                <a:cs typeface="Garamond"/>
              </a:rPr>
              <a:t>acquisiti </a:t>
            </a:r>
            <a:r>
              <a:rPr sz="1000" spc="-15" dirty="0">
                <a:latin typeface="Garamond"/>
                <a:cs typeface="Garamond"/>
              </a:rPr>
              <a:t>attraverso </a:t>
            </a: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spc="-15" dirty="0">
                <a:latin typeface="Garamond"/>
                <a:cs typeface="Garamond"/>
              </a:rPr>
              <a:t>frequenza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20" dirty="0">
                <a:latin typeface="Garamond"/>
                <a:cs typeface="Garamond"/>
              </a:rPr>
              <a:t>corsi </a:t>
            </a:r>
            <a:r>
              <a:rPr sz="1000" spc="-5" dirty="0">
                <a:latin typeface="Garamond"/>
                <a:cs typeface="Garamond"/>
              </a:rPr>
              <a:t>avanzati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spc="-20" dirty="0">
                <a:latin typeface="Garamond"/>
                <a:cs typeface="Garamond"/>
              </a:rPr>
              <a:t>loro </a:t>
            </a:r>
            <a:r>
              <a:rPr sz="1000" dirty="0">
                <a:latin typeface="Garamond"/>
                <a:cs typeface="Garamond"/>
              </a:rPr>
              <a:t>dedicati, </a:t>
            </a:r>
            <a:r>
              <a:rPr sz="1000" spc="20" dirty="0">
                <a:latin typeface="Garamond"/>
                <a:cs typeface="Garamond"/>
              </a:rPr>
              <a:t>di  </a:t>
            </a:r>
            <a:r>
              <a:rPr sz="1000" spc="-20" dirty="0">
                <a:latin typeface="Garamond"/>
                <a:cs typeface="Garamond"/>
              </a:rPr>
              <a:t>scuole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specializzazione </a:t>
            </a:r>
            <a:r>
              <a:rPr sz="1000" spc="-20" dirty="0">
                <a:latin typeface="Garamond"/>
                <a:cs typeface="Garamond"/>
              </a:rPr>
              <a:t>offerte </a:t>
            </a:r>
            <a:r>
              <a:rPr sz="1000" spc="-10" dirty="0">
                <a:latin typeface="Garamond"/>
                <a:cs typeface="Garamond"/>
              </a:rPr>
              <a:t>anche </a:t>
            </a:r>
            <a:r>
              <a:rPr sz="1000" spc="-5" dirty="0">
                <a:latin typeface="Garamond"/>
                <a:cs typeface="Garamond"/>
              </a:rPr>
              <a:t>da </a:t>
            </a:r>
            <a:r>
              <a:rPr sz="1000" dirty="0">
                <a:latin typeface="Garamond"/>
                <a:cs typeface="Garamond"/>
              </a:rPr>
              <a:t>altre </a:t>
            </a:r>
            <a:r>
              <a:rPr sz="1000" spc="5" dirty="0">
                <a:latin typeface="Garamond"/>
                <a:cs typeface="Garamond"/>
              </a:rPr>
              <a:t>istituzioni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ricerca </a:t>
            </a:r>
            <a:r>
              <a:rPr sz="1000" spc="-25" dirty="0">
                <a:latin typeface="Garamond"/>
                <a:cs typeface="Garamond"/>
              </a:rPr>
              <a:t>e  </a:t>
            </a:r>
            <a:r>
              <a:rPr sz="1000" spc="-10" dirty="0">
                <a:latin typeface="Garamond"/>
                <a:cs typeface="Garamond"/>
              </a:rPr>
              <a:t>accademiche,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20" dirty="0">
                <a:latin typeface="Garamond"/>
                <a:cs typeface="Garamond"/>
              </a:rPr>
              <a:t>corsi </a:t>
            </a:r>
            <a:r>
              <a:rPr sz="1000" spc="-10" dirty="0">
                <a:latin typeface="Garamond"/>
                <a:cs typeface="Garamond"/>
              </a:rPr>
              <a:t>offerti </a:t>
            </a:r>
            <a:r>
              <a:rPr sz="1000" dirty="0">
                <a:latin typeface="Garamond"/>
                <a:cs typeface="Garamond"/>
              </a:rPr>
              <a:t>dall’Ateneo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15" dirty="0">
                <a:latin typeface="Garamond"/>
                <a:cs typeface="Garamond"/>
              </a:rPr>
              <a:t>attraverso </a:t>
            </a: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spc="-10" dirty="0">
                <a:latin typeface="Garamond"/>
                <a:cs typeface="Garamond"/>
              </a:rPr>
              <a:t>partecipazione  </a:t>
            </a:r>
            <a:r>
              <a:rPr sz="1000" spc="-5" dirty="0">
                <a:latin typeface="Garamond"/>
                <a:cs typeface="Garamond"/>
              </a:rPr>
              <a:t>ad </a:t>
            </a:r>
            <a:r>
              <a:rPr sz="1000" spc="10" dirty="0">
                <a:latin typeface="Garamond"/>
                <a:cs typeface="Garamond"/>
              </a:rPr>
              <a:t>attività</a:t>
            </a:r>
            <a:r>
              <a:rPr sz="1000" spc="-11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seminariali.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15"/>
              </a:spcBef>
            </a:pPr>
            <a:endParaRPr sz="1050">
              <a:latin typeface="Garamond"/>
              <a:cs typeface="Garamond"/>
            </a:endParaRPr>
          </a:p>
          <a:p>
            <a:pPr marL="12700" marR="5080"/>
            <a:r>
              <a:rPr sz="1000" spc="-1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percorso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formativo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prevede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studio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livello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avanzato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principali  </a:t>
            </a:r>
            <a:r>
              <a:rPr sz="1000" spc="-5" dirty="0">
                <a:latin typeface="Garamond"/>
                <a:cs typeface="Garamond"/>
              </a:rPr>
              <a:t>teorie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economiche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anche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in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prospettiva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storica.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Particolare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enfasi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è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attri-  buita </a:t>
            </a:r>
            <a:r>
              <a:rPr sz="1000" spc="5" dirty="0">
                <a:latin typeface="Garamond"/>
                <a:cs typeface="Garamond"/>
              </a:rPr>
              <a:t>alla </a:t>
            </a:r>
            <a:r>
              <a:rPr sz="1000" spc="-25" dirty="0">
                <a:latin typeface="Garamond"/>
                <a:cs typeface="Garamond"/>
              </a:rPr>
              <a:t>conoscenza </a:t>
            </a:r>
            <a:r>
              <a:rPr sz="1000" dirty="0">
                <a:latin typeface="Garamond"/>
                <a:cs typeface="Garamond"/>
              </a:rPr>
              <a:t>degli </a:t>
            </a:r>
            <a:r>
              <a:rPr sz="1000" spc="-10" dirty="0">
                <a:latin typeface="Garamond"/>
                <a:cs typeface="Garamond"/>
              </a:rPr>
              <a:t>strumenti </a:t>
            </a:r>
            <a:r>
              <a:rPr sz="1000" dirty="0">
                <a:latin typeface="Garamond"/>
                <a:cs typeface="Garamond"/>
              </a:rPr>
              <a:t>quantitativi </a:t>
            </a:r>
            <a:r>
              <a:rPr sz="1000" spc="-20" dirty="0">
                <a:latin typeface="Garamond"/>
                <a:cs typeface="Garamond"/>
              </a:rPr>
              <a:t>necessari </a:t>
            </a:r>
            <a:r>
              <a:rPr sz="1000" spc="-15" dirty="0">
                <a:latin typeface="Garamond"/>
                <a:cs typeface="Garamond"/>
              </a:rPr>
              <a:t>per </a:t>
            </a:r>
            <a:r>
              <a:rPr sz="1000" spc="5" dirty="0">
                <a:latin typeface="Garamond"/>
                <a:cs typeface="Garamond"/>
              </a:rPr>
              <a:t>l’analisi  </a:t>
            </a:r>
            <a:r>
              <a:rPr sz="1000" spc="-10" dirty="0">
                <a:latin typeface="Garamond"/>
                <a:cs typeface="Garamond"/>
              </a:rPr>
              <a:t>teorica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5" dirty="0">
                <a:latin typeface="Garamond"/>
                <a:cs typeface="Garamond"/>
              </a:rPr>
              <a:t>applicata, </a:t>
            </a:r>
            <a:r>
              <a:rPr sz="1000" spc="-10" dirty="0">
                <a:latin typeface="Garamond"/>
                <a:cs typeface="Garamond"/>
              </a:rPr>
              <a:t>nonché </a:t>
            </a:r>
            <a:r>
              <a:rPr sz="1000" dirty="0">
                <a:latin typeface="Garamond"/>
                <a:cs typeface="Garamond"/>
              </a:rPr>
              <a:t>all’uso </a:t>
            </a:r>
            <a:r>
              <a:rPr sz="1000" spc="-5" dirty="0">
                <a:latin typeface="Garamond"/>
                <a:cs typeface="Garamond"/>
              </a:rPr>
              <a:t>dei </a:t>
            </a:r>
            <a:r>
              <a:rPr sz="1000" dirty="0">
                <a:latin typeface="Garamond"/>
                <a:cs typeface="Garamond"/>
              </a:rPr>
              <a:t>principali </a:t>
            </a:r>
            <a:r>
              <a:rPr sz="1000" spc="-20" dirty="0">
                <a:latin typeface="Garamond"/>
                <a:cs typeface="Garamond"/>
              </a:rPr>
              <a:t>software </a:t>
            </a:r>
            <a:r>
              <a:rPr sz="1000" dirty="0">
                <a:latin typeface="Garamond"/>
                <a:cs typeface="Garamond"/>
              </a:rPr>
              <a:t>utilizzati nella  </a:t>
            </a:r>
            <a:r>
              <a:rPr sz="1000" spc="-15" dirty="0">
                <a:latin typeface="Garamond"/>
                <a:cs typeface="Garamond"/>
              </a:rPr>
              <a:t>ricerca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scientifica.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Tutti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corsi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sono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tenuti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in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inglese.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principali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temi</a:t>
            </a:r>
            <a:endParaRPr sz="1000">
              <a:latin typeface="Garamond"/>
              <a:cs typeface="Garamond"/>
            </a:endParaRPr>
          </a:p>
          <a:p>
            <a:pPr marL="12700" marR="22225"/>
            <a:r>
              <a:rPr sz="1000" spc="1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ricerca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riguardano: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Microeconomia,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Macroeconomia,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Economia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Ap-  </a:t>
            </a:r>
            <a:r>
              <a:rPr sz="1000" spc="-5" dirty="0">
                <a:latin typeface="Garamond"/>
                <a:cs typeface="Garamond"/>
              </a:rPr>
              <a:t>plicata, Political </a:t>
            </a:r>
            <a:r>
              <a:rPr sz="1000" spc="-35" dirty="0">
                <a:latin typeface="Garamond"/>
                <a:cs typeface="Garamond"/>
              </a:rPr>
              <a:t>Economy, </a:t>
            </a:r>
            <a:r>
              <a:rPr sz="1000" spc="-15" dirty="0">
                <a:latin typeface="Garamond"/>
                <a:cs typeface="Garamond"/>
              </a:rPr>
              <a:t>Econometria, </a:t>
            </a:r>
            <a:r>
              <a:rPr sz="1000" spc="-5" dirty="0">
                <a:latin typeface="Garamond"/>
                <a:cs typeface="Garamond"/>
              </a:rPr>
              <a:t>Statistica, Storia </a:t>
            </a:r>
            <a:r>
              <a:rPr sz="1000" spc="-15" dirty="0">
                <a:latin typeface="Garamond"/>
                <a:cs typeface="Garamond"/>
              </a:rPr>
              <a:t>economica,  </a:t>
            </a:r>
            <a:r>
              <a:rPr sz="1000" spc="-5" dirty="0">
                <a:latin typeface="Garamond"/>
                <a:cs typeface="Garamond"/>
              </a:rPr>
              <a:t>Storia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pensiero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economico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Comunicazione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finanziaria.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20"/>
              </a:spcBef>
            </a:pPr>
            <a:endParaRPr sz="1050">
              <a:latin typeface="Garamond"/>
              <a:cs typeface="Garamond"/>
            </a:endParaRPr>
          </a:p>
          <a:p>
            <a:pPr marL="12700" marR="30480"/>
            <a:r>
              <a:rPr sz="1000" spc="10" dirty="0">
                <a:latin typeface="Garamond"/>
                <a:cs typeface="Garamond"/>
              </a:rPr>
              <a:t>Il </a:t>
            </a:r>
            <a:r>
              <a:rPr sz="1000" spc="-10" dirty="0">
                <a:latin typeface="Garamond"/>
                <a:cs typeface="Garamond"/>
              </a:rPr>
              <a:t>Dottorato </a:t>
            </a:r>
            <a:r>
              <a:rPr sz="1000" spc="-15" dirty="0">
                <a:latin typeface="Garamond"/>
                <a:cs typeface="Garamond"/>
              </a:rPr>
              <a:t>forma </a:t>
            </a:r>
            <a:r>
              <a:rPr sz="1000" spc="-5" dirty="0">
                <a:latin typeface="Garamond"/>
                <a:cs typeface="Garamond"/>
              </a:rPr>
              <a:t>figure </a:t>
            </a:r>
            <a:r>
              <a:rPr sz="1000" spc="-15" dirty="0">
                <a:latin typeface="Garamond"/>
                <a:cs typeface="Garamond"/>
              </a:rPr>
              <a:t>professionali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10" dirty="0">
                <a:latin typeface="Garamond"/>
                <a:cs typeface="Garamond"/>
              </a:rPr>
              <a:t>grado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25" dirty="0">
                <a:latin typeface="Garamond"/>
                <a:cs typeface="Garamond"/>
              </a:rPr>
              <a:t>svolgere </a:t>
            </a:r>
            <a:r>
              <a:rPr sz="1000" spc="-15" dirty="0">
                <a:latin typeface="Garamond"/>
                <a:cs typeface="Garamond"/>
              </a:rPr>
              <a:t>autono-  </a:t>
            </a:r>
            <a:r>
              <a:rPr sz="1000" spc="-10" dirty="0">
                <a:latin typeface="Garamond"/>
                <a:cs typeface="Garamond"/>
              </a:rPr>
              <a:t>mamente </a:t>
            </a:r>
            <a:r>
              <a:rPr sz="1000" spc="10" dirty="0">
                <a:latin typeface="Garamond"/>
                <a:cs typeface="Garamond"/>
              </a:rPr>
              <a:t>attività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ricerca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10" dirty="0">
                <a:latin typeface="Garamond"/>
                <a:cs typeface="Garamond"/>
              </a:rPr>
              <a:t>ambito </a:t>
            </a:r>
            <a:r>
              <a:rPr sz="1000" spc="-15" dirty="0">
                <a:latin typeface="Garamond"/>
                <a:cs typeface="Garamond"/>
              </a:rPr>
              <a:t>accademico, </a:t>
            </a:r>
            <a:r>
              <a:rPr sz="1000" spc="-5" dirty="0">
                <a:latin typeface="Garamond"/>
                <a:cs typeface="Garamond"/>
              </a:rPr>
              <a:t>nei </a:t>
            </a:r>
            <a:r>
              <a:rPr sz="1000" dirty="0">
                <a:latin typeface="Garamond"/>
                <a:cs typeface="Garamond"/>
              </a:rPr>
              <a:t>centri studi,  </a:t>
            </a:r>
            <a:r>
              <a:rPr sz="1000" spc="15" dirty="0">
                <a:latin typeface="Garamond"/>
                <a:cs typeface="Garamond"/>
              </a:rPr>
              <a:t>all’interno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5" dirty="0">
                <a:latin typeface="Garamond"/>
                <a:cs typeface="Garamond"/>
              </a:rPr>
              <a:t>enti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consulenza </a:t>
            </a:r>
            <a:r>
              <a:rPr sz="1000" spc="-5" dirty="0">
                <a:latin typeface="Garamond"/>
                <a:cs typeface="Garamond"/>
              </a:rPr>
              <a:t>pubblici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5" dirty="0">
                <a:latin typeface="Garamond"/>
                <a:cs typeface="Garamond"/>
              </a:rPr>
              <a:t>privati, </a:t>
            </a:r>
            <a:r>
              <a:rPr sz="1000" spc="-30" dirty="0">
                <a:latin typeface="Garamond"/>
                <a:cs typeface="Garamond"/>
              </a:rPr>
              <a:t>presso </a:t>
            </a:r>
            <a:r>
              <a:rPr sz="1000" spc="-5" dirty="0">
                <a:latin typeface="Garamond"/>
                <a:cs typeface="Garamond"/>
              </a:rPr>
              <a:t>organismi  </a:t>
            </a:r>
            <a:r>
              <a:rPr sz="1000" spc="5" dirty="0">
                <a:latin typeface="Garamond"/>
                <a:cs typeface="Garamond"/>
              </a:rPr>
              <a:t>nazionali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internazionali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supporto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all’attività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governo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all’inter-  </a:t>
            </a:r>
            <a:r>
              <a:rPr sz="1000" spc="-20" dirty="0">
                <a:latin typeface="Garamond"/>
                <a:cs typeface="Garamond"/>
              </a:rPr>
              <a:t>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aziende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laddove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sono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richieste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competenze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economiche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avanzate.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20"/>
              </a:spcBef>
            </a:pPr>
            <a:endParaRPr sz="1050">
              <a:latin typeface="Garamond"/>
              <a:cs typeface="Garamond"/>
            </a:endParaRPr>
          </a:p>
          <a:p>
            <a:pPr marL="12700" marR="83185"/>
            <a:r>
              <a:rPr sz="1000" dirty="0">
                <a:latin typeface="Garamond"/>
                <a:cs typeface="Garamond"/>
              </a:rPr>
              <a:t>Nell’ambito </a:t>
            </a:r>
            <a:r>
              <a:rPr sz="1000" spc="-5" dirty="0">
                <a:latin typeface="Garamond"/>
                <a:cs typeface="Garamond"/>
              </a:rPr>
              <a:t>del </a:t>
            </a:r>
            <a:r>
              <a:rPr sz="1000" spc="-10" dirty="0">
                <a:latin typeface="Garamond"/>
                <a:cs typeface="Garamond"/>
              </a:rPr>
              <a:t>Dottorato, </a:t>
            </a:r>
            <a:r>
              <a:rPr sz="1000" spc="-25" dirty="0">
                <a:latin typeface="Garamond"/>
                <a:cs typeface="Garamond"/>
              </a:rPr>
              <a:t>è </a:t>
            </a:r>
            <a:r>
              <a:rPr sz="1000" spc="5" dirty="0">
                <a:latin typeface="Garamond"/>
                <a:cs typeface="Garamond"/>
              </a:rPr>
              <a:t>attualmente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20" dirty="0">
                <a:latin typeface="Garamond"/>
                <a:cs typeface="Garamond"/>
              </a:rPr>
              <a:t>fase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progettazione </a:t>
            </a:r>
            <a:r>
              <a:rPr sz="1000" spc="15" dirty="0">
                <a:latin typeface="Garamond"/>
                <a:cs typeface="Garamond"/>
              </a:rPr>
              <a:t>un  </a:t>
            </a:r>
            <a:r>
              <a:rPr sz="1000" spc="5" dirty="0">
                <a:latin typeface="Garamond"/>
                <a:cs typeface="Garamond"/>
              </a:rPr>
              <a:t>curriculum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i="1" spc="65" dirty="0">
                <a:latin typeface="Garamond"/>
                <a:cs typeface="Garamond"/>
              </a:rPr>
              <a:t>Management and </a:t>
            </a:r>
            <a:r>
              <a:rPr sz="1000" i="1" spc="60" dirty="0">
                <a:latin typeface="Garamond"/>
                <a:cs typeface="Garamond"/>
              </a:rPr>
              <a:t>Governance </a:t>
            </a:r>
            <a:r>
              <a:rPr sz="1000" spc="-20" dirty="0">
                <a:latin typeface="Garamond"/>
                <a:cs typeface="Garamond"/>
              </a:rPr>
              <a:t>che </a:t>
            </a:r>
            <a:r>
              <a:rPr sz="1000" spc="-15" dirty="0">
                <a:latin typeface="Garamond"/>
                <a:cs typeface="Garamond"/>
              </a:rPr>
              <a:t>si </a:t>
            </a:r>
            <a:r>
              <a:rPr sz="1000" spc="-25" dirty="0">
                <a:latin typeface="Garamond"/>
                <a:cs typeface="Garamond"/>
              </a:rPr>
              <a:t>propone </a:t>
            </a:r>
            <a:r>
              <a:rPr sz="1000" spc="-10" dirty="0">
                <a:latin typeface="Garamond"/>
                <a:cs typeface="Garamond"/>
              </a:rPr>
              <a:t>l’obiet-  tivo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formare </a:t>
            </a:r>
            <a:r>
              <a:rPr sz="1000" spc="-5" dirty="0">
                <a:latin typeface="Garamond"/>
                <a:cs typeface="Garamond"/>
              </a:rPr>
              <a:t>giovani studiosi nelle </a:t>
            </a:r>
            <a:r>
              <a:rPr sz="1000" spc="-15" dirty="0">
                <a:latin typeface="Garamond"/>
                <a:cs typeface="Garamond"/>
              </a:rPr>
              <a:t>aree </a:t>
            </a:r>
            <a:r>
              <a:rPr sz="1000" spc="5" dirty="0">
                <a:latin typeface="Garamond"/>
                <a:cs typeface="Garamond"/>
              </a:rPr>
              <a:t>disciplinari </a:t>
            </a:r>
            <a:r>
              <a:rPr sz="1000" dirty="0">
                <a:latin typeface="Garamond"/>
                <a:cs typeface="Garamond"/>
              </a:rPr>
              <a:t>aziendalistiche  </a:t>
            </a:r>
            <a:r>
              <a:rPr sz="1000" spc="-5" dirty="0">
                <a:latin typeface="Garamond"/>
                <a:cs typeface="Garamond"/>
              </a:rPr>
              <a:t>(accounting, </a:t>
            </a:r>
            <a:r>
              <a:rPr sz="1000" spc="-10" dirty="0">
                <a:latin typeface="Garamond"/>
                <a:cs typeface="Garamond"/>
              </a:rPr>
              <a:t>management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dirty="0">
                <a:latin typeface="Garamond"/>
                <a:cs typeface="Garamond"/>
              </a:rPr>
              <a:t>marketing, </a:t>
            </a:r>
            <a:r>
              <a:rPr sz="1000" spc="-10" dirty="0">
                <a:latin typeface="Garamond"/>
                <a:cs typeface="Garamond"/>
              </a:rPr>
              <a:t>organizzazione, </a:t>
            </a:r>
            <a:r>
              <a:rPr sz="1000" spc="10" dirty="0">
                <a:latin typeface="Garamond"/>
                <a:cs typeface="Garamond"/>
              </a:rPr>
              <a:t>banking </a:t>
            </a:r>
            <a:r>
              <a:rPr sz="1000" spc="40" dirty="0">
                <a:latin typeface="Garamond"/>
                <a:cs typeface="Garamond"/>
              </a:rPr>
              <a:t>&amp;  </a:t>
            </a:r>
            <a:r>
              <a:rPr sz="1000" spc="-10" dirty="0">
                <a:latin typeface="Garamond"/>
                <a:cs typeface="Garamond"/>
              </a:rPr>
              <a:t>finance).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25" dirty="0">
                <a:latin typeface="Garamond"/>
                <a:cs typeface="Garamond"/>
              </a:rPr>
              <a:t>Al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riguardo,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sono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state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avviate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collaborazioni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anche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altri  </a:t>
            </a:r>
            <a:r>
              <a:rPr sz="1000" spc="-5" dirty="0">
                <a:latin typeface="Garamond"/>
                <a:cs typeface="Garamond"/>
              </a:rPr>
              <a:t>Atenei del </a:t>
            </a:r>
            <a:r>
              <a:rPr sz="1000" spc="-20" dirty="0">
                <a:latin typeface="Garamond"/>
                <a:cs typeface="Garamond"/>
              </a:rPr>
              <a:t>Nord</a:t>
            </a:r>
            <a:r>
              <a:rPr sz="1000" spc="-1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Ovest.</a:t>
            </a:r>
            <a:endParaRPr sz="1000">
              <a:latin typeface="Garamond"/>
              <a:cs typeface="Garamond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222419" y="7391272"/>
          <a:ext cx="5400040" cy="431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5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1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530">
                <a:tc gridSpan="4"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00" b="1" spc="3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Iscritti</a:t>
                      </a:r>
                      <a:r>
                        <a:rPr sz="800" b="1" spc="-3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8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/</a:t>
                      </a:r>
                      <a:r>
                        <a:rPr sz="800" b="1" spc="-3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Trend</a:t>
                      </a:r>
                      <a:r>
                        <a:rPr sz="800" b="1" spc="-3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ultimo</a:t>
                      </a:r>
                      <a:r>
                        <a:rPr sz="800" b="1" spc="-3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2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triennio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3815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BC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26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Ciclo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R="18923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2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XXX</a:t>
                      </a:r>
                      <a:r>
                        <a:rPr sz="800" b="1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V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3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XXXIV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4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XXXIII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BC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5222424" y="8686801"/>
            <a:ext cx="5400040" cy="216535"/>
          </a:xfrm>
          <a:custGeom>
            <a:avLst/>
            <a:gdLst/>
            <a:ahLst/>
            <a:cxnLst/>
            <a:rect l="l" t="t" r="r" b="b"/>
            <a:pathLst>
              <a:path w="5400040" h="216534">
                <a:moveTo>
                  <a:pt x="3959987" y="0"/>
                </a:moveTo>
                <a:lnTo>
                  <a:pt x="3239998" y="0"/>
                </a:lnTo>
                <a:lnTo>
                  <a:pt x="0" y="0"/>
                </a:lnTo>
                <a:lnTo>
                  <a:pt x="0" y="216014"/>
                </a:lnTo>
                <a:lnTo>
                  <a:pt x="3239998" y="216014"/>
                </a:lnTo>
                <a:lnTo>
                  <a:pt x="3959987" y="216014"/>
                </a:lnTo>
                <a:lnTo>
                  <a:pt x="3959987" y="0"/>
                </a:lnTo>
                <a:close/>
              </a:path>
              <a:path w="5400040" h="216534">
                <a:moveTo>
                  <a:pt x="4679988" y="0"/>
                </a:moveTo>
                <a:lnTo>
                  <a:pt x="3959999" y="0"/>
                </a:lnTo>
                <a:lnTo>
                  <a:pt x="3959999" y="216014"/>
                </a:lnTo>
                <a:lnTo>
                  <a:pt x="4679988" y="216014"/>
                </a:lnTo>
                <a:lnTo>
                  <a:pt x="4679988" y="0"/>
                </a:lnTo>
                <a:close/>
              </a:path>
              <a:path w="5400040" h="216534">
                <a:moveTo>
                  <a:pt x="5399989" y="0"/>
                </a:moveTo>
                <a:lnTo>
                  <a:pt x="4680001" y="0"/>
                </a:lnTo>
                <a:lnTo>
                  <a:pt x="4680001" y="216014"/>
                </a:lnTo>
                <a:lnTo>
                  <a:pt x="5399989" y="216014"/>
                </a:lnTo>
                <a:lnTo>
                  <a:pt x="5399989" y="0"/>
                </a:lnTo>
                <a:close/>
              </a:path>
            </a:pathLst>
          </a:custGeom>
          <a:solidFill>
            <a:srgbClr val="FBC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008410" y="7870607"/>
          <a:ext cx="5614035" cy="1032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0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8194">
                <a:tc>
                  <a:txBody>
                    <a:bodyPr/>
                    <a:lstStyle/>
                    <a:p>
                      <a:pPr marL="249554">
                        <a:lnSpc>
                          <a:spcPts val="935"/>
                        </a:lnSpc>
                      </a:pPr>
                      <a:r>
                        <a:rPr sz="800" spc="70" dirty="0">
                          <a:latin typeface="Calibri"/>
                          <a:cs typeface="Calibri"/>
                        </a:rPr>
                        <a:t>Iscritti </a:t>
                      </a:r>
                      <a:r>
                        <a:rPr sz="800" spc="55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5" dirty="0">
                          <a:latin typeface="Calibri"/>
                          <a:cs typeface="Calibri"/>
                        </a:rPr>
                        <a:t>borsa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ts val="93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4010">
                        <a:lnSpc>
                          <a:spcPts val="93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0" dirty="0">
                          <a:latin typeface="Calibri"/>
                          <a:cs typeface="Calibri"/>
                        </a:rPr>
                        <a:t>Iscritti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senza</a:t>
                      </a:r>
                      <a:r>
                        <a:rPr sz="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5" dirty="0">
                          <a:latin typeface="Calibri"/>
                          <a:cs typeface="Calibri"/>
                        </a:rPr>
                        <a:t>borsa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i="1" spc="4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8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60" dirty="0">
                          <a:latin typeface="Calibri"/>
                          <a:cs typeface="Calibri"/>
                        </a:rPr>
                        <a:t>cui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50" dirty="0">
                          <a:latin typeface="Calibri"/>
                          <a:cs typeface="Calibri"/>
                        </a:rPr>
                        <a:t>provenienti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5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80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60" dirty="0">
                          <a:latin typeface="Calibri"/>
                          <a:cs typeface="Calibri"/>
                        </a:rPr>
                        <a:t>latri</a:t>
                      </a:r>
                      <a:r>
                        <a:rPr sz="8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40" dirty="0">
                          <a:latin typeface="Calibri"/>
                          <a:cs typeface="Calibri"/>
                        </a:rPr>
                        <a:t>atenei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96"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i="1" spc="45" dirty="0">
                          <a:latin typeface="Calibri"/>
                          <a:cs typeface="Calibri"/>
                        </a:rPr>
                        <a:t>di </a:t>
                      </a:r>
                      <a:r>
                        <a:rPr sz="800" i="1" spc="60" dirty="0">
                          <a:latin typeface="Calibri"/>
                          <a:cs typeface="Calibri"/>
                        </a:rPr>
                        <a:t>cui</a:t>
                      </a:r>
                      <a:r>
                        <a:rPr sz="800" i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60" dirty="0">
                          <a:latin typeface="Calibri"/>
                          <a:cs typeface="Calibri"/>
                        </a:rPr>
                        <a:t>stranieri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L="4635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Totale</a:t>
                      </a:r>
                      <a:r>
                        <a:rPr sz="800" b="1" spc="-4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3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iscritti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6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4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6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solidFill>
                      <a:srgbClr val="FBC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4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1593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0894" y="8962411"/>
            <a:ext cx="11112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65" dirty="0">
                <a:latin typeface="Georgia"/>
                <a:cs typeface="Georgia"/>
              </a:rPr>
              <a:t>41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7719" y="2180879"/>
            <a:ext cx="3565525" cy="9207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spcBef>
                <a:spcPts val="620"/>
              </a:spcBef>
            </a:pPr>
            <a:r>
              <a:rPr sz="1200" b="1" spc="95" dirty="0">
                <a:latin typeface="Calibri"/>
                <a:cs typeface="Calibri"/>
              </a:rPr>
              <a:t>Ricerca</a:t>
            </a:r>
            <a:endParaRPr sz="1200">
              <a:latin typeface="Calibri"/>
              <a:cs typeface="Calibri"/>
            </a:endParaRPr>
          </a:p>
          <a:p>
            <a:pPr marL="12700">
              <a:spcBef>
                <a:spcPts val="390"/>
              </a:spcBef>
            </a:pPr>
            <a:r>
              <a:rPr sz="900" b="1" spc="65" dirty="0">
                <a:latin typeface="Calibri"/>
                <a:cs typeface="Calibri"/>
              </a:rPr>
              <a:t>Personale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55" dirty="0">
                <a:latin typeface="Calibri"/>
                <a:cs typeface="Calibri"/>
              </a:rPr>
              <a:t>docente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15" dirty="0">
                <a:latin typeface="Calibri"/>
                <a:cs typeface="Calibri"/>
              </a:rPr>
              <a:t>e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di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75" dirty="0">
                <a:latin typeface="Calibri"/>
                <a:cs typeface="Calibri"/>
              </a:rPr>
              <a:t>ricerca</a:t>
            </a:r>
            <a:endParaRPr sz="900">
              <a:latin typeface="Calibri"/>
              <a:cs typeface="Calibri"/>
            </a:endParaRPr>
          </a:p>
          <a:p>
            <a:pPr marL="12700" marR="5080">
              <a:spcBef>
                <a:spcPts val="20"/>
              </a:spcBef>
            </a:pPr>
            <a:r>
              <a:rPr sz="1000" spc="-5" dirty="0">
                <a:latin typeface="Garamond"/>
                <a:cs typeface="Garamond"/>
              </a:rPr>
              <a:t>La </a:t>
            </a:r>
            <a:r>
              <a:rPr sz="1000" spc="-15" dirty="0">
                <a:latin typeface="Garamond"/>
                <a:cs typeface="Garamond"/>
              </a:rPr>
              <a:t>consistenza </a:t>
            </a:r>
            <a:r>
              <a:rPr sz="1000" spc="-5" dirty="0">
                <a:latin typeface="Garamond"/>
                <a:cs typeface="Garamond"/>
              </a:rPr>
              <a:t>numerica del </a:t>
            </a:r>
            <a:r>
              <a:rPr sz="1000" spc="-20" dirty="0">
                <a:latin typeface="Garamond"/>
                <a:cs typeface="Garamond"/>
              </a:rPr>
              <a:t>corpo </a:t>
            </a:r>
            <a:r>
              <a:rPr sz="1000" spc="-15" dirty="0">
                <a:latin typeface="Garamond"/>
                <a:cs typeface="Garamond"/>
              </a:rPr>
              <a:t>docente, </a:t>
            </a:r>
            <a:r>
              <a:rPr sz="1000" spc="-5" dirty="0">
                <a:latin typeface="Garamond"/>
                <a:cs typeface="Garamond"/>
              </a:rPr>
              <a:t>impegnato attivamente </a:t>
            </a:r>
            <a:r>
              <a:rPr sz="1000" spc="20" dirty="0">
                <a:latin typeface="Garamond"/>
                <a:cs typeface="Garamond"/>
              </a:rPr>
              <a:t>in  </a:t>
            </a:r>
            <a:r>
              <a:rPr sz="1000" spc="10" dirty="0">
                <a:latin typeface="Garamond"/>
                <a:cs typeface="Garamond"/>
              </a:rPr>
              <a:t>attività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didattica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ricerca,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è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riportato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nella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seguente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tabella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trend  </a:t>
            </a:r>
            <a:r>
              <a:rPr sz="1000" spc="5" dirty="0">
                <a:latin typeface="Garamond"/>
                <a:cs typeface="Garamond"/>
              </a:rPr>
              <a:t>degli </a:t>
            </a:r>
            <a:r>
              <a:rPr sz="1000" spc="20" dirty="0">
                <a:latin typeface="Garamond"/>
                <a:cs typeface="Garamond"/>
              </a:rPr>
              <a:t>ultimi</a:t>
            </a:r>
            <a:r>
              <a:rPr sz="1000" spc="-17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tre </a:t>
            </a:r>
            <a:r>
              <a:rPr sz="1000" spc="15" dirty="0">
                <a:latin typeface="Garamond"/>
                <a:cs typeface="Garamond"/>
              </a:rPr>
              <a:t>anni.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1734" y="4333985"/>
            <a:ext cx="3705860" cy="412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>
              <a:spcBef>
                <a:spcPts val="100"/>
              </a:spcBef>
            </a:pPr>
            <a:r>
              <a:rPr sz="900" b="1" spc="70" dirty="0">
                <a:latin typeface="Calibri"/>
                <a:cs typeface="Calibri"/>
              </a:rPr>
              <a:t>Gli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75" dirty="0">
                <a:latin typeface="Calibri"/>
                <a:cs typeface="Calibri"/>
              </a:rPr>
              <a:t>assegni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di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75" dirty="0">
                <a:latin typeface="Calibri"/>
                <a:cs typeface="Calibri"/>
              </a:rPr>
              <a:t>ricerca</a:t>
            </a:r>
            <a:endParaRPr sz="900">
              <a:latin typeface="Calibri"/>
              <a:cs typeface="Calibri"/>
            </a:endParaRPr>
          </a:p>
          <a:p>
            <a:pPr marL="138430" marR="90805">
              <a:spcBef>
                <a:spcPts val="20"/>
              </a:spcBef>
            </a:pPr>
            <a:r>
              <a:rPr sz="1000" spc="5" dirty="0">
                <a:latin typeface="Garamond"/>
                <a:cs typeface="Garamond"/>
              </a:rPr>
              <a:t>Gli </a:t>
            </a:r>
            <a:r>
              <a:rPr sz="1000" spc="-10" dirty="0">
                <a:latin typeface="Garamond"/>
                <a:cs typeface="Garamond"/>
              </a:rPr>
              <a:t>assegni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ricerca </a:t>
            </a:r>
            <a:r>
              <a:rPr sz="1000" spc="-30" dirty="0">
                <a:latin typeface="Garamond"/>
                <a:cs typeface="Garamond"/>
              </a:rPr>
              <a:t>vengono </a:t>
            </a:r>
            <a:r>
              <a:rPr sz="1000" spc="-5" dirty="0">
                <a:latin typeface="Garamond"/>
                <a:cs typeface="Garamond"/>
              </a:rPr>
              <a:t>erogati </a:t>
            </a:r>
            <a:r>
              <a:rPr sz="1000" spc="-15" dirty="0">
                <a:latin typeface="Garamond"/>
                <a:cs typeface="Garamond"/>
              </a:rPr>
              <a:t>per </a:t>
            </a:r>
            <a:r>
              <a:rPr sz="1000" spc="10" dirty="0">
                <a:latin typeface="Garamond"/>
                <a:cs typeface="Garamond"/>
              </a:rPr>
              <a:t>attività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collaborazione a  </a:t>
            </a:r>
            <a:r>
              <a:rPr sz="1000" spc="-5" dirty="0">
                <a:latin typeface="Garamond"/>
                <a:cs typeface="Garamond"/>
              </a:rPr>
              <a:t>progetti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ricerca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promossi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dal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Dipartimento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anche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fine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favorire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lo  </a:t>
            </a:r>
            <a:r>
              <a:rPr sz="1000" spc="-10" dirty="0">
                <a:latin typeface="Garamond"/>
                <a:cs typeface="Garamond"/>
              </a:rPr>
              <a:t>sviluppo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specifiche </a:t>
            </a:r>
            <a:r>
              <a:rPr sz="1000" spc="-10" dirty="0">
                <a:latin typeface="Garamond"/>
                <a:cs typeface="Garamond"/>
              </a:rPr>
              <a:t>professionalità. </a:t>
            </a:r>
            <a:r>
              <a:rPr sz="1000" spc="-35" dirty="0">
                <a:latin typeface="Garamond"/>
                <a:cs typeface="Garamond"/>
              </a:rPr>
              <a:t>Possono </a:t>
            </a:r>
            <a:r>
              <a:rPr sz="1000" spc="-30" dirty="0">
                <a:latin typeface="Garamond"/>
                <a:cs typeface="Garamond"/>
              </a:rPr>
              <a:t>essere </a:t>
            </a:r>
            <a:r>
              <a:rPr sz="1000" spc="10" dirty="0">
                <a:latin typeface="Garamond"/>
                <a:cs typeface="Garamond"/>
              </a:rPr>
              <a:t>attribuiti, </a:t>
            </a:r>
            <a:r>
              <a:rPr sz="1000" spc="5" dirty="0">
                <a:latin typeface="Garamond"/>
                <a:cs typeface="Garamond"/>
              </a:rPr>
              <a:t>tramite  </a:t>
            </a:r>
            <a:r>
              <a:rPr sz="1000" spc="-10" dirty="0">
                <a:latin typeface="Garamond"/>
                <a:cs typeface="Garamond"/>
              </a:rPr>
              <a:t>bando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pubblico,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dottori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ricerca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laureati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possesso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un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adeguato  </a:t>
            </a:r>
            <a:r>
              <a:rPr sz="1000" spc="5" dirty="0">
                <a:latin typeface="Garamond"/>
                <a:cs typeface="Garamond"/>
              </a:rPr>
              <a:t>curriculum </a:t>
            </a:r>
            <a:r>
              <a:rPr sz="1000" spc="-10" dirty="0">
                <a:latin typeface="Garamond"/>
                <a:cs typeface="Garamond"/>
              </a:rPr>
              <a:t>scientifico</a:t>
            </a:r>
            <a:r>
              <a:rPr sz="1000" spc="-114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professionale.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15"/>
              </a:spcBef>
            </a:pPr>
            <a:endParaRPr sz="1050">
              <a:latin typeface="Garamond"/>
              <a:cs typeface="Garamond"/>
            </a:endParaRPr>
          </a:p>
          <a:p>
            <a:pPr marL="138430"/>
            <a:r>
              <a:rPr sz="1000" spc="-15" dirty="0">
                <a:latin typeface="Garamond"/>
                <a:cs typeface="Garamond"/>
              </a:rPr>
              <a:t>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temi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ricerca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degli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assegni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attivi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(al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31/10/2019)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sono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seguenti:</a:t>
            </a:r>
            <a:endParaRPr sz="1000">
              <a:latin typeface="Garamond"/>
              <a:cs typeface="Garamond"/>
            </a:endParaRPr>
          </a:p>
          <a:p>
            <a:pPr marL="138430" marR="67945" indent="-126364"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Imprenditorialità </a:t>
            </a:r>
            <a:r>
              <a:rPr sz="1000" spc="-10" dirty="0">
                <a:latin typeface="Garamond"/>
                <a:cs typeface="Garamond"/>
              </a:rPr>
              <a:t>sociale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20" dirty="0">
                <a:latin typeface="Garamond"/>
                <a:cs typeface="Garamond"/>
              </a:rPr>
              <a:t>cooperative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comunità. Profili </a:t>
            </a:r>
            <a:r>
              <a:rPr sz="1000" spc="-15" dirty="0">
                <a:latin typeface="Garamond"/>
                <a:cs typeface="Garamond"/>
              </a:rPr>
              <a:t>strategico-ge-  </a:t>
            </a:r>
            <a:r>
              <a:rPr sz="1000" spc="5" dirty="0">
                <a:latin typeface="Garamond"/>
                <a:cs typeface="Garamond"/>
              </a:rPr>
              <a:t>stionali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servizi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supporto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nascita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allo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sviluppo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(Albanese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M.)</a:t>
            </a:r>
            <a:endParaRPr sz="1000">
              <a:latin typeface="Garamond"/>
              <a:cs typeface="Garamond"/>
            </a:endParaRPr>
          </a:p>
          <a:p>
            <a:pPr marL="138430" marR="5080" indent="-126364">
              <a:buChar char="–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Politiche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familiari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livello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locale: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analisi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economica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costi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benefici  </a:t>
            </a:r>
            <a:r>
              <a:rPr sz="1000" spc="-5" dirty="0">
                <a:latin typeface="Garamond"/>
                <a:cs typeface="Garamond"/>
              </a:rPr>
              <a:t>dei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servizi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erogati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(Ameri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M.)</a:t>
            </a:r>
            <a:endParaRPr sz="1000">
              <a:latin typeface="Garamond"/>
              <a:cs typeface="Garamond"/>
            </a:endParaRPr>
          </a:p>
          <a:p>
            <a:pPr marL="138430" marR="28575" indent="-126364">
              <a:buChar char="–"/>
              <a:tabLst>
                <a:tab pos="139065" algn="l"/>
              </a:tabLst>
            </a:pPr>
            <a:r>
              <a:rPr sz="1000" spc="10" dirty="0">
                <a:latin typeface="Garamond"/>
                <a:cs typeface="Garamond"/>
              </a:rPr>
              <a:t>Analisi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strategica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della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portualità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turistica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italiana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prospettive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svilup-  </a:t>
            </a:r>
            <a:r>
              <a:rPr sz="1000" spc="-20" dirty="0">
                <a:latin typeface="Garamond"/>
                <a:cs typeface="Garamond"/>
              </a:rPr>
              <a:t>po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contesto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competitivo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internazionale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(Caruso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A.)</a:t>
            </a:r>
            <a:endParaRPr sz="1000">
              <a:latin typeface="Garamond"/>
              <a:cs typeface="Garamond"/>
            </a:endParaRPr>
          </a:p>
          <a:p>
            <a:pPr marL="138430" marR="161290" indent="-126364"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Quasi-ordinamenti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ordinamenti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parziali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come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strumenti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analisi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  </a:t>
            </a:r>
            <a:r>
              <a:rPr sz="1000" spc="-20" dirty="0">
                <a:latin typeface="Garamond"/>
                <a:cs typeface="Garamond"/>
              </a:rPr>
              <a:t>preferenze </a:t>
            </a:r>
            <a:r>
              <a:rPr sz="1000" spc="-15" dirty="0">
                <a:latin typeface="Garamond"/>
                <a:cs typeface="Garamond"/>
              </a:rPr>
              <a:t>non </a:t>
            </a:r>
            <a:r>
              <a:rPr sz="1000" spc="-20" dirty="0">
                <a:latin typeface="Garamond"/>
                <a:cs typeface="Garamond"/>
              </a:rPr>
              <a:t>compensative </a:t>
            </a:r>
            <a:r>
              <a:rPr sz="1000" spc="5" dirty="0">
                <a:latin typeface="Garamond"/>
                <a:cs typeface="Garamond"/>
              </a:rPr>
              <a:t>(Corsi</a:t>
            </a:r>
            <a:r>
              <a:rPr sz="1000" spc="-17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M.)</a:t>
            </a:r>
            <a:endParaRPr sz="1000">
              <a:latin typeface="Garamond"/>
              <a:cs typeface="Garamond"/>
            </a:endParaRPr>
          </a:p>
          <a:p>
            <a:pPr marL="138430" marR="197485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Business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model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financial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reporting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-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Aspetti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definitori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applicazioni  </a:t>
            </a:r>
            <a:r>
              <a:rPr sz="1000" spc="5" dirty="0">
                <a:latin typeface="Garamond"/>
                <a:cs typeface="Garamond"/>
              </a:rPr>
              <a:t>nella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ricerca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empirica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(Di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tfabio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C.)</a:t>
            </a:r>
            <a:endParaRPr sz="1000">
              <a:latin typeface="Garamond"/>
              <a:cs typeface="Garamond"/>
            </a:endParaRPr>
          </a:p>
          <a:p>
            <a:pPr marL="138430" marR="34290" indent="-126364">
              <a:buChar char="–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Valutazione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costi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benefici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derivati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dall’analisi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servizi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eco-sistemi-  </a:t>
            </a:r>
            <a:r>
              <a:rPr sz="1000" spc="-5" dirty="0">
                <a:latin typeface="Garamond"/>
                <a:cs typeface="Garamond"/>
              </a:rPr>
              <a:t>ci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Aree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Marine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Protette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(Lagomarsino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E.)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Banca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finanza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Genova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tra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XIX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XX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secolo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(Maffi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L.)</a:t>
            </a:r>
            <a:endParaRPr sz="1000">
              <a:latin typeface="Garamond"/>
              <a:cs typeface="Garamond"/>
            </a:endParaRPr>
          </a:p>
          <a:p>
            <a:pPr marL="138430" marR="75565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L’impresa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comunità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come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strumento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lo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sviluppo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territoriale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locale  </a:t>
            </a:r>
            <a:r>
              <a:rPr sz="1000" spc="5" dirty="0">
                <a:latin typeface="Garamond"/>
                <a:cs typeface="Garamond"/>
              </a:rPr>
              <a:t>(Nerina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S.C.)</a:t>
            </a:r>
            <a:endParaRPr sz="1000">
              <a:latin typeface="Garamond"/>
              <a:cs typeface="Garamond"/>
            </a:endParaRPr>
          </a:p>
          <a:p>
            <a:pPr marL="138430" marR="13335" indent="-126364">
              <a:buChar char="–"/>
              <a:tabLst>
                <a:tab pos="139065" algn="l"/>
              </a:tabLst>
            </a:pPr>
            <a:r>
              <a:rPr sz="1000" spc="10" dirty="0">
                <a:latin typeface="Garamond"/>
                <a:cs typeface="Garamond"/>
              </a:rPr>
              <a:t>Attività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ricerca </a:t>
            </a:r>
            <a:r>
              <a:rPr sz="1000" dirty="0">
                <a:latin typeface="Garamond"/>
                <a:cs typeface="Garamond"/>
              </a:rPr>
              <a:t>finalizzata </a:t>
            </a:r>
            <a:r>
              <a:rPr sz="1000" spc="5" dirty="0">
                <a:latin typeface="Garamond"/>
                <a:cs typeface="Garamond"/>
              </a:rPr>
              <a:t>allo </a:t>
            </a:r>
            <a:r>
              <a:rPr sz="1000" spc="-5" dirty="0">
                <a:latin typeface="Garamond"/>
                <a:cs typeface="Garamond"/>
              </a:rPr>
              <a:t>studio, </a:t>
            </a:r>
            <a:r>
              <a:rPr sz="1000" spc="-15" dirty="0">
                <a:latin typeface="Garamond"/>
                <a:cs typeface="Garamond"/>
              </a:rPr>
              <a:t>lo </a:t>
            </a:r>
            <a:r>
              <a:rPr sz="1000" spc="-10" dirty="0">
                <a:latin typeface="Garamond"/>
                <a:cs typeface="Garamond"/>
              </a:rPr>
              <a:t>sviluppo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dirty="0">
                <a:latin typeface="Garamond"/>
                <a:cs typeface="Garamond"/>
              </a:rPr>
              <a:t>l’implementazione 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dirty="0">
                <a:latin typeface="Garamond"/>
                <a:cs typeface="Garamond"/>
              </a:rPr>
              <a:t>metodi matematici nell’ambito </a:t>
            </a:r>
            <a:r>
              <a:rPr sz="1000" spc="-5" dirty="0">
                <a:latin typeface="Garamond"/>
                <a:cs typeface="Garamond"/>
              </a:rPr>
              <a:t>delle </a:t>
            </a:r>
            <a:r>
              <a:rPr sz="1000" spc="-20" dirty="0">
                <a:latin typeface="Garamond"/>
                <a:cs typeface="Garamond"/>
              </a:rPr>
              <a:t>scienze </a:t>
            </a:r>
            <a:r>
              <a:rPr sz="1000" spc="-15" dirty="0">
                <a:latin typeface="Garamond"/>
                <a:cs typeface="Garamond"/>
              </a:rPr>
              <a:t>economiche, </a:t>
            </a:r>
            <a:r>
              <a:rPr sz="1000" dirty="0">
                <a:latin typeface="Garamond"/>
                <a:cs typeface="Garamond"/>
              </a:rPr>
              <a:t>finanziarie </a:t>
            </a:r>
            <a:r>
              <a:rPr sz="1000" spc="-25" dirty="0">
                <a:latin typeface="Garamond"/>
                <a:cs typeface="Garamond"/>
              </a:rPr>
              <a:t>e  </a:t>
            </a:r>
            <a:r>
              <a:rPr sz="1000" spc="20" dirty="0">
                <a:latin typeface="Garamond"/>
                <a:cs typeface="Garamond"/>
              </a:rPr>
              <a:t>attuariali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particolare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attenzione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agli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aspetti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computazionali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numeri-  ci </a:t>
            </a:r>
            <a:r>
              <a:rPr sz="1000" spc="-10" dirty="0">
                <a:latin typeface="Garamond"/>
                <a:cs typeface="Garamond"/>
              </a:rPr>
              <a:t>(Torrente</a:t>
            </a:r>
            <a:r>
              <a:rPr sz="1000" spc="-11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M.L.)</a:t>
            </a:r>
            <a:endParaRPr sz="1000">
              <a:latin typeface="Garamond"/>
              <a:cs typeface="Garamond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638419" y="3258007"/>
          <a:ext cx="5398767" cy="9110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4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30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2019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  <a:p>
                      <a:pPr marR="133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700" spc="20" dirty="0">
                          <a:solidFill>
                            <a:srgbClr val="575756"/>
                          </a:solidFill>
                          <a:latin typeface="Georgia"/>
                          <a:cs typeface="Georgia"/>
                        </a:rPr>
                        <a:t>al</a:t>
                      </a:r>
                      <a:r>
                        <a:rPr sz="700" spc="-20" dirty="0">
                          <a:solidFill>
                            <a:srgbClr val="575756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700" spc="-40" dirty="0">
                          <a:solidFill>
                            <a:srgbClr val="575756"/>
                          </a:solidFill>
                          <a:latin typeface="Georgia"/>
                          <a:cs typeface="Georgia"/>
                        </a:rPr>
                        <a:t>31/10/2019</a:t>
                      </a:r>
                      <a:endParaRPr sz="700">
                        <a:latin typeface="Georgia"/>
                        <a:cs typeface="Georgia"/>
                      </a:endParaRPr>
                    </a:p>
                  </a:txBody>
                  <a:tcPr marL="0" marR="0" marT="10795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R="321945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2</a:t>
                      </a:r>
                      <a:r>
                        <a:rPr sz="800" b="1" spc="-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0</a:t>
                      </a:r>
                      <a:r>
                        <a:rPr sz="8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1</a:t>
                      </a:r>
                      <a:r>
                        <a:rPr sz="800" b="1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8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67945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R="325755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2</a:t>
                      </a:r>
                      <a:r>
                        <a:rPr sz="800" b="1" spc="-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0</a:t>
                      </a:r>
                      <a:r>
                        <a:rPr sz="800" b="1" spc="-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17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67945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R="320675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2</a:t>
                      </a:r>
                      <a:r>
                        <a:rPr sz="800" b="1" spc="-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016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67945" marB="0">
                    <a:solidFill>
                      <a:srgbClr val="FBC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9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0" dirty="0">
                          <a:latin typeface="Calibri"/>
                          <a:cs typeface="Calibri"/>
                        </a:rPr>
                        <a:t>Professori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5" dirty="0">
                          <a:latin typeface="Calibri"/>
                          <a:cs typeface="Calibri"/>
                        </a:rPr>
                        <a:t>ricercatori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25" dirty="0">
                          <a:latin typeface="Calibri"/>
                          <a:cs typeface="Calibri"/>
                        </a:rPr>
                        <a:t>59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93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20" dirty="0">
                          <a:latin typeface="Calibri"/>
                          <a:cs typeface="Calibri"/>
                        </a:rPr>
                        <a:t>58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957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59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93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20" dirty="0">
                          <a:latin typeface="Calibri"/>
                          <a:cs typeface="Calibri"/>
                        </a:rPr>
                        <a:t>62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70" dirty="0">
                          <a:latin typeface="Calibri"/>
                          <a:cs typeface="Calibri"/>
                        </a:rPr>
                        <a:t>cui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Docenti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70" dirty="0">
                          <a:latin typeface="Calibri"/>
                          <a:cs typeface="Calibri"/>
                        </a:rPr>
                        <a:t>strutturati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14" dirty="0">
                          <a:latin typeface="Calibri"/>
                          <a:cs typeface="Calibri"/>
                        </a:rPr>
                        <a:t>DIEC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5" dirty="0">
                          <a:latin typeface="Calibri"/>
                          <a:cs typeface="Calibri"/>
                        </a:rPr>
                        <a:t>55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957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20" dirty="0">
                          <a:latin typeface="Calibri"/>
                          <a:cs typeface="Calibri"/>
                        </a:rPr>
                        <a:t>53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93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56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93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59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99"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70" dirty="0">
                          <a:latin typeface="Calibri"/>
                          <a:cs typeface="Calibri"/>
                        </a:rPr>
                        <a:t>cui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70" dirty="0">
                          <a:latin typeface="Calibri"/>
                          <a:cs typeface="Calibri"/>
                        </a:rPr>
                        <a:t>nuovi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70" dirty="0">
                          <a:latin typeface="Calibri"/>
                          <a:cs typeface="Calibri"/>
                        </a:rPr>
                        <a:t>assunti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271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9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244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38328" y="8962411"/>
            <a:ext cx="1212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75" dirty="0">
                <a:latin typeface="Georgia"/>
                <a:cs typeface="Georgia"/>
              </a:rPr>
              <a:t>42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22419" y="2519997"/>
            <a:ext cx="5400040" cy="612140"/>
            <a:chOff x="1872000" y="2519997"/>
            <a:chExt cx="5400040" cy="612140"/>
          </a:xfrm>
        </p:grpSpPr>
        <p:sp>
          <p:nvSpPr>
            <p:cNvPr id="7" name="object 7"/>
            <p:cNvSpPr/>
            <p:nvPr/>
          </p:nvSpPr>
          <p:spPr>
            <a:xfrm>
              <a:off x="1872005" y="2519997"/>
              <a:ext cx="5400040" cy="612140"/>
            </a:xfrm>
            <a:custGeom>
              <a:avLst/>
              <a:gdLst/>
              <a:ahLst/>
              <a:cxnLst/>
              <a:rect l="l" t="t" r="r" b="b"/>
              <a:pathLst>
                <a:path w="5400040" h="612139">
                  <a:moveTo>
                    <a:pt x="4319981" y="288010"/>
                  </a:moveTo>
                  <a:lnTo>
                    <a:pt x="2880004" y="288010"/>
                  </a:lnTo>
                  <a:lnTo>
                    <a:pt x="0" y="288010"/>
                  </a:lnTo>
                  <a:lnTo>
                    <a:pt x="0" y="612013"/>
                  </a:lnTo>
                  <a:lnTo>
                    <a:pt x="2879991" y="612013"/>
                  </a:lnTo>
                  <a:lnTo>
                    <a:pt x="4319981" y="612013"/>
                  </a:lnTo>
                  <a:lnTo>
                    <a:pt x="4319981" y="288010"/>
                  </a:lnTo>
                  <a:close/>
                </a:path>
                <a:path w="5400040" h="612139">
                  <a:moveTo>
                    <a:pt x="5399989" y="288010"/>
                  </a:moveTo>
                  <a:lnTo>
                    <a:pt x="4319994" y="288010"/>
                  </a:lnTo>
                  <a:lnTo>
                    <a:pt x="4319994" y="612013"/>
                  </a:lnTo>
                  <a:lnTo>
                    <a:pt x="5399989" y="612013"/>
                  </a:lnTo>
                  <a:lnTo>
                    <a:pt x="5399989" y="288010"/>
                  </a:lnTo>
                  <a:close/>
                </a:path>
                <a:path w="5400040" h="612139">
                  <a:moveTo>
                    <a:pt x="5399989" y="0"/>
                  </a:moveTo>
                  <a:lnTo>
                    <a:pt x="0" y="0"/>
                  </a:lnTo>
                  <a:lnTo>
                    <a:pt x="0" y="287997"/>
                  </a:lnTo>
                  <a:lnTo>
                    <a:pt x="5399989" y="287997"/>
                  </a:lnTo>
                  <a:lnTo>
                    <a:pt x="5399989" y="0"/>
                  </a:lnTo>
                  <a:close/>
                </a:path>
              </a:pathLst>
            </a:custGeom>
            <a:solidFill>
              <a:srgbClr val="FBC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72000" y="2808003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51999" y="2808003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79">
                  <a:moveTo>
                    <a:pt x="0" y="0"/>
                  </a:moveTo>
                  <a:lnTo>
                    <a:pt x="1440002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91999" y="2808003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4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222419" y="3346416"/>
            <a:ext cx="5400040" cy="3175"/>
            <a:chOff x="1872000" y="3346415"/>
            <a:chExt cx="5400040" cy="3175"/>
          </a:xfrm>
        </p:grpSpPr>
        <p:sp>
          <p:nvSpPr>
            <p:cNvPr id="12" name="object 12"/>
            <p:cNvSpPr/>
            <p:nvPr/>
          </p:nvSpPr>
          <p:spPr>
            <a:xfrm>
              <a:off x="1872000" y="3348003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51999" y="3348003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79">
                  <a:moveTo>
                    <a:pt x="0" y="0"/>
                  </a:moveTo>
                  <a:lnTo>
                    <a:pt x="1440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91999" y="3348003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4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222419" y="3876123"/>
            <a:ext cx="5400040" cy="3175"/>
            <a:chOff x="1872000" y="3876122"/>
            <a:chExt cx="5400040" cy="3175"/>
          </a:xfrm>
        </p:grpSpPr>
        <p:sp>
          <p:nvSpPr>
            <p:cNvPr id="16" name="object 16"/>
            <p:cNvSpPr/>
            <p:nvPr/>
          </p:nvSpPr>
          <p:spPr>
            <a:xfrm>
              <a:off x="1872000" y="3877710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51999" y="3877710"/>
              <a:ext cx="1440180" cy="0"/>
            </a:xfrm>
            <a:custGeom>
              <a:avLst/>
              <a:gdLst/>
              <a:ahLst/>
              <a:cxnLst/>
              <a:rect l="l" t="t" r="r" b="b"/>
              <a:pathLst>
                <a:path w="1440179">
                  <a:moveTo>
                    <a:pt x="0" y="0"/>
                  </a:moveTo>
                  <a:lnTo>
                    <a:pt x="1440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91999" y="3877710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4">
                  <a:moveTo>
                    <a:pt x="0" y="0"/>
                  </a:moveTo>
                  <a:lnTo>
                    <a:pt x="1079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222419" y="2519998"/>
            <a:ext cx="5400040" cy="204543"/>
          </a:xfrm>
          <a:prstGeom prst="rect">
            <a:avLst/>
          </a:prstGeom>
          <a:solidFill>
            <a:srgbClr val="FBC700"/>
          </a:solidFill>
        </p:spPr>
        <p:txBody>
          <a:bodyPr vert="horz" wrap="square" lIns="0" tIns="80645" rIns="0" bIns="0" rtlCol="0">
            <a:spAutoFit/>
          </a:bodyPr>
          <a:lstStyle/>
          <a:p>
            <a:pPr marL="35560">
              <a:spcBef>
                <a:spcPts val="635"/>
              </a:spcBef>
            </a:pPr>
            <a:r>
              <a:rPr sz="800" b="1" spc="35" dirty="0">
                <a:solidFill>
                  <a:srgbClr val="575756"/>
                </a:solidFill>
                <a:latin typeface="Book Antiqua"/>
                <a:cs typeface="Book Antiqua"/>
              </a:rPr>
              <a:t>Progetti</a:t>
            </a:r>
            <a:r>
              <a:rPr sz="800" b="1" spc="-35" dirty="0">
                <a:solidFill>
                  <a:srgbClr val="575756"/>
                </a:solidFill>
                <a:latin typeface="Book Antiqua"/>
                <a:cs typeface="Book Antiqua"/>
              </a:rPr>
              <a:t> </a:t>
            </a:r>
            <a:r>
              <a:rPr sz="800" b="1" spc="-5" dirty="0">
                <a:solidFill>
                  <a:srgbClr val="575756"/>
                </a:solidFill>
                <a:latin typeface="Book Antiqua"/>
                <a:cs typeface="Book Antiqua"/>
              </a:rPr>
              <a:t>di</a:t>
            </a:r>
            <a:r>
              <a:rPr sz="800" b="1" spc="-30" dirty="0">
                <a:solidFill>
                  <a:srgbClr val="575756"/>
                </a:solidFill>
                <a:latin typeface="Book Antiqua"/>
                <a:cs typeface="Book Antiqua"/>
              </a:rPr>
              <a:t> </a:t>
            </a:r>
            <a:r>
              <a:rPr sz="800" b="1" spc="35" dirty="0">
                <a:solidFill>
                  <a:srgbClr val="575756"/>
                </a:solidFill>
                <a:latin typeface="Book Antiqua"/>
                <a:cs typeface="Book Antiqua"/>
              </a:rPr>
              <a:t>ricerca</a:t>
            </a:r>
            <a:r>
              <a:rPr sz="800" b="1" spc="-30" dirty="0">
                <a:solidFill>
                  <a:srgbClr val="575756"/>
                </a:solidFill>
                <a:latin typeface="Book Antiqua"/>
                <a:cs typeface="Book Antiqua"/>
              </a:rPr>
              <a:t> </a:t>
            </a:r>
            <a:r>
              <a:rPr sz="800" b="1" spc="25" dirty="0">
                <a:solidFill>
                  <a:srgbClr val="575756"/>
                </a:solidFill>
                <a:latin typeface="Book Antiqua"/>
                <a:cs typeface="Book Antiqua"/>
              </a:rPr>
              <a:t>finanziati</a:t>
            </a:r>
            <a:r>
              <a:rPr sz="800" b="1" spc="-30" dirty="0">
                <a:solidFill>
                  <a:srgbClr val="575756"/>
                </a:solidFill>
                <a:latin typeface="Book Antiqua"/>
                <a:cs typeface="Book Antiqua"/>
              </a:rPr>
              <a:t> </a:t>
            </a:r>
            <a:r>
              <a:rPr sz="800" b="1" dirty="0">
                <a:solidFill>
                  <a:srgbClr val="575756"/>
                </a:solidFill>
                <a:latin typeface="Book Antiqua"/>
                <a:cs typeface="Book Antiqua"/>
              </a:rPr>
              <a:t>2016-2018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12359" y="2836975"/>
            <a:ext cx="753110" cy="2616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70485" marR="5080" indent="-71120">
              <a:lnSpc>
                <a:spcPts val="900"/>
              </a:lnSpc>
              <a:spcBef>
                <a:spcPts val="180"/>
              </a:spcBef>
            </a:pPr>
            <a:r>
              <a:rPr sz="800" b="1" spc="40" dirty="0">
                <a:solidFill>
                  <a:srgbClr val="575756"/>
                </a:solidFill>
                <a:latin typeface="Book Antiqua"/>
                <a:cs typeface="Book Antiqua"/>
              </a:rPr>
              <a:t>F</a:t>
            </a:r>
            <a:r>
              <a:rPr sz="800" b="1" spc="15" dirty="0">
                <a:solidFill>
                  <a:srgbClr val="575756"/>
                </a:solidFill>
                <a:latin typeface="Book Antiqua"/>
                <a:cs typeface="Book Antiqua"/>
              </a:rPr>
              <a:t>i</a:t>
            </a:r>
            <a:r>
              <a:rPr sz="800" b="1" dirty="0">
                <a:solidFill>
                  <a:srgbClr val="575756"/>
                </a:solidFill>
                <a:latin typeface="Book Antiqua"/>
                <a:cs typeface="Book Antiqua"/>
              </a:rPr>
              <a:t>n</a:t>
            </a:r>
            <a:r>
              <a:rPr sz="800" b="1" spc="40" dirty="0">
                <a:solidFill>
                  <a:srgbClr val="575756"/>
                </a:solidFill>
                <a:latin typeface="Book Antiqua"/>
                <a:cs typeface="Book Antiqua"/>
              </a:rPr>
              <a:t>an</a:t>
            </a:r>
            <a:r>
              <a:rPr sz="800" b="1" spc="15" dirty="0">
                <a:solidFill>
                  <a:srgbClr val="575756"/>
                </a:solidFill>
                <a:latin typeface="Book Antiqua"/>
                <a:cs typeface="Book Antiqua"/>
              </a:rPr>
              <a:t>z</a:t>
            </a:r>
            <a:r>
              <a:rPr sz="800" b="1" spc="-10" dirty="0">
                <a:solidFill>
                  <a:srgbClr val="575756"/>
                </a:solidFill>
                <a:latin typeface="Book Antiqua"/>
                <a:cs typeface="Book Antiqua"/>
              </a:rPr>
              <a:t>i</a:t>
            </a:r>
            <a:r>
              <a:rPr sz="800" b="1" spc="35" dirty="0">
                <a:solidFill>
                  <a:srgbClr val="575756"/>
                </a:solidFill>
                <a:latin typeface="Book Antiqua"/>
                <a:cs typeface="Book Antiqua"/>
              </a:rPr>
              <a:t>a</a:t>
            </a:r>
            <a:r>
              <a:rPr sz="800" b="1" spc="30" dirty="0">
                <a:solidFill>
                  <a:srgbClr val="575756"/>
                </a:solidFill>
                <a:latin typeface="Book Antiqua"/>
                <a:cs typeface="Book Antiqua"/>
              </a:rPr>
              <a:t>m</a:t>
            </a:r>
            <a:r>
              <a:rPr sz="800" b="1" spc="15" dirty="0">
                <a:solidFill>
                  <a:srgbClr val="575756"/>
                </a:solidFill>
                <a:latin typeface="Book Antiqua"/>
                <a:cs typeface="Book Antiqua"/>
              </a:rPr>
              <a:t>e</a:t>
            </a:r>
            <a:r>
              <a:rPr sz="800" b="1" dirty="0">
                <a:solidFill>
                  <a:srgbClr val="575756"/>
                </a:solidFill>
                <a:latin typeface="Book Antiqua"/>
                <a:cs typeface="Book Antiqua"/>
              </a:rPr>
              <a:t>n</a:t>
            </a:r>
            <a:r>
              <a:rPr sz="800" b="1" spc="65" dirty="0">
                <a:solidFill>
                  <a:srgbClr val="575756"/>
                </a:solidFill>
                <a:latin typeface="Book Antiqua"/>
                <a:cs typeface="Book Antiqua"/>
              </a:rPr>
              <a:t>t</a:t>
            </a:r>
            <a:r>
              <a:rPr sz="800" b="1" spc="5" dirty="0">
                <a:solidFill>
                  <a:srgbClr val="575756"/>
                </a:solidFill>
                <a:latin typeface="Book Antiqua"/>
                <a:cs typeface="Book Antiqua"/>
              </a:rPr>
              <a:t>o  </a:t>
            </a:r>
            <a:r>
              <a:rPr sz="800" b="1" spc="10" dirty="0">
                <a:solidFill>
                  <a:srgbClr val="575756"/>
                </a:solidFill>
                <a:latin typeface="Book Antiqua"/>
                <a:cs typeface="Book Antiqua"/>
              </a:rPr>
              <a:t>complessivo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45719" y="2894075"/>
            <a:ext cx="3622675" cy="417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892425" algn="l"/>
              </a:tabLst>
            </a:pPr>
            <a:r>
              <a:rPr sz="800" b="1" spc="5" dirty="0">
                <a:solidFill>
                  <a:srgbClr val="575756"/>
                </a:solidFill>
                <a:latin typeface="Book Antiqua"/>
                <a:cs typeface="Book Antiqua"/>
              </a:rPr>
              <a:t>Tipologia	Titolo</a:t>
            </a:r>
            <a:endParaRPr sz="800">
              <a:latin typeface="Book Antiqua"/>
              <a:cs typeface="Book Antiqua"/>
            </a:endParaRPr>
          </a:p>
          <a:p>
            <a:pPr>
              <a:spcBef>
                <a:spcPts val="20"/>
              </a:spcBef>
            </a:pPr>
            <a:endParaRPr sz="950">
              <a:latin typeface="Book Antiqua"/>
              <a:cs typeface="Book Antiqua"/>
            </a:endParaRPr>
          </a:p>
          <a:p>
            <a:pPr marL="12700">
              <a:tabLst>
                <a:tab pos="2892425" algn="l"/>
              </a:tabLst>
            </a:pPr>
            <a:r>
              <a:rPr sz="800" spc="105" dirty="0">
                <a:latin typeface="Calibri"/>
                <a:cs typeface="Calibri"/>
              </a:rPr>
              <a:t>FFABR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Finanziamento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Ministeriale	</a:t>
            </a:r>
            <a:r>
              <a:rPr sz="800" spc="65" dirty="0">
                <a:latin typeface="Calibri"/>
                <a:cs typeface="Calibri"/>
              </a:rPr>
              <a:t>Ricerca </a:t>
            </a:r>
            <a:r>
              <a:rPr sz="800" spc="60" dirty="0">
                <a:latin typeface="Calibri"/>
                <a:cs typeface="Calibri"/>
              </a:rPr>
              <a:t>di</a:t>
            </a:r>
            <a:r>
              <a:rPr sz="800" spc="-13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base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37403" y="3164128"/>
            <a:ext cx="33274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25" dirty="0">
                <a:latin typeface="Calibri"/>
                <a:cs typeface="Calibri"/>
              </a:rPr>
              <a:t>15.000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45719" y="3346499"/>
            <a:ext cx="2816225" cy="528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93345">
              <a:lnSpc>
                <a:spcPct val="104200"/>
              </a:lnSpc>
              <a:spcBef>
                <a:spcPts val="60"/>
              </a:spcBef>
            </a:pPr>
            <a:r>
              <a:rPr sz="800" spc="65" dirty="0">
                <a:latin typeface="Calibri"/>
                <a:cs typeface="Calibri"/>
              </a:rPr>
              <a:t>Bando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Competitivo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125" dirty="0">
                <a:latin typeface="Calibri"/>
                <a:cs typeface="Calibri"/>
              </a:rPr>
              <a:t>INTERREG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Marittimo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Italia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Francia  </a:t>
            </a:r>
            <a:r>
              <a:rPr sz="800" spc="10" dirty="0">
                <a:latin typeface="Calibri"/>
                <a:cs typeface="Calibri"/>
              </a:rPr>
              <a:t>2014-2020</a:t>
            </a:r>
            <a:endParaRPr sz="800">
              <a:latin typeface="Calibri"/>
              <a:cs typeface="Calibri"/>
            </a:endParaRPr>
          </a:p>
          <a:p>
            <a:pPr marL="12700">
              <a:spcBef>
                <a:spcPts val="40"/>
              </a:spcBef>
            </a:pPr>
            <a:r>
              <a:rPr sz="800" spc="20" dirty="0">
                <a:latin typeface="Calibri"/>
                <a:cs typeface="Calibri"/>
              </a:rPr>
              <a:t>Me.co.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Mentoring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Comunità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per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lo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sviluppo</a:t>
            </a:r>
            <a:endParaRPr sz="800">
              <a:latin typeface="Calibri"/>
              <a:cs typeface="Calibri"/>
            </a:endParaRPr>
          </a:p>
          <a:p>
            <a:pPr marL="12700">
              <a:spcBef>
                <a:spcPts val="40"/>
              </a:spcBef>
            </a:pPr>
            <a:r>
              <a:rPr sz="800" spc="25" dirty="0">
                <a:latin typeface="Calibri"/>
                <a:cs typeface="Calibri"/>
              </a:rPr>
              <a:t>eco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sostenibile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i="1" spc="45" dirty="0">
                <a:latin typeface="Calibri"/>
                <a:cs typeface="Calibri"/>
              </a:rPr>
              <a:t>(Responsabile</a:t>
            </a:r>
            <a:r>
              <a:rPr sz="800" i="1" spc="5" dirty="0">
                <a:latin typeface="Calibri"/>
                <a:cs typeface="Calibri"/>
              </a:rPr>
              <a:t> </a:t>
            </a:r>
            <a:r>
              <a:rPr sz="800" i="1" spc="45" dirty="0">
                <a:latin typeface="Calibri"/>
                <a:cs typeface="Calibri"/>
              </a:rPr>
              <a:t>Scientifico:</a:t>
            </a:r>
            <a:r>
              <a:rPr sz="800" i="1" spc="5" dirty="0">
                <a:latin typeface="Calibri"/>
                <a:cs typeface="Calibri"/>
              </a:rPr>
              <a:t> </a:t>
            </a:r>
            <a:r>
              <a:rPr sz="800" i="1" spc="45" dirty="0">
                <a:latin typeface="Calibri"/>
                <a:cs typeface="Calibri"/>
              </a:rPr>
              <a:t>Nicoletta</a:t>
            </a:r>
            <a:r>
              <a:rPr sz="800" i="1" spc="5" dirty="0">
                <a:latin typeface="Calibri"/>
                <a:cs typeface="Calibri"/>
              </a:rPr>
              <a:t> </a:t>
            </a:r>
            <a:r>
              <a:rPr sz="800" i="1" spc="40" dirty="0">
                <a:latin typeface="Calibri"/>
                <a:cs typeface="Calibri"/>
              </a:rPr>
              <a:t>Buratti)*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25673" y="3415079"/>
            <a:ext cx="1241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800" spc="45" dirty="0">
                <a:latin typeface="Calibri"/>
                <a:cs typeface="Calibri"/>
              </a:rPr>
              <a:t>Me.co.Mentoring </a:t>
            </a:r>
            <a:r>
              <a:rPr sz="800" spc="10" dirty="0">
                <a:latin typeface="Calibri"/>
                <a:cs typeface="Calibri"/>
              </a:rPr>
              <a:t>e  </a:t>
            </a:r>
            <a:r>
              <a:rPr sz="800" spc="75" dirty="0">
                <a:latin typeface="Calibri"/>
                <a:cs typeface="Calibri"/>
              </a:rPr>
              <a:t>Comunità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per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lo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sviluppo  </a:t>
            </a:r>
            <a:r>
              <a:rPr sz="800" spc="35" dirty="0">
                <a:latin typeface="Calibri"/>
                <a:cs typeface="Calibri"/>
              </a:rPr>
              <a:t>eco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sostenibile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883962" y="3537000"/>
            <a:ext cx="35941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80" dirty="0">
                <a:latin typeface="Calibri"/>
                <a:cs typeface="Calibri"/>
              </a:rPr>
              <a:t>1</a:t>
            </a:r>
            <a:r>
              <a:rPr sz="800" spc="20" dirty="0">
                <a:latin typeface="Calibri"/>
                <a:cs typeface="Calibri"/>
              </a:rPr>
              <a:t>5</a:t>
            </a:r>
            <a:r>
              <a:rPr sz="800" spc="25" dirty="0">
                <a:latin typeface="Calibri"/>
                <a:cs typeface="Calibri"/>
              </a:rPr>
              <a:t>8</a:t>
            </a:r>
            <a:r>
              <a:rPr sz="800" spc="5" dirty="0">
                <a:latin typeface="Calibri"/>
                <a:cs typeface="Calibri"/>
              </a:rPr>
              <a:t>.6</a:t>
            </a:r>
            <a:r>
              <a:rPr sz="800" spc="20" dirty="0">
                <a:latin typeface="Calibri"/>
                <a:cs typeface="Calibri"/>
              </a:rPr>
              <a:t>5</a:t>
            </a:r>
            <a:r>
              <a:rPr sz="800" spc="-25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97597" y="3879226"/>
            <a:ext cx="32016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2075">
              <a:spcBef>
                <a:spcPts val="100"/>
              </a:spcBef>
            </a:pPr>
            <a:r>
              <a:rPr sz="700" spc="45" dirty="0">
                <a:latin typeface="Calibri"/>
                <a:cs typeface="Calibri"/>
              </a:rPr>
              <a:t>*Il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progetto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30" dirty="0">
                <a:latin typeface="Calibri"/>
                <a:cs typeface="Calibri"/>
              </a:rPr>
              <a:t>Me.Co.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50" dirty="0">
                <a:latin typeface="Calibri"/>
                <a:cs typeface="Calibri"/>
              </a:rPr>
              <a:t>coinvolge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8 </a:t>
            </a:r>
            <a:r>
              <a:rPr sz="700" spc="60" dirty="0">
                <a:latin typeface="Calibri"/>
                <a:cs typeface="Calibri"/>
              </a:rPr>
              <a:t>partner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nell’area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Interreg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Marittimo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It-Fr.  </a:t>
            </a:r>
            <a:r>
              <a:rPr sz="700" spc="55" dirty="0">
                <a:latin typeface="Calibri"/>
                <a:cs typeface="Calibri"/>
              </a:rPr>
              <a:t>di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65" dirty="0">
                <a:latin typeface="Calibri"/>
                <a:cs typeface="Calibri"/>
              </a:rPr>
              <a:t>cui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Unige-Diec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5" dirty="0">
                <a:latin typeface="Calibri"/>
                <a:cs typeface="Calibri"/>
              </a:rPr>
              <a:t>è </a:t>
            </a:r>
            <a:r>
              <a:rPr sz="700" spc="50" dirty="0">
                <a:latin typeface="Calibri"/>
                <a:cs typeface="Calibri"/>
              </a:rPr>
              <a:t>capofila.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75" dirty="0">
                <a:latin typeface="Calibri"/>
                <a:cs typeface="Calibri"/>
              </a:rPr>
              <a:t>Il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50" dirty="0">
                <a:latin typeface="Calibri"/>
                <a:cs typeface="Calibri"/>
              </a:rPr>
              <a:t>valore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50" dirty="0">
                <a:latin typeface="Calibri"/>
                <a:cs typeface="Calibri"/>
              </a:rPr>
              <a:t>complessivo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del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progetto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5" dirty="0">
                <a:latin typeface="Calibri"/>
                <a:cs typeface="Calibri"/>
              </a:rPr>
              <a:t>è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di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15" dirty="0">
                <a:latin typeface="Calibri"/>
                <a:cs typeface="Calibri"/>
              </a:rPr>
              <a:t>€</a:t>
            </a:r>
            <a:r>
              <a:rPr sz="700" dirty="0">
                <a:latin typeface="Calibri"/>
                <a:cs typeface="Calibri"/>
              </a:rPr>
              <a:t> 913.750</a:t>
            </a:r>
            <a:endParaRPr sz="700">
              <a:latin typeface="Calibri"/>
              <a:cs typeface="Calibri"/>
            </a:endParaRPr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5222419" y="5702402"/>
          <a:ext cx="5400040" cy="1296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4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3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5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6001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Tipologia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R="14033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2</a:t>
                      </a:r>
                      <a:r>
                        <a:rPr sz="800" b="1" spc="-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0</a:t>
                      </a:r>
                      <a:r>
                        <a:rPr sz="800" b="1" spc="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1</a:t>
                      </a:r>
                      <a:r>
                        <a:rPr sz="800" b="1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9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R="14224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2</a:t>
                      </a:r>
                      <a:r>
                        <a:rPr sz="800" b="1" spc="-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0</a:t>
                      </a:r>
                      <a:r>
                        <a:rPr sz="8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1</a:t>
                      </a:r>
                      <a:r>
                        <a:rPr sz="800" b="1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8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R="14287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2</a:t>
                      </a:r>
                      <a:r>
                        <a:rPr sz="800" b="1" spc="-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0</a:t>
                      </a:r>
                      <a:r>
                        <a:rPr sz="800" b="1" spc="-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17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R="14033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2</a:t>
                      </a:r>
                      <a:r>
                        <a:rPr sz="800" b="1" spc="-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016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2</a:t>
                      </a:r>
                      <a:r>
                        <a:rPr sz="800" b="1" spc="-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0</a:t>
                      </a:r>
                      <a:r>
                        <a:rPr sz="800" b="1" spc="3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1</a:t>
                      </a:r>
                      <a:r>
                        <a:rPr sz="800" b="1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5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solidFill>
                      <a:srgbClr val="FBC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Contributo </a:t>
                      </a:r>
                      <a:r>
                        <a:rPr sz="800" spc="7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75" dirty="0">
                          <a:latin typeface="Calibri"/>
                          <a:cs typeface="Calibri"/>
                        </a:rPr>
                        <a:t>rivista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891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2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5" dirty="0">
                          <a:latin typeface="Calibri"/>
                          <a:cs typeface="Calibri"/>
                        </a:rPr>
                        <a:t>55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256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20" dirty="0">
                          <a:latin typeface="Calibri"/>
                          <a:cs typeface="Calibri"/>
                        </a:rPr>
                        <a:t>43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446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20" dirty="0">
                          <a:latin typeface="Calibri"/>
                          <a:cs typeface="Calibri"/>
                        </a:rPr>
                        <a:t>53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2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99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Contributo </a:t>
                      </a:r>
                      <a:r>
                        <a:rPr sz="800" spc="7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volume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73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20" dirty="0">
                          <a:latin typeface="Calibri"/>
                          <a:cs typeface="Calibri"/>
                        </a:rPr>
                        <a:t>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891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192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25" dirty="0">
                          <a:latin typeface="Calibri"/>
                          <a:cs typeface="Calibri"/>
                        </a:rPr>
                        <a:t>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256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35" dirty="0">
                          <a:latin typeface="Calibri"/>
                          <a:cs typeface="Calibri"/>
                        </a:rPr>
                        <a:t>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383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25" dirty="0">
                          <a:latin typeface="Calibri"/>
                          <a:cs typeface="Calibri"/>
                        </a:rPr>
                        <a:t>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Monografia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891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891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129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30" dirty="0">
                          <a:latin typeface="Calibri"/>
                          <a:cs typeface="Calibri"/>
                        </a:rPr>
                        <a:t>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993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Contributo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7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atti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convegno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6891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6065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35" dirty="0">
                          <a:latin typeface="Calibri"/>
                          <a:cs typeface="Calibri"/>
                        </a:rPr>
                        <a:t>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6256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35" dirty="0">
                          <a:latin typeface="Calibri"/>
                          <a:cs typeface="Calibri"/>
                        </a:rPr>
                        <a:t>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3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L="5226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Totale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1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86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1</a:t>
                      </a:r>
                      <a:r>
                        <a:rPr sz="8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0</a:t>
                      </a:r>
                      <a:r>
                        <a:rPr sz="800" b="1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2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R="16383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99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1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94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R="16573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1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92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solidFill>
                      <a:srgbClr val="FBC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" name="object 28"/>
          <p:cNvSpPr txBox="1"/>
          <p:nvPr/>
        </p:nvSpPr>
        <p:spPr>
          <a:xfrm>
            <a:off x="9187572" y="7038362"/>
            <a:ext cx="141160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700" spc="35" dirty="0">
                <a:latin typeface="Calibri"/>
                <a:cs typeface="Calibri"/>
              </a:rPr>
              <a:t>Fonte: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100" dirty="0">
                <a:latin typeface="Calibri"/>
                <a:cs typeface="Calibri"/>
              </a:rPr>
              <a:t>IRIS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Università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di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Genova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51719" y="4567298"/>
            <a:ext cx="3546475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b="1" spc="75" dirty="0">
                <a:latin typeface="Calibri"/>
                <a:cs typeface="Calibri"/>
              </a:rPr>
              <a:t>Prodotti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55" dirty="0">
                <a:latin typeface="Calibri"/>
                <a:cs typeface="Calibri"/>
              </a:rPr>
              <a:t>della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75" dirty="0">
                <a:latin typeface="Calibri"/>
                <a:cs typeface="Calibri"/>
              </a:rPr>
              <a:t>ricerca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75" dirty="0">
                <a:latin typeface="Calibri"/>
                <a:cs typeface="Calibri"/>
              </a:rPr>
              <a:t>scientifica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per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tipologia</a:t>
            </a:r>
            <a:endParaRPr sz="900">
              <a:latin typeface="Calibri"/>
              <a:cs typeface="Calibri"/>
            </a:endParaRPr>
          </a:p>
          <a:p>
            <a:pPr marL="12700" marR="5080">
              <a:spcBef>
                <a:spcPts val="20"/>
              </a:spcBef>
            </a:pPr>
            <a:r>
              <a:rPr sz="1000" spc="25" dirty="0">
                <a:latin typeface="Garamond"/>
                <a:cs typeface="Garamond"/>
              </a:rPr>
              <a:t>Al </a:t>
            </a:r>
            <a:r>
              <a:rPr sz="1000" spc="-15" dirty="0">
                <a:latin typeface="Garamond"/>
                <a:cs typeface="Garamond"/>
              </a:rPr>
              <a:t>fine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monitorare </a:t>
            </a:r>
            <a:r>
              <a:rPr sz="1000" spc="-20" dirty="0">
                <a:latin typeface="Garamond"/>
                <a:cs typeface="Garamond"/>
              </a:rPr>
              <a:t>volume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5" dirty="0">
                <a:latin typeface="Garamond"/>
                <a:cs typeface="Garamond"/>
              </a:rPr>
              <a:t>tipologia </a:t>
            </a:r>
            <a:r>
              <a:rPr sz="1000" spc="10" dirty="0">
                <a:latin typeface="Garamond"/>
                <a:cs typeface="Garamond"/>
              </a:rPr>
              <a:t>dell’attività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ricerca, </a:t>
            </a:r>
            <a:r>
              <a:rPr sz="1000" spc="25" dirty="0">
                <a:latin typeface="Garamond"/>
                <a:cs typeface="Garamond"/>
              </a:rPr>
              <a:t>l’Uni-  </a:t>
            </a:r>
            <a:r>
              <a:rPr sz="1000" spc="-15" dirty="0">
                <a:latin typeface="Garamond"/>
                <a:cs typeface="Garamond"/>
              </a:rPr>
              <a:t>versità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30" dirty="0">
                <a:latin typeface="Garamond"/>
                <a:cs typeface="Garamond"/>
              </a:rPr>
              <a:t>Genova </a:t>
            </a:r>
            <a:r>
              <a:rPr sz="1000" spc="-5" dirty="0">
                <a:latin typeface="Garamond"/>
                <a:cs typeface="Garamond"/>
              </a:rPr>
              <a:t>ha </a:t>
            </a:r>
            <a:r>
              <a:rPr sz="1000" dirty="0">
                <a:latin typeface="Garamond"/>
                <a:cs typeface="Garamond"/>
              </a:rPr>
              <a:t>adottato </a:t>
            </a: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dirty="0">
                <a:latin typeface="Garamond"/>
                <a:cs typeface="Garamond"/>
              </a:rPr>
              <a:t>piattaforma </a:t>
            </a:r>
            <a:r>
              <a:rPr sz="1000" spc="10" dirty="0">
                <a:latin typeface="Garamond"/>
                <a:cs typeface="Garamond"/>
              </a:rPr>
              <a:t>IRIS </a:t>
            </a:r>
            <a:r>
              <a:rPr sz="1000" i="1" spc="45" dirty="0">
                <a:latin typeface="Garamond"/>
                <a:cs typeface="Garamond"/>
              </a:rPr>
              <a:t>(Institutional </a:t>
            </a:r>
            <a:r>
              <a:rPr sz="1000" i="1" spc="35" dirty="0">
                <a:latin typeface="Garamond"/>
                <a:cs typeface="Garamond"/>
              </a:rPr>
              <a:t>Research  </a:t>
            </a:r>
            <a:r>
              <a:rPr sz="1000" i="1" spc="55" dirty="0">
                <a:latin typeface="Garamond"/>
                <a:cs typeface="Garamond"/>
              </a:rPr>
              <a:t>Information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System)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che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permette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acquisire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produzione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scientifica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  </a:t>
            </a:r>
            <a:r>
              <a:rPr sz="1000" spc="-5" dirty="0">
                <a:latin typeface="Garamond"/>
                <a:cs typeface="Garamond"/>
              </a:rPr>
              <a:t>ciascun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ricercatore,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distinguendola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tipologia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prodotto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della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ricerca.  </a:t>
            </a:r>
            <a:r>
              <a:rPr sz="1000" spc="-15" dirty="0">
                <a:latin typeface="Garamond"/>
                <a:cs typeface="Garamond"/>
              </a:rPr>
              <a:t>I </a:t>
            </a:r>
            <a:r>
              <a:rPr sz="1000" spc="10" dirty="0">
                <a:latin typeface="Garamond"/>
                <a:cs typeface="Garamond"/>
              </a:rPr>
              <a:t>dati </a:t>
            </a:r>
            <a:r>
              <a:rPr sz="1000" spc="-20" dirty="0">
                <a:latin typeface="Garamond"/>
                <a:cs typeface="Garamond"/>
              </a:rPr>
              <a:t>che </a:t>
            </a:r>
            <a:r>
              <a:rPr sz="1000" spc="-15" dirty="0">
                <a:latin typeface="Garamond"/>
                <a:cs typeface="Garamond"/>
              </a:rPr>
              <a:t>si </a:t>
            </a:r>
            <a:r>
              <a:rPr sz="1000" spc="-10" dirty="0">
                <a:latin typeface="Garamond"/>
                <a:cs typeface="Garamond"/>
              </a:rPr>
              <a:t>riferiscono </a:t>
            </a:r>
            <a:r>
              <a:rPr sz="1000" spc="15" dirty="0">
                <a:latin typeface="Garamond"/>
                <a:cs typeface="Garamond"/>
              </a:rPr>
              <a:t>al </a:t>
            </a:r>
            <a:r>
              <a:rPr sz="1000" spc="-10" dirty="0">
                <a:latin typeface="Garamond"/>
                <a:cs typeface="Garamond"/>
              </a:rPr>
              <a:t>DIEC </a:t>
            </a:r>
            <a:r>
              <a:rPr sz="1000" spc="-30" dirty="0">
                <a:latin typeface="Garamond"/>
                <a:cs typeface="Garamond"/>
              </a:rPr>
              <a:t>sono </a:t>
            </a:r>
            <a:r>
              <a:rPr sz="1000" spc="5" dirty="0">
                <a:latin typeface="Garamond"/>
                <a:cs typeface="Garamond"/>
              </a:rPr>
              <a:t>riportati nella </a:t>
            </a:r>
            <a:r>
              <a:rPr sz="1000" spc="-15" dirty="0">
                <a:latin typeface="Garamond"/>
                <a:cs typeface="Garamond"/>
              </a:rPr>
              <a:t>seguente </a:t>
            </a:r>
            <a:r>
              <a:rPr sz="1000" spc="5" dirty="0">
                <a:latin typeface="Garamond"/>
                <a:cs typeface="Garamond"/>
              </a:rPr>
              <a:t>tabella </a:t>
            </a:r>
            <a:r>
              <a:rPr sz="1000" spc="-25" dirty="0">
                <a:latin typeface="Garamond"/>
                <a:cs typeface="Garamond"/>
              </a:rPr>
              <a:t>e  </a:t>
            </a:r>
            <a:r>
              <a:rPr sz="1000" spc="-30" dirty="0">
                <a:latin typeface="Garamond"/>
                <a:cs typeface="Garamond"/>
              </a:rPr>
              <a:t>sono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stati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estratti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nei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primi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giorni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mese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dicembre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2019.</a:t>
            </a:r>
            <a:endParaRPr sz="1000">
              <a:latin typeface="Garamond"/>
              <a:cs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4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1593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41861" y="7343398"/>
            <a:ext cx="3881754" cy="1766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 marR="406400">
              <a:spcBef>
                <a:spcPts val="100"/>
              </a:spcBef>
            </a:pPr>
            <a:r>
              <a:rPr sz="1000" spc="10" dirty="0">
                <a:latin typeface="Garamond"/>
                <a:cs typeface="Garamond"/>
              </a:rPr>
              <a:t>Il </a:t>
            </a:r>
            <a:r>
              <a:rPr sz="1000" spc="5" dirty="0">
                <a:latin typeface="Garamond"/>
                <a:cs typeface="Garamond"/>
              </a:rPr>
              <a:t>Centro </a:t>
            </a:r>
            <a:r>
              <a:rPr sz="1000" spc="-5" dirty="0">
                <a:latin typeface="Garamond"/>
                <a:cs typeface="Garamond"/>
              </a:rPr>
              <a:t>partecipa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spc="-5" dirty="0">
                <a:latin typeface="Garamond"/>
                <a:cs typeface="Garamond"/>
              </a:rPr>
              <a:t>progetti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ricerca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10" dirty="0">
                <a:latin typeface="Garamond"/>
                <a:cs typeface="Garamond"/>
              </a:rPr>
              <a:t>collaborazione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5" dirty="0">
                <a:latin typeface="Garamond"/>
                <a:cs typeface="Garamond"/>
              </a:rPr>
              <a:t>enti  </a:t>
            </a:r>
            <a:r>
              <a:rPr sz="1000" spc="-5" dirty="0">
                <a:latin typeface="Garamond"/>
                <a:cs typeface="Garamond"/>
              </a:rPr>
              <a:t>pubblici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privati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sviluppa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rapporti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ricerca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periodici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short-notes.  </a:t>
            </a:r>
            <a:r>
              <a:rPr sz="1000" spc="5" dirty="0">
                <a:latin typeface="Garamond"/>
                <a:cs typeface="Garamond"/>
              </a:rPr>
              <a:t>Attualmente </a:t>
            </a:r>
            <a:r>
              <a:rPr sz="1000" spc="20" dirty="0">
                <a:latin typeface="Garamond"/>
                <a:cs typeface="Garamond"/>
              </a:rPr>
              <a:t>i </a:t>
            </a:r>
            <a:r>
              <a:rPr sz="1000" spc="5" dirty="0">
                <a:latin typeface="Garamond"/>
                <a:cs typeface="Garamond"/>
              </a:rPr>
              <a:t>principali </a:t>
            </a:r>
            <a:r>
              <a:rPr sz="1000" spc="-5" dirty="0">
                <a:latin typeface="Garamond"/>
                <a:cs typeface="Garamond"/>
              </a:rPr>
              <a:t>progetti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30" dirty="0">
                <a:latin typeface="Garamond"/>
                <a:cs typeface="Garamond"/>
              </a:rPr>
              <a:t>corso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realizzazione </a:t>
            </a:r>
            <a:r>
              <a:rPr sz="1000" spc="-30" dirty="0">
                <a:latin typeface="Garamond"/>
                <a:cs typeface="Garamond"/>
              </a:rPr>
              <a:t>o </a:t>
            </a:r>
            <a:r>
              <a:rPr sz="1000" spc="-15" dirty="0">
                <a:latin typeface="Garamond"/>
                <a:cs typeface="Garamond"/>
              </a:rPr>
              <a:t>conclusi  recentemente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riguardano:</a:t>
            </a:r>
            <a:endParaRPr sz="1000">
              <a:latin typeface="Garamond"/>
              <a:cs typeface="Garamond"/>
            </a:endParaRPr>
          </a:p>
          <a:p>
            <a:pPr marL="138430" marR="177165" indent="-126364"/>
            <a:r>
              <a:rPr sz="1000" spc="50" dirty="0">
                <a:latin typeface="Garamond"/>
                <a:cs typeface="Garamond"/>
              </a:rPr>
              <a:t>– </a:t>
            </a:r>
            <a:r>
              <a:rPr sz="1000" spc="-10" dirty="0">
                <a:latin typeface="Garamond"/>
                <a:cs typeface="Garamond"/>
              </a:rPr>
              <a:t>Progetto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collaborazione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dirty="0">
                <a:latin typeface="Garamond"/>
                <a:cs typeface="Garamond"/>
              </a:rPr>
              <a:t>Comune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30" dirty="0">
                <a:latin typeface="Garamond"/>
                <a:cs typeface="Garamond"/>
              </a:rPr>
              <a:t>Genova </a:t>
            </a:r>
            <a:r>
              <a:rPr sz="1000" dirty="0">
                <a:latin typeface="Garamond"/>
                <a:cs typeface="Garamond"/>
              </a:rPr>
              <a:t>sulle </a:t>
            </a:r>
            <a:r>
              <a:rPr sz="1000" spc="-5" dirty="0">
                <a:latin typeface="Garamond"/>
                <a:cs typeface="Garamond"/>
              </a:rPr>
              <a:t>seguenti  </a:t>
            </a:r>
            <a:r>
              <a:rPr sz="1000" dirty="0">
                <a:latin typeface="Garamond"/>
                <a:cs typeface="Garamond"/>
              </a:rPr>
              <a:t>tematiche: </a:t>
            </a:r>
            <a:r>
              <a:rPr sz="1000" i="1" spc="50" dirty="0">
                <a:latin typeface="Garamond"/>
                <a:cs typeface="Garamond"/>
              </a:rPr>
              <a:t>impatto e </a:t>
            </a:r>
            <a:r>
              <a:rPr sz="1000" i="1" spc="40" dirty="0">
                <a:latin typeface="Garamond"/>
                <a:cs typeface="Garamond"/>
              </a:rPr>
              <a:t>fattibilità </a:t>
            </a:r>
            <a:r>
              <a:rPr sz="1000" i="1" spc="45" dirty="0">
                <a:latin typeface="Garamond"/>
                <a:cs typeface="Garamond"/>
              </a:rPr>
              <a:t>dell’applicazione </a:t>
            </a:r>
            <a:r>
              <a:rPr sz="1000" i="1" spc="55" dirty="0">
                <a:latin typeface="Garamond"/>
                <a:cs typeface="Garamond"/>
              </a:rPr>
              <a:t>del </a:t>
            </a:r>
            <a:r>
              <a:rPr sz="1000" i="1" spc="30" dirty="0">
                <a:latin typeface="Garamond"/>
                <a:cs typeface="Garamond"/>
              </a:rPr>
              <a:t>Fattore </a:t>
            </a:r>
            <a:r>
              <a:rPr sz="1000" i="1" spc="40" dirty="0">
                <a:latin typeface="Garamond"/>
                <a:cs typeface="Garamond"/>
              </a:rPr>
              <a:t>Famiglia  </a:t>
            </a:r>
            <a:r>
              <a:rPr sz="1000" i="1" spc="55" dirty="0">
                <a:latin typeface="Garamond"/>
                <a:cs typeface="Garamond"/>
              </a:rPr>
              <a:t>nell’ambito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60" dirty="0">
                <a:latin typeface="Garamond"/>
                <a:cs typeface="Garamond"/>
              </a:rPr>
              <a:t>dei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servizi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di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ristorazione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scolastica,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di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asilo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60" dirty="0">
                <a:latin typeface="Garamond"/>
                <a:cs typeface="Garamond"/>
              </a:rPr>
              <a:t>nido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60" dirty="0">
                <a:latin typeface="Garamond"/>
                <a:cs typeface="Garamond"/>
              </a:rPr>
              <a:t>d’infanzia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di  eventuali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altri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servizi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educativi;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analisi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60" dirty="0">
                <a:latin typeface="Garamond"/>
                <a:cs typeface="Garamond"/>
              </a:rPr>
              <a:t>dei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25" dirty="0">
                <a:latin typeface="Garamond"/>
                <a:cs typeface="Garamond"/>
              </a:rPr>
              <a:t>costi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delle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strutture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residenziali  </a:t>
            </a:r>
            <a:r>
              <a:rPr sz="1000" i="1" spc="50" dirty="0">
                <a:latin typeface="Garamond"/>
                <a:cs typeface="Garamond"/>
              </a:rPr>
              <a:t>e </a:t>
            </a:r>
            <a:r>
              <a:rPr sz="1000" i="1" spc="55" dirty="0">
                <a:latin typeface="Garamond"/>
                <a:cs typeface="Garamond"/>
              </a:rPr>
              <a:t>diurne, </a:t>
            </a:r>
            <a:r>
              <a:rPr sz="1000" i="1" spc="30" dirty="0">
                <a:latin typeface="Garamond"/>
                <a:cs typeface="Garamond"/>
              </a:rPr>
              <a:t>socio assistenziali, </a:t>
            </a:r>
            <a:r>
              <a:rPr sz="1000" i="1" spc="45" dirty="0">
                <a:latin typeface="Garamond"/>
                <a:cs typeface="Garamond"/>
              </a:rPr>
              <a:t>per </a:t>
            </a:r>
            <a:r>
              <a:rPr sz="1000" i="1" spc="65" dirty="0">
                <a:latin typeface="Garamond"/>
                <a:cs typeface="Garamond"/>
              </a:rPr>
              <a:t>minorenni; </a:t>
            </a:r>
            <a:r>
              <a:rPr sz="1000" i="1" spc="40" dirty="0">
                <a:latin typeface="Garamond"/>
                <a:cs typeface="Garamond"/>
              </a:rPr>
              <a:t>analisi </a:t>
            </a:r>
            <a:r>
              <a:rPr sz="1000" i="1" spc="60" dirty="0">
                <a:latin typeface="Garamond"/>
                <a:cs typeface="Garamond"/>
              </a:rPr>
              <a:t>dei </a:t>
            </a:r>
            <a:r>
              <a:rPr sz="1000" i="1" spc="25" dirty="0">
                <a:latin typeface="Garamond"/>
                <a:cs typeface="Garamond"/>
              </a:rPr>
              <a:t>costi </a:t>
            </a:r>
            <a:r>
              <a:rPr sz="1000" i="1" spc="55" dirty="0">
                <a:latin typeface="Garamond"/>
                <a:cs typeface="Garamond"/>
              </a:rPr>
              <a:t>del </a:t>
            </a:r>
            <a:r>
              <a:rPr sz="1000" i="1" spc="40" dirty="0">
                <a:latin typeface="Garamond"/>
                <a:cs typeface="Garamond"/>
              </a:rPr>
              <a:t>trasporto  </a:t>
            </a:r>
            <a:r>
              <a:rPr sz="1000" i="1" spc="30" dirty="0">
                <a:latin typeface="Garamond"/>
                <a:cs typeface="Garamond"/>
              </a:rPr>
              <a:t>scolastico,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riabilitativo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lavorativo</a:t>
            </a:r>
            <a:r>
              <a:rPr sz="1000" spc="40" dirty="0">
                <a:latin typeface="Garamond"/>
                <a:cs typeface="Garamond"/>
              </a:rPr>
              <a:t>.</a:t>
            </a:r>
            <a:endParaRPr sz="1000">
              <a:latin typeface="Garamond"/>
              <a:cs typeface="Garamond"/>
            </a:endParaRPr>
          </a:p>
          <a:p>
            <a:pPr marR="5080" algn="r">
              <a:spcBef>
                <a:spcPts val="745"/>
              </a:spcBef>
            </a:pPr>
            <a:r>
              <a:rPr sz="800" spc="-65" dirty="0">
                <a:latin typeface="Georgia"/>
                <a:cs typeface="Georgia"/>
              </a:rPr>
              <a:t>43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7719" y="2180879"/>
            <a:ext cx="3529965" cy="15303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spcBef>
                <a:spcPts val="620"/>
              </a:spcBef>
            </a:pPr>
            <a:r>
              <a:rPr sz="1200" b="1" spc="100" dirty="0">
                <a:latin typeface="Calibri"/>
                <a:cs typeface="Calibri"/>
              </a:rPr>
              <a:t>Centri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di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ricerca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25" dirty="0">
                <a:latin typeface="Calibri"/>
                <a:cs typeface="Calibri"/>
              </a:rPr>
              <a:t>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95" dirty="0">
                <a:latin typeface="Calibri"/>
                <a:cs typeface="Calibri"/>
              </a:rPr>
              <a:t>Osservatori</a:t>
            </a:r>
            <a:endParaRPr sz="1200">
              <a:latin typeface="Calibri"/>
              <a:cs typeface="Calibri"/>
            </a:endParaRPr>
          </a:p>
          <a:p>
            <a:pPr marL="12700">
              <a:spcBef>
                <a:spcPts val="390"/>
              </a:spcBef>
            </a:pPr>
            <a:r>
              <a:rPr sz="900" b="1" spc="75" dirty="0">
                <a:latin typeface="Calibri"/>
                <a:cs typeface="Calibri"/>
              </a:rPr>
              <a:t>Centro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80" dirty="0">
                <a:latin typeface="Calibri"/>
                <a:cs typeface="Calibri"/>
              </a:rPr>
              <a:t>Studi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15" dirty="0">
                <a:latin typeface="Calibri"/>
                <a:cs typeface="Calibri"/>
              </a:rPr>
              <a:t>e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75" dirty="0">
                <a:latin typeface="Calibri"/>
                <a:cs typeface="Calibri"/>
              </a:rPr>
              <a:t>Ricerche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135" dirty="0">
                <a:latin typeface="Calibri"/>
                <a:cs typeface="Calibri"/>
              </a:rPr>
              <a:t>APHEC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i="1" spc="40" dirty="0">
                <a:latin typeface="Calibri"/>
                <a:cs typeface="Calibri"/>
              </a:rPr>
              <a:t>(www.aphec.it)</a:t>
            </a:r>
            <a:endParaRPr sz="900">
              <a:latin typeface="Calibri"/>
              <a:cs typeface="Calibri"/>
            </a:endParaRPr>
          </a:p>
          <a:p>
            <a:pPr marL="12700" marR="5080">
              <a:spcBef>
                <a:spcPts val="20"/>
              </a:spcBef>
            </a:pPr>
            <a:r>
              <a:rPr sz="1000" spc="-30" dirty="0">
                <a:latin typeface="Garamond"/>
                <a:cs typeface="Garamond"/>
              </a:rPr>
              <a:t>Promuove </a:t>
            </a:r>
            <a:r>
              <a:rPr sz="1000" spc="10" dirty="0">
                <a:latin typeface="Garamond"/>
                <a:cs typeface="Garamond"/>
              </a:rPr>
              <a:t>attività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ricerca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formazione </a:t>
            </a:r>
            <a:r>
              <a:rPr sz="1000" dirty="0">
                <a:latin typeface="Garamond"/>
                <a:cs typeface="Garamond"/>
              </a:rPr>
              <a:t>sulle </a:t>
            </a:r>
            <a:r>
              <a:rPr sz="1000" spc="-5" dirty="0">
                <a:latin typeface="Garamond"/>
                <a:cs typeface="Garamond"/>
              </a:rPr>
              <a:t>tematiche </a:t>
            </a:r>
            <a:r>
              <a:rPr sz="1000" spc="-10" dirty="0">
                <a:latin typeface="Garamond"/>
                <a:cs typeface="Garamond"/>
              </a:rPr>
              <a:t>dell’econo-  </a:t>
            </a:r>
            <a:r>
              <a:rPr sz="1000" spc="5" dirty="0">
                <a:latin typeface="Garamond"/>
                <a:cs typeface="Garamond"/>
              </a:rPr>
              <a:t>mia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socio-sanitaria,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particolare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riferimento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all’economia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del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farmaco 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5" dirty="0">
                <a:latin typeface="Garamond"/>
                <a:cs typeface="Garamond"/>
              </a:rPr>
              <a:t>delle </a:t>
            </a:r>
            <a:r>
              <a:rPr sz="1000" spc="-10" dirty="0">
                <a:latin typeface="Garamond"/>
                <a:cs typeface="Garamond"/>
              </a:rPr>
              <a:t>tecnologie </a:t>
            </a:r>
            <a:r>
              <a:rPr sz="1000" spc="5" dirty="0">
                <a:latin typeface="Garamond"/>
                <a:cs typeface="Garamond"/>
              </a:rPr>
              <a:t>sanitarie, </a:t>
            </a:r>
            <a:r>
              <a:rPr sz="1000" spc="15" dirty="0">
                <a:latin typeface="Garamond"/>
                <a:cs typeface="Garamond"/>
              </a:rPr>
              <a:t>alla </a:t>
            </a:r>
            <a:r>
              <a:rPr sz="1000" i="1" spc="45" dirty="0">
                <a:latin typeface="Garamond"/>
                <a:cs typeface="Garamond"/>
              </a:rPr>
              <a:t>public </a:t>
            </a:r>
            <a:r>
              <a:rPr sz="1000" i="1" spc="55" dirty="0">
                <a:latin typeface="Garamond"/>
                <a:cs typeface="Garamond"/>
              </a:rPr>
              <a:t>health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15" dirty="0">
                <a:latin typeface="Garamond"/>
                <a:cs typeface="Garamond"/>
              </a:rPr>
              <a:t>alla </a:t>
            </a:r>
            <a:r>
              <a:rPr sz="1000" spc="-10" dirty="0">
                <a:latin typeface="Garamond"/>
                <a:cs typeface="Garamond"/>
              </a:rPr>
              <a:t>valutazione </a:t>
            </a:r>
            <a:r>
              <a:rPr sz="1000" spc="-5" dirty="0">
                <a:latin typeface="Garamond"/>
                <a:cs typeface="Garamond"/>
              </a:rPr>
              <a:t>delle  politiche </a:t>
            </a:r>
            <a:r>
              <a:rPr sz="1000" spc="-10" dirty="0">
                <a:latin typeface="Garamond"/>
                <a:cs typeface="Garamond"/>
              </a:rPr>
              <a:t>pubbliche. </a:t>
            </a:r>
            <a:r>
              <a:rPr sz="1000" spc="5" dirty="0">
                <a:latin typeface="Garamond"/>
                <a:cs typeface="Garamond"/>
              </a:rPr>
              <a:t>Si </a:t>
            </a:r>
            <a:r>
              <a:rPr sz="1000" spc="-25" dirty="0">
                <a:latin typeface="Garamond"/>
                <a:cs typeface="Garamond"/>
              </a:rPr>
              <a:t>propone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creare </a:t>
            </a:r>
            <a:r>
              <a:rPr sz="1000" spc="-10" dirty="0">
                <a:latin typeface="Garamond"/>
                <a:cs typeface="Garamond"/>
              </a:rPr>
              <a:t>sinergie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10" dirty="0">
                <a:latin typeface="Garamond"/>
                <a:cs typeface="Garamond"/>
              </a:rPr>
              <a:t>raccordi </a:t>
            </a:r>
            <a:r>
              <a:rPr sz="1000" spc="10" dirty="0">
                <a:latin typeface="Garamond"/>
                <a:cs typeface="Garamond"/>
              </a:rPr>
              <a:t>istituzionali 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altri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enti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organismi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ricerca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realizzare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un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sistema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integrato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  </a:t>
            </a:r>
            <a:r>
              <a:rPr sz="1000" spc="-10" dirty="0">
                <a:latin typeface="Garamond"/>
                <a:cs typeface="Garamond"/>
              </a:rPr>
              <a:t>raccolta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ed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elaborazione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informazioni,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fonti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dati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5" dirty="0">
                <a:latin typeface="Garamond"/>
                <a:cs typeface="Garamond"/>
              </a:rPr>
              <a:t>utili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allo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studio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  </a:t>
            </a:r>
            <a:r>
              <a:rPr sz="1000" spc="-5" dirty="0">
                <a:latin typeface="Garamond"/>
                <a:cs typeface="Garamond"/>
              </a:rPr>
              <a:t>monitoraggio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settore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sanitario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attraverso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una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visione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sistemica.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1861" y="3838198"/>
            <a:ext cx="3703954" cy="337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 marR="25400" indent="-635">
              <a:spcBef>
                <a:spcPts val="100"/>
              </a:spcBef>
            </a:pPr>
            <a:r>
              <a:rPr sz="1000" spc="1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b="1" spc="-5" dirty="0">
                <a:latin typeface="Garamond"/>
                <a:cs typeface="Garamond"/>
              </a:rPr>
              <a:t>Centro</a:t>
            </a:r>
            <a:r>
              <a:rPr sz="1000" b="1" spc="-55" dirty="0">
                <a:latin typeface="Garamond"/>
                <a:cs typeface="Garamond"/>
              </a:rPr>
              <a:t> </a:t>
            </a:r>
            <a:r>
              <a:rPr sz="1000" b="1" spc="-35" dirty="0">
                <a:latin typeface="Garamond"/>
                <a:cs typeface="Garamond"/>
              </a:rPr>
              <a:t>Aphec</a:t>
            </a:r>
            <a:r>
              <a:rPr sz="1000" b="1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promuove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ulteriori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eventi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formativi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attraverso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l’organiz-  </a:t>
            </a:r>
            <a:r>
              <a:rPr sz="1000" spc="-15" dirty="0">
                <a:latin typeface="Garamond"/>
                <a:cs typeface="Garamond"/>
              </a:rPr>
              <a:t>zazione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convegni, </a:t>
            </a:r>
            <a:r>
              <a:rPr sz="1000" dirty="0">
                <a:latin typeface="Garamond"/>
                <a:cs typeface="Garamond"/>
              </a:rPr>
              <a:t>seminari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20" dirty="0">
                <a:latin typeface="Garamond"/>
                <a:cs typeface="Garamond"/>
              </a:rPr>
              <a:t>workshop. </a:t>
            </a:r>
            <a:r>
              <a:rPr sz="1000" spc="-10" dirty="0">
                <a:latin typeface="Garamond"/>
                <a:cs typeface="Garamond"/>
              </a:rPr>
              <a:t>Tra </a:t>
            </a:r>
            <a:r>
              <a:rPr sz="1000" spc="20" dirty="0">
                <a:latin typeface="Garamond"/>
                <a:cs typeface="Garamond"/>
              </a:rPr>
              <a:t>i </a:t>
            </a:r>
            <a:r>
              <a:rPr sz="1000" spc="-5" dirty="0">
                <a:latin typeface="Garamond"/>
                <a:cs typeface="Garamond"/>
              </a:rPr>
              <a:t>più </a:t>
            </a:r>
            <a:r>
              <a:rPr sz="1000" spc="5" dirty="0">
                <a:latin typeface="Garamond"/>
                <a:cs typeface="Garamond"/>
              </a:rPr>
              <a:t>rilevanti </a:t>
            </a:r>
            <a:r>
              <a:rPr sz="1000" spc="-10" dirty="0">
                <a:latin typeface="Garamond"/>
                <a:cs typeface="Garamond"/>
              </a:rPr>
              <a:t>eventi </a:t>
            </a:r>
            <a:r>
              <a:rPr sz="1000" spc="5" dirty="0">
                <a:latin typeface="Garamond"/>
                <a:cs typeface="Garamond"/>
              </a:rPr>
              <a:t>degli  </a:t>
            </a:r>
            <a:r>
              <a:rPr sz="1000" spc="20" dirty="0">
                <a:latin typeface="Garamond"/>
                <a:cs typeface="Garamond"/>
              </a:rPr>
              <a:t>ultimi </a:t>
            </a:r>
            <a:r>
              <a:rPr sz="1000" spc="10" dirty="0">
                <a:latin typeface="Garamond"/>
                <a:cs typeface="Garamond"/>
              </a:rPr>
              <a:t>12</a:t>
            </a:r>
            <a:r>
              <a:rPr sz="1000" spc="-13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mesi:</a:t>
            </a:r>
            <a:endParaRPr sz="1000">
              <a:latin typeface="Garamond"/>
              <a:cs typeface="Garamond"/>
            </a:endParaRPr>
          </a:p>
          <a:p>
            <a:pPr marL="138430" marR="121920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Convegno,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27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settembre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2019,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i="1" spc="20" dirty="0">
                <a:latin typeface="Garamond"/>
                <a:cs typeface="Garamond"/>
              </a:rPr>
              <a:t>“Fondi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per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70" dirty="0">
                <a:latin typeface="Garamond"/>
                <a:cs typeface="Garamond"/>
              </a:rPr>
              <a:t>l’innovazione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20" dirty="0">
                <a:latin typeface="Garamond"/>
                <a:cs typeface="Garamond"/>
              </a:rPr>
              <a:t>payback: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verso  </a:t>
            </a:r>
            <a:r>
              <a:rPr sz="1000" i="1" spc="65" dirty="0">
                <a:latin typeface="Garamond"/>
                <a:cs typeface="Garamond"/>
              </a:rPr>
              <a:t>una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75" dirty="0">
                <a:latin typeface="Garamond"/>
                <a:cs typeface="Garamond"/>
              </a:rPr>
              <a:t>nuova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70" dirty="0">
                <a:latin typeface="Garamond"/>
                <a:cs typeface="Garamond"/>
              </a:rPr>
              <a:t>governance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regionale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del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farmaco”</a:t>
            </a:r>
            <a:r>
              <a:rPr sz="1000" spc="30" dirty="0">
                <a:latin typeface="Garamond"/>
                <a:cs typeface="Garamond"/>
              </a:rPr>
              <a:t>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Ospedale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Policlinico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San  </a:t>
            </a:r>
            <a:r>
              <a:rPr sz="1000" spc="10" dirty="0">
                <a:latin typeface="Garamond"/>
                <a:cs typeface="Garamond"/>
              </a:rPr>
              <a:t>Martino, </a:t>
            </a:r>
            <a:r>
              <a:rPr sz="1000" spc="5" dirty="0">
                <a:latin typeface="Garamond"/>
                <a:cs typeface="Garamond"/>
              </a:rPr>
              <a:t>Castello </a:t>
            </a:r>
            <a:r>
              <a:rPr sz="1000" spc="-5" dirty="0">
                <a:latin typeface="Garamond"/>
                <a:cs typeface="Garamond"/>
              </a:rPr>
              <a:t>Simon</a:t>
            </a:r>
            <a:r>
              <a:rPr sz="1000" spc="-18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Boccanegra.</a:t>
            </a:r>
            <a:endParaRPr sz="1000">
              <a:latin typeface="Garamond"/>
              <a:cs typeface="Garamond"/>
            </a:endParaRPr>
          </a:p>
          <a:p>
            <a:pPr marL="138430" marR="92075" indent="-126364">
              <a:buChar char="–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IV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Convegno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Annuale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Aphec,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13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Settembre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2019,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i="1" spc="15" dirty="0">
                <a:latin typeface="Garamond"/>
                <a:cs typeface="Garamond"/>
              </a:rPr>
              <a:t>“Autonomia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regionale  </a:t>
            </a:r>
            <a:r>
              <a:rPr sz="1000" i="1" spc="65" dirty="0">
                <a:latin typeface="Garamond"/>
                <a:cs typeface="Garamond"/>
              </a:rPr>
              <a:t>ed </a:t>
            </a:r>
            <a:r>
              <a:rPr sz="1000" i="1" spc="40" dirty="0">
                <a:latin typeface="Garamond"/>
                <a:cs typeface="Garamond"/>
              </a:rPr>
              <a:t>equita’ </a:t>
            </a:r>
            <a:r>
              <a:rPr sz="1000" i="1" spc="55" dirty="0">
                <a:latin typeface="Garamond"/>
                <a:cs typeface="Garamond"/>
              </a:rPr>
              <a:t>di </a:t>
            </a:r>
            <a:r>
              <a:rPr sz="1000" i="1" spc="25" dirty="0">
                <a:latin typeface="Garamond"/>
                <a:cs typeface="Garamond"/>
              </a:rPr>
              <a:t>accesso </a:t>
            </a:r>
            <a:r>
              <a:rPr sz="1000" i="1" spc="45" dirty="0">
                <a:latin typeface="Garamond"/>
                <a:cs typeface="Garamond"/>
              </a:rPr>
              <a:t>alle </a:t>
            </a:r>
            <a:r>
              <a:rPr sz="1000" i="1" spc="20" dirty="0">
                <a:latin typeface="Garamond"/>
                <a:cs typeface="Garamond"/>
              </a:rPr>
              <a:t>cure” </a:t>
            </a:r>
            <a:r>
              <a:rPr sz="1000" spc="-10" dirty="0">
                <a:latin typeface="Garamond"/>
                <a:cs typeface="Garamond"/>
              </a:rPr>
              <a:t>(</a:t>
            </a:r>
            <a:r>
              <a:rPr sz="1000" spc="-10" dirty="0">
                <a:latin typeface="Garamond"/>
                <a:cs typeface="Garamond"/>
                <a:hlinkClick r:id="rId2"/>
              </a:rPr>
              <a:t>www.aphec.unige.it/autonomia-regiona- </a:t>
            </a:r>
            <a:r>
              <a:rPr sz="1000" spc="-10" dirty="0">
                <a:latin typeface="Garamond"/>
                <a:cs typeface="Garamond"/>
              </a:rPr>
              <a:t> le-ed-equita-di-accesso-alle-cure-13-settembre-2019), </a:t>
            </a:r>
            <a:r>
              <a:rPr sz="1000" dirty="0">
                <a:latin typeface="Garamond"/>
                <a:cs typeface="Garamond"/>
              </a:rPr>
              <a:t>Dipartimento </a:t>
            </a:r>
            <a:r>
              <a:rPr sz="1000" spc="20" dirty="0">
                <a:latin typeface="Garamond"/>
                <a:cs typeface="Garamond"/>
              </a:rPr>
              <a:t>di  </a:t>
            </a:r>
            <a:r>
              <a:rPr sz="1000" spc="-20" dirty="0">
                <a:latin typeface="Garamond"/>
                <a:cs typeface="Garamond"/>
              </a:rPr>
              <a:t>Economia.</a:t>
            </a:r>
            <a:endParaRPr sz="1000">
              <a:latin typeface="Garamond"/>
              <a:cs typeface="Garamond"/>
            </a:endParaRPr>
          </a:p>
          <a:p>
            <a:pPr marL="138430" marR="5080" indent="-126364" algn="just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Workshop </a:t>
            </a:r>
            <a:r>
              <a:rPr sz="1000" dirty="0">
                <a:latin typeface="Garamond"/>
                <a:cs typeface="Garamond"/>
              </a:rPr>
              <a:t>internazionale, </a:t>
            </a:r>
            <a:r>
              <a:rPr sz="1000" spc="-10" dirty="0">
                <a:latin typeface="Garamond"/>
                <a:cs typeface="Garamond"/>
              </a:rPr>
              <a:t>13-14 Settembre </a:t>
            </a:r>
            <a:r>
              <a:rPr sz="1000" spc="-15" dirty="0">
                <a:latin typeface="Garamond"/>
                <a:cs typeface="Garamond"/>
              </a:rPr>
              <a:t>2019, </a:t>
            </a:r>
            <a:r>
              <a:rPr sz="1000" i="1" spc="35" dirty="0">
                <a:latin typeface="Garamond"/>
                <a:cs typeface="Garamond"/>
              </a:rPr>
              <a:t>“Sustaining </a:t>
            </a:r>
            <a:r>
              <a:rPr sz="1000" i="1" spc="60" dirty="0">
                <a:latin typeface="Garamond"/>
                <a:cs typeface="Garamond"/>
              </a:rPr>
              <a:t>innovation,  </a:t>
            </a:r>
            <a:r>
              <a:rPr sz="1000" i="1" spc="55" dirty="0">
                <a:latin typeface="Garamond"/>
                <a:cs typeface="Garamond"/>
              </a:rPr>
              <a:t>containing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15" dirty="0">
                <a:latin typeface="Garamond"/>
                <a:cs typeface="Garamond"/>
              </a:rPr>
              <a:t>costs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65" dirty="0">
                <a:latin typeface="Garamond"/>
                <a:cs typeface="Garamond"/>
              </a:rPr>
              <a:t>and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60" dirty="0">
                <a:latin typeface="Garamond"/>
                <a:cs typeface="Garamond"/>
              </a:rPr>
              <a:t>providing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equity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60" dirty="0">
                <a:latin typeface="Garamond"/>
                <a:cs typeface="Garamond"/>
              </a:rPr>
              <a:t>in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health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15" dirty="0">
                <a:latin typeface="Garamond"/>
                <a:cs typeface="Garamond"/>
              </a:rPr>
              <a:t>care”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(</a:t>
            </a:r>
            <a:r>
              <a:rPr sz="1000" spc="-15" dirty="0">
                <a:latin typeface="Garamond"/>
                <a:cs typeface="Garamond"/>
                <a:hlinkClick r:id="rId3"/>
              </a:rPr>
              <a:t>www.aphec.it/eventi), </a:t>
            </a:r>
            <a:r>
              <a:rPr sz="1000" spc="-1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Dipartimento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114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Economia.</a:t>
            </a:r>
            <a:endParaRPr sz="1000">
              <a:latin typeface="Garamond"/>
              <a:cs typeface="Garamond"/>
            </a:endParaRPr>
          </a:p>
          <a:p>
            <a:pPr marL="138430" marR="110489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Convegno, </a:t>
            </a:r>
            <a:r>
              <a:rPr sz="1000" spc="15" dirty="0">
                <a:latin typeface="Garamond"/>
                <a:cs typeface="Garamond"/>
              </a:rPr>
              <a:t>7 </a:t>
            </a:r>
            <a:r>
              <a:rPr sz="1000" spc="-5" dirty="0">
                <a:latin typeface="Garamond"/>
                <a:cs typeface="Garamond"/>
              </a:rPr>
              <a:t>giugno </a:t>
            </a:r>
            <a:r>
              <a:rPr sz="1000" spc="-15" dirty="0">
                <a:latin typeface="Garamond"/>
                <a:cs typeface="Garamond"/>
              </a:rPr>
              <a:t>2019, </a:t>
            </a:r>
            <a:r>
              <a:rPr sz="1000" i="1" spc="30" dirty="0">
                <a:latin typeface="Garamond"/>
                <a:cs typeface="Garamond"/>
              </a:rPr>
              <a:t>“Nuovi </a:t>
            </a:r>
            <a:r>
              <a:rPr sz="1000" i="1" spc="55" dirty="0">
                <a:latin typeface="Garamond"/>
                <a:cs typeface="Garamond"/>
              </a:rPr>
              <a:t>strumenti economici </a:t>
            </a:r>
            <a:r>
              <a:rPr sz="1000" i="1" spc="45" dirty="0">
                <a:latin typeface="Garamond"/>
                <a:cs typeface="Garamond"/>
              </a:rPr>
              <a:t>per la </a:t>
            </a:r>
            <a:r>
              <a:rPr sz="1000" i="1" spc="55" dirty="0">
                <a:latin typeface="Garamond"/>
                <a:cs typeface="Garamond"/>
              </a:rPr>
              <a:t>program-  mazione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la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corretta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allocazione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delle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risorse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60" dirty="0">
                <a:latin typeface="Garamond"/>
                <a:cs typeface="Garamond"/>
              </a:rPr>
              <a:t>nei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centri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di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salute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65" dirty="0">
                <a:latin typeface="Garamond"/>
                <a:cs typeface="Garamond"/>
              </a:rPr>
              <a:t>mentale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  </a:t>
            </a:r>
            <a:r>
              <a:rPr sz="1000" i="1" spc="25" dirty="0">
                <a:latin typeface="Garamond"/>
                <a:cs typeface="Garamond"/>
              </a:rPr>
              <a:t>psichiatria”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(</a:t>
            </a:r>
            <a:r>
              <a:rPr sz="1000" spc="-15" dirty="0">
                <a:latin typeface="Garamond"/>
                <a:cs typeface="Garamond"/>
                <a:hlinkClick r:id="rId3"/>
              </a:rPr>
              <a:t>www.aphec.it/eventi),</a:t>
            </a:r>
            <a:r>
              <a:rPr sz="1000" spc="-55" dirty="0">
                <a:latin typeface="Garamond"/>
                <a:cs typeface="Garamond"/>
                <a:hlinkClick r:id="rId3"/>
              </a:rPr>
              <a:t> </a:t>
            </a:r>
            <a:r>
              <a:rPr sz="1000" dirty="0">
                <a:latin typeface="Garamond"/>
                <a:cs typeface="Garamond"/>
              </a:rPr>
              <a:t>Dipartimento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Economia.</a:t>
            </a:r>
            <a:endParaRPr sz="1000">
              <a:latin typeface="Garamond"/>
              <a:cs typeface="Garamond"/>
            </a:endParaRPr>
          </a:p>
          <a:p>
            <a:pPr marL="138430" marR="45085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Convegno,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15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febbraio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2019,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Social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media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nuovi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strumenti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comu-  </a:t>
            </a:r>
            <a:r>
              <a:rPr sz="1000" spc="-10" dirty="0">
                <a:latin typeface="Garamond"/>
                <a:cs typeface="Garamond"/>
              </a:rPr>
              <a:t>nicazione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istituzionale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interpersonale,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Palazzo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Doria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Tursi.</a:t>
            </a:r>
            <a:endParaRPr sz="1000">
              <a:latin typeface="Garamond"/>
              <a:cs typeface="Garamond"/>
            </a:endParaRPr>
          </a:p>
          <a:p>
            <a:pPr marL="138430" marR="82550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Convegno, </a:t>
            </a:r>
            <a:r>
              <a:rPr sz="1000" spc="15" dirty="0">
                <a:latin typeface="Garamond"/>
                <a:cs typeface="Garamond"/>
              </a:rPr>
              <a:t>23 </a:t>
            </a:r>
            <a:r>
              <a:rPr sz="1000" spc="-10" dirty="0">
                <a:latin typeface="Garamond"/>
                <a:cs typeface="Garamond"/>
              </a:rPr>
              <a:t>marzo </a:t>
            </a:r>
            <a:r>
              <a:rPr sz="1000" dirty="0">
                <a:latin typeface="Garamond"/>
                <a:cs typeface="Garamond"/>
              </a:rPr>
              <a:t>2018, </a:t>
            </a:r>
            <a:r>
              <a:rPr sz="1000" i="1" spc="-15" dirty="0">
                <a:latin typeface="Garamond"/>
                <a:cs typeface="Garamond"/>
              </a:rPr>
              <a:t>“La </a:t>
            </a:r>
            <a:r>
              <a:rPr sz="1000" i="1" spc="75" dirty="0">
                <a:latin typeface="Garamond"/>
                <a:cs typeface="Garamond"/>
              </a:rPr>
              <a:t>nuova </a:t>
            </a:r>
            <a:r>
              <a:rPr sz="1000" i="1" spc="70" dirty="0">
                <a:latin typeface="Garamond"/>
                <a:cs typeface="Garamond"/>
              </a:rPr>
              <a:t>governance </a:t>
            </a:r>
            <a:r>
              <a:rPr sz="1000" i="1" spc="50" dirty="0">
                <a:latin typeface="Garamond"/>
                <a:cs typeface="Garamond"/>
              </a:rPr>
              <a:t>farmaceutica: </a:t>
            </a:r>
            <a:r>
              <a:rPr sz="1000" i="1" spc="30" dirty="0">
                <a:latin typeface="Garamond"/>
                <a:cs typeface="Garamond"/>
              </a:rPr>
              <a:t>sosteni-  </a:t>
            </a:r>
            <a:r>
              <a:rPr sz="1000" i="1" spc="40" dirty="0">
                <a:latin typeface="Garamond"/>
                <a:cs typeface="Garamond"/>
              </a:rPr>
              <a:t>bilità,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regole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prospettive”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(</a:t>
            </a:r>
            <a:r>
              <a:rPr sz="1000" spc="-15" dirty="0">
                <a:latin typeface="Garamond"/>
                <a:cs typeface="Garamond"/>
                <a:hlinkClick r:id="rId4"/>
              </a:rPr>
              <a:t>www.aphec.unige.it/la-nuova-governance-far- </a:t>
            </a:r>
            <a:r>
              <a:rPr sz="1000" spc="-15" dirty="0">
                <a:latin typeface="Garamond"/>
                <a:cs typeface="Garamond"/>
              </a:rPr>
              <a:t> maceutica-sostenibilita-regole-prospettive/), </a:t>
            </a:r>
            <a:r>
              <a:rPr sz="1000" spc="-5" dirty="0">
                <a:latin typeface="Garamond"/>
                <a:cs typeface="Garamond"/>
              </a:rPr>
              <a:t>Università </a:t>
            </a:r>
            <a:r>
              <a:rPr sz="1000" spc="5" dirty="0">
                <a:latin typeface="Garamond"/>
                <a:cs typeface="Garamond"/>
              </a:rPr>
              <a:t>degli </a:t>
            </a:r>
            <a:r>
              <a:rPr sz="1000" spc="15" dirty="0">
                <a:latin typeface="Garamond"/>
                <a:cs typeface="Garamond"/>
              </a:rPr>
              <a:t>Studi </a:t>
            </a:r>
            <a:r>
              <a:rPr sz="1000" spc="20" dirty="0">
                <a:latin typeface="Garamond"/>
                <a:cs typeface="Garamond"/>
              </a:rPr>
              <a:t>di  </a:t>
            </a:r>
            <a:r>
              <a:rPr sz="1000" spc="-25" dirty="0">
                <a:latin typeface="Garamond"/>
                <a:cs typeface="Garamond"/>
              </a:rPr>
              <a:t>Genova.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38420" y="2430003"/>
            <a:ext cx="1715999" cy="6901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25719" y="3157414"/>
            <a:ext cx="1592580" cy="15500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spcBef>
                <a:spcPts val="260"/>
              </a:spcBef>
            </a:pPr>
            <a:r>
              <a:rPr sz="700" spc="25" dirty="0">
                <a:latin typeface="Georgia"/>
                <a:cs typeface="Georgia"/>
              </a:rPr>
              <a:t>Comitato</a:t>
            </a:r>
            <a:r>
              <a:rPr sz="700" spc="-15" dirty="0">
                <a:latin typeface="Georgia"/>
                <a:cs typeface="Georgia"/>
              </a:rPr>
              <a:t> </a:t>
            </a:r>
            <a:r>
              <a:rPr sz="700" spc="20" dirty="0">
                <a:latin typeface="Georgia"/>
                <a:cs typeface="Georgia"/>
              </a:rPr>
              <a:t>Scientifico:</a:t>
            </a:r>
            <a:endParaRPr sz="700">
              <a:latin typeface="Georgia"/>
              <a:cs typeface="Georgia"/>
            </a:endParaRPr>
          </a:p>
          <a:p>
            <a:pPr marL="84455" indent="-72390">
              <a:spcBef>
                <a:spcPts val="160"/>
              </a:spcBef>
              <a:buFont typeface="Garamond"/>
              <a:buChar char="-"/>
              <a:tabLst>
                <a:tab pos="85090" algn="l"/>
              </a:tabLst>
            </a:pPr>
            <a:r>
              <a:rPr sz="700" spc="30" dirty="0">
                <a:latin typeface="Georgia"/>
                <a:cs typeface="Georgia"/>
              </a:rPr>
              <a:t>Cinzia </a:t>
            </a:r>
            <a:r>
              <a:rPr sz="700" spc="10" dirty="0">
                <a:latin typeface="Georgia"/>
                <a:cs typeface="Georgia"/>
              </a:rPr>
              <a:t>Di </a:t>
            </a:r>
            <a:r>
              <a:rPr sz="700" spc="30" dirty="0">
                <a:latin typeface="Georgia"/>
                <a:cs typeface="Georgia"/>
              </a:rPr>
              <a:t>Novi</a:t>
            </a:r>
            <a:r>
              <a:rPr sz="700" spc="-120" dirty="0">
                <a:latin typeface="Georgia"/>
                <a:cs typeface="Georgia"/>
              </a:rPr>
              <a:t> </a:t>
            </a:r>
            <a:r>
              <a:rPr sz="700" spc="15" dirty="0">
                <a:latin typeface="Georgia"/>
                <a:cs typeface="Georgia"/>
              </a:rPr>
              <a:t>(Università </a:t>
            </a:r>
            <a:r>
              <a:rPr sz="700" spc="10" dirty="0">
                <a:latin typeface="Georgia"/>
                <a:cs typeface="Georgia"/>
              </a:rPr>
              <a:t>di </a:t>
            </a:r>
            <a:r>
              <a:rPr sz="700" spc="15" dirty="0">
                <a:latin typeface="Georgia"/>
                <a:cs typeface="Georgia"/>
              </a:rPr>
              <a:t>Pavia)</a:t>
            </a:r>
            <a:endParaRPr sz="700">
              <a:latin typeface="Georgia"/>
              <a:cs typeface="Georgia"/>
            </a:endParaRPr>
          </a:p>
          <a:p>
            <a:pPr marL="84455" marR="556260" indent="-72390">
              <a:lnSpc>
                <a:spcPct val="119100"/>
              </a:lnSpc>
              <a:buFont typeface="Garamond"/>
              <a:buChar char="-"/>
              <a:tabLst>
                <a:tab pos="85090" algn="l"/>
              </a:tabLst>
            </a:pPr>
            <a:r>
              <a:rPr sz="700" spc="20" dirty="0">
                <a:latin typeface="Georgia"/>
                <a:cs typeface="Georgia"/>
              </a:rPr>
              <a:t>Lucia </a:t>
            </a:r>
            <a:r>
              <a:rPr sz="700" spc="25" dirty="0">
                <a:latin typeface="Georgia"/>
                <a:cs typeface="Georgia"/>
              </a:rPr>
              <a:t>Leporatti  </a:t>
            </a:r>
            <a:r>
              <a:rPr sz="700" spc="15" dirty="0">
                <a:latin typeface="Georgia"/>
                <a:cs typeface="Georgia"/>
              </a:rPr>
              <a:t>(Università </a:t>
            </a:r>
            <a:r>
              <a:rPr sz="700" spc="10" dirty="0">
                <a:latin typeface="Georgia"/>
                <a:cs typeface="Georgia"/>
              </a:rPr>
              <a:t>di</a:t>
            </a:r>
            <a:r>
              <a:rPr sz="700" spc="-45" dirty="0">
                <a:latin typeface="Georgia"/>
                <a:cs typeface="Georgia"/>
              </a:rPr>
              <a:t> </a:t>
            </a:r>
            <a:r>
              <a:rPr sz="700" spc="15" dirty="0">
                <a:latin typeface="Georgia"/>
                <a:cs typeface="Georgia"/>
              </a:rPr>
              <a:t>Genova)</a:t>
            </a:r>
            <a:endParaRPr sz="700">
              <a:latin typeface="Georgia"/>
              <a:cs typeface="Georgia"/>
            </a:endParaRPr>
          </a:p>
          <a:p>
            <a:pPr marL="84455" marR="598170" indent="-72390">
              <a:lnSpc>
                <a:spcPct val="119100"/>
              </a:lnSpc>
              <a:buFont typeface="Garamond"/>
              <a:buChar char="-"/>
              <a:tabLst>
                <a:tab pos="85090" algn="l"/>
              </a:tabLst>
            </a:pPr>
            <a:r>
              <a:rPr sz="700" spc="20" dirty="0">
                <a:latin typeface="Georgia"/>
                <a:cs typeface="Georgia"/>
              </a:rPr>
              <a:t>Rosella </a:t>
            </a:r>
            <a:r>
              <a:rPr sz="700" spc="30" dirty="0">
                <a:latin typeface="Georgia"/>
                <a:cs typeface="Georgia"/>
              </a:rPr>
              <a:t>Levaggi  </a:t>
            </a:r>
            <a:r>
              <a:rPr sz="700" spc="25" dirty="0">
                <a:latin typeface="Georgia"/>
                <a:cs typeface="Georgia"/>
              </a:rPr>
              <a:t>Università </a:t>
            </a:r>
            <a:r>
              <a:rPr sz="700" spc="10" dirty="0">
                <a:latin typeface="Georgia"/>
                <a:cs typeface="Georgia"/>
              </a:rPr>
              <a:t>di</a:t>
            </a:r>
            <a:r>
              <a:rPr sz="700" spc="-105" dirty="0">
                <a:latin typeface="Georgia"/>
                <a:cs typeface="Georgia"/>
              </a:rPr>
              <a:t> </a:t>
            </a:r>
            <a:r>
              <a:rPr sz="700" spc="10" dirty="0">
                <a:latin typeface="Georgia"/>
                <a:cs typeface="Georgia"/>
              </a:rPr>
              <a:t>Brescia)</a:t>
            </a:r>
            <a:endParaRPr sz="700">
              <a:latin typeface="Georgia"/>
              <a:cs typeface="Georgia"/>
            </a:endParaRPr>
          </a:p>
          <a:p>
            <a:pPr marL="84455" marR="121285" indent="-72390">
              <a:lnSpc>
                <a:spcPct val="119100"/>
              </a:lnSpc>
              <a:buFont typeface="Garamond"/>
              <a:buChar char="-"/>
              <a:tabLst>
                <a:tab pos="85090" algn="l"/>
              </a:tabLst>
            </a:pPr>
            <a:r>
              <a:rPr sz="700" spc="20" dirty="0">
                <a:latin typeface="Georgia"/>
                <a:cs typeface="Georgia"/>
              </a:rPr>
              <a:t>Marcello Montefiori  </a:t>
            </a:r>
            <a:r>
              <a:rPr sz="700" spc="15" dirty="0">
                <a:latin typeface="Georgia"/>
                <a:cs typeface="Georgia"/>
              </a:rPr>
              <a:t>(Coordinatore </a:t>
            </a:r>
            <a:r>
              <a:rPr sz="700" spc="25" dirty="0">
                <a:latin typeface="Georgia"/>
                <a:cs typeface="Georgia"/>
              </a:rPr>
              <a:t>Scientifico </a:t>
            </a:r>
            <a:r>
              <a:rPr sz="700" spc="30" dirty="0">
                <a:latin typeface="Georgia"/>
                <a:cs typeface="Georgia"/>
              </a:rPr>
              <a:t>Centro  </a:t>
            </a:r>
            <a:r>
              <a:rPr sz="700" spc="20" dirty="0">
                <a:latin typeface="Georgia"/>
                <a:cs typeface="Georgia"/>
              </a:rPr>
              <a:t>Aphec </a:t>
            </a:r>
            <a:r>
              <a:rPr sz="700" spc="-105" dirty="0">
                <a:latin typeface="Georgia"/>
                <a:cs typeface="Georgia"/>
              </a:rPr>
              <a:t>– </a:t>
            </a:r>
            <a:r>
              <a:rPr sz="700" spc="25" dirty="0">
                <a:latin typeface="Georgia"/>
                <a:cs typeface="Georgia"/>
              </a:rPr>
              <a:t>Università </a:t>
            </a:r>
            <a:r>
              <a:rPr sz="700" spc="10" dirty="0">
                <a:latin typeface="Georgia"/>
                <a:cs typeface="Georgia"/>
              </a:rPr>
              <a:t>di</a:t>
            </a:r>
            <a:r>
              <a:rPr sz="700" spc="-125" dirty="0">
                <a:latin typeface="Georgia"/>
                <a:cs typeface="Georgia"/>
              </a:rPr>
              <a:t> </a:t>
            </a:r>
            <a:r>
              <a:rPr sz="700" spc="15" dirty="0">
                <a:latin typeface="Georgia"/>
                <a:cs typeface="Georgia"/>
              </a:rPr>
              <a:t>Genova)</a:t>
            </a:r>
            <a:endParaRPr sz="700">
              <a:latin typeface="Georgia"/>
              <a:cs typeface="Georgia"/>
            </a:endParaRPr>
          </a:p>
          <a:p>
            <a:pPr marL="84455" indent="-72390">
              <a:spcBef>
                <a:spcPts val="160"/>
              </a:spcBef>
              <a:buFont typeface="Garamond"/>
              <a:buChar char="-"/>
              <a:tabLst>
                <a:tab pos="85090" algn="l"/>
              </a:tabLst>
            </a:pPr>
            <a:r>
              <a:rPr sz="700" spc="20" dirty="0">
                <a:latin typeface="Georgia"/>
                <a:cs typeface="Georgia"/>
              </a:rPr>
              <a:t>Luca Persico </a:t>
            </a:r>
            <a:r>
              <a:rPr sz="700" spc="15" dirty="0">
                <a:latin typeface="Georgia"/>
                <a:cs typeface="Georgia"/>
              </a:rPr>
              <a:t>(Università </a:t>
            </a:r>
            <a:r>
              <a:rPr sz="700" spc="10" dirty="0">
                <a:latin typeface="Georgia"/>
                <a:cs typeface="Georgia"/>
              </a:rPr>
              <a:t>di</a:t>
            </a:r>
            <a:r>
              <a:rPr sz="700" spc="-80" dirty="0">
                <a:latin typeface="Georgia"/>
                <a:cs typeface="Georgia"/>
              </a:rPr>
              <a:t> </a:t>
            </a:r>
            <a:r>
              <a:rPr sz="700" spc="15" dirty="0">
                <a:latin typeface="Georgia"/>
                <a:cs typeface="Georgia"/>
              </a:rPr>
              <a:t>Genova)</a:t>
            </a:r>
            <a:endParaRPr sz="700">
              <a:latin typeface="Georgia"/>
              <a:cs typeface="Georgia"/>
            </a:endParaRPr>
          </a:p>
          <a:p>
            <a:pPr marL="84455" marR="556260" indent="-72390">
              <a:lnSpc>
                <a:spcPct val="119100"/>
              </a:lnSpc>
              <a:buFont typeface="Garamond"/>
              <a:buChar char="-"/>
              <a:tabLst>
                <a:tab pos="85090" algn="l"/>
              </a:tabLst>
            </a:pPr>
            <a:r>
              <a:rPr sz="700" spc="20" dirty="0">
                <a:latin typeface="Georgia"/>
                <a:cs typeface="Georgia"/>
              </a:rPr>
              <a:t>Paola </a:t>
            </a:r>
            <a:r>
              <a:rPr sz="700" spc="25" dirty="0">
                <a:latin typeface="Georgia"/>
                <a:cs typeface="Georgia"/>
              </a:rPr>
              <a:t>Ramassa  </a:t>
            </a:r>
            <a:r>
              <a:rPr sz="700" spc="15" dirty="0">
                <a:latin typeface="Georgia"/>
                <a:cs typeface="Georgia"/>
              </a:rPr>
              <a:t>(Università </a:t>
            </a:r>
            <a:r>
              <a:rPr sz="700" spc="10" dirty="0">
                <a:latin typeface="Georgia"/>
                <a:cs typeface="Georgia"/>
              </a:rPr>
              <a:t>di</a:t>
            </a:r>
            <a:r>
              <a:rPr sz="700" spc="-45" dirty="0">
                <a:latin typeface="Georgia"/>
                <a:cs typeface="Georgia"/>
              </a:rPr>
              <a:t> </a:t>
            </a:r>
            <a:r>
              <a:rPr sz="700" spc="15" dirty="0">
                <a:latin typeface="Georgia"/>
                <a:cs typeface="Georgia"/>
              </a:rPr>
              <a:t>Genova)</a:t>
            </a:r>
            <a:endParaRPr sz="700"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9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244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34772" y="8962411"/>
            <a:ext cx="1257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60" dirty="0">
                <a:latin typeface="Georgia"/>
                <a:cs typeface="Georgia"/>
              </a:rPr>
              <a:t>44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5717" y="2472376"/>
            <a:ext cx="3702050" cy="200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spc="50" dirty="0">
                <a:latin typeface="Garamond"/>
                <a:cs typeface="Garamond"/>
              </a:rPr>
              <a:t>–</a:t>
            </a:r>
            <a:r>
              <a:rPr sz="1000" spc="195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Studio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sviluppo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di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60" dirty="0">
                <a:latin typeface="Garamond"/>
                <a:cs typeface="Garamond"/>
              </a:rPr>
              <a:t>metodologie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per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analizzare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65" dirty="0">
                <a:latin typeface="Garamond"/>
                <a:cs typeface="Garamond"/>
              </a:rPr>
              <a:t>l’impatto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economico</a:t>
            </a:r>
            <a:endParaRPr sz="1000">
              <a:latin typeface="Garamond"/>
              <a:cs typeface="Garamond"/>
            </a:endParaRPr>
          </a:p>
          <a:p>
            <a:pPr marL="138430" marR="5080"/>
            <a:r>
              <a:rPr sz="1000" i="1" spc="70" dirty="0">
                <a:latin typeface="Garamond"/>
                <a:cs typeface="Garamond"/>
              </a:rPr>
              <a:t>dell’invecchiamento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demografico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delle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cronicità: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guardare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alla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Liguria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per  </a:t>
            </a:r>
            <a:r>
              <a:rPr sz="1000" i="1" spc="55" dirty="0">
                <a:latin typeface="Garamond"/>
                <a:cs typeface="Garamond"/>
              </a:rPr>
              <a:t>prevedere</a:t>
            </a:r>
            <a:r>
              <a:rPr sz="1000" i="1" spc="-6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la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sanità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del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futuro.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5"/>
              </a:spcBef>
            </a:pPr>
            <a:endParaRPr sz="1150">
              <a:latin typeface="Garamond"/>
              <a:cs typeface="Garamond"/>
            </a:endParaRPr>
          </a:p>
          <a:p>
            <a:pPr marL="138430"/>
            <a:r>
              <a:rPr sz="900" b="1" spc="75" dirty="0">
                <a:latin typeface="Calibri"/>
                <a:cs typeface="Calibri"/>
              </a:rPr>
              <a:t>Osservatorio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economico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75" dirty="0">
                <a:latin typeface="Calibri"/>
                <a:cs typeface="Calibri"/>
              </a:rPr>
              <a:t>in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75" dirty="0">
                <a:latin typeface="Calibri"/>
                <a:cs typeface="Calibri"/>
              </a:rPr>
              <a:t>sanità</a:t>
            </a:r>
            <a:endParaRPr sz="900">
              <a:latin typeface="Calibri"/>
              <a:cs typeface="Calibri"/>
            </a:endParaRPr>
          </a:p>
          <a:p>
            <a:pPr marL="138430" marR="33655">
              <a:spcBef>
                <a:spcPts val="20"/>
              </a:spcBef>
            </a:pPr>
            <a:r>
              <a:rPr sz="1000" spc="-10" dirty="0">
                <a:latin typeface="Garamond"/>
                <a:cs typeface="Garamond"/>
              </a:rPr>
              <a:t>Sviluppato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nell’ambito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Centro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Studi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Ricerche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-20" dirty="0">
                <a:latin typeface="Garamond"/>
                <a:cs typeface="Garamond"/>
              </a:rPr>
              <a:t>APHEC</a:t>
            </a:r>
            <a:r>
              <a:rPr sz="1000" spc="-20" dirty="0">
                <a:latin typeface="Garamond"/>
                <a:cs typeface="Garamond"/>
              </a:rPr>
              <a:t>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l’</a:t>
            </a:r>
            <a:r>
              <a:rPr sz="1000" b="1" dirty="0">
                <a:latin typeface="Calibri"/>
                <a:cs typeface="Calibri"/>
              </a:rPr>
              <a:t>Osservato-  </a:t>
            </a:r>
            <a:r>
              <a:rPr sz="1000" b="1" spc="10" dirty="0">
                <a:latin typeface="Calibri"/>
                <a:cs typeface="Calibri"/>
              </a:rPr>
              <a:t>rio </a:t>
            </a:r>
            <a:r>
              <a:rPr sz="1000" b="1" spc="-15" dirty="0">
                <a:latin typeface="Calibri"/>
                <a:cs typeface="Calibri"/>
              </a:rPr>
              <a:t>economico </a:t>
            </a:r>
            <a:r>
              <a:rPr sz="1000" b="1" spc="25" dirty="0">
                <a:latin typeface="Calibri"/>
                <a:cs typeface="Calibri"/>
              </a:rPr>
              <a:t>in </a:t>
            </a:r>
            <a:r>
              <a:rPr sz="1000" b="1" spc="-15" dirty="0">
                <a:latin typeface="Calibri"/>
                <a:cs typeface="Calibri"/>
              </a:rPr>
              <a:t>sanità </a:t>
            </a:r>
            <a:r>
              <a:rPr sz="1000" spc="-5" dirty="0">
                <a:latin typeface="Garamond"/>
                <a:cs typeface="Garamond"/>
              </a:rPr>
              <a:t>ha </a:t>
            </a:r>
            <a:r>
              <a:rPr sz="1000" spc="-15" dirty="0">
                <a:latin typeface="Garamond"/>
                <a:cs typeface="Garamond"/>
              </a:rPr>
              <a:t>lo </a:t>
            </a:r>
            <a:r>
              <a:rPr sz="1000" spc="-30" dirty="0">
                <a:latin typeface="Garamond"/>
                <a:cs typeface="Garamond"/>
              </a:rPr>
              <a:t>scopo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produrre </a:t>
            </a:r>
            <a:r>
              <a:rPr sz="1000" dirty="0">
                <a:latin typeface="Garamond"/>
                <a:cs typeface="Garamond"/>
              </a:rPr>
              <a:t>rapporti periodici </a:t>
            </a:r>
            <a:r>
              <a:rPr sz="1000" spc="5" dirty="0">
                <a:latin typeface="Garamond"/>
                <a:cs typeface="Garamond"/>
              </a:rPr>
              <a:t>sulla  </a:t>
            </a:r>
            <a:r>
              <a:rPr sz="1000" spc="-5" dirty="0">
                <a:latin typeface="Garamond"/>
                <a:cs typeface="Garamond"/>
              </a:rPr>
              <a:t>situazione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della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sanità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regionale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nazionale,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particolare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attraverso:</a:t>
            </a:r>
            <a:endParaRPr sz="1000">
              <a:latin typeface="Garamond"/>
              <a:cs typeface="Garamond"/>
            </a:endParaRPr>
          </a:p>
          <a:p>
            <a:pPr marL="138430" marR="88265" indent="-126364">
              <a:buChar char="–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spc="-10" dirty="0">
                <a:latin typeface="Garamond"/>
                <a:cs typeface="Garamond"/>
              </a:rPr>
              <a:t>definizione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5" dirty="0">
                <a:latin typeface="Garamond"/>
                <a:cs typeface="Garamond"/>
              </a:rPr>
              <a:t>indicatori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dirty="0">
                <a:latin typeface="Garamond"/>
                <a:cs typeface="Garamond"/>
              </a:rPr>
              <a:t>cruscotti </a:t>
            </a:r>
            <a:r>
              <a:rPr sz="1000" spc="-15" dirty="0">
                <a:latin typeface="Garamond"/>
                <a:cs typeface="Garamond"/>
              </a:rPr>
              <a:t>per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spc="-5" dirty="0">
                <a:latin typeface="Garamond"/>
                <a:cs typeface="Garamond"/>
              </a:rPr>
              <a:t>monitoraggio </a:t>
            </a:r>
            <a:r>
              <a:rPr sz="1000" spc="10" dirty="0">
                <a:latin typeface="Garamond"/>
                <a:cs typeface="Garamond"/>
              </a:rPr>
              <a:t>dell’attività  </a:t>
            </a:r>
            <a:r>
              <a:rPr sz="1000" spc="5" dirty="0">
                <a:latin typeface="Garamond"/>
                <a:cs typeface="Garamond"/>
              </a:rPr>
              <a:t>sanitaria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regionale,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specifico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riferimento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alla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spesa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sanitaria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farma-  </a:t>
            </a:r>
            <a:r>
              <a:rPr sz="1000" dirty="0">
                <a:latin typeface="Garamond"/>
                <a:cs typeface="Garamond"/>
              </a:rPr>
              <a:t>ceutica;</a:t>
            </a:r>
            <a:endParaRPr sz="1000">
              <a:latin typeface="Garamond"/>
              <a:cs typeface="Garamond"/>
            </a:endParaRPr>
          </a:p>
          <a:p>
            <a:pPr marL="138430" marR="93980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specifici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focus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su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cronicità,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anziani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fragilità,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attività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pronto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soccorso 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ricoveri.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9720" y="4752453"/>
            <a:ext cx="1741805" cy="81089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spcBef>
                <a:spcPts val="245"/>
              </a:spcBef>
              <a:tabLst>
                <a:tab pos="1728470" algn="l"/>
              </a:tabLst>
            </a:pPr>
            <a:r>
              <a:rPr sz="9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endParaRPr sz="900">
              <a:latin typeface="Calibri"/>
              <a:cs typeface="Calibri"/>
            </a:endParaRPr>
          </a:p>
          <a:p>
            <a:pPr marL="12700">
              <a:spcBef>
                <a:spcPts val="114"/>
              </a:spcBef>
            </a:pPr>
            <a:r>
              <a:rPr sz="700" spc="20" dirty="0">
                <a:latin typeface="Georgia"/>
                <a:cs typeface="Georgia"/>
              </a:rPr>
              <a:t>Responsabili</a:t>
            </a:r>
            <a:r>
              <a:rPr sz="700" spc="-80" dirty="0">
                <a:latin typeface="Georgia"/>
                <a:cs typeface="Georgia"/>
              </a:rPr>
              <a:t> </a:t>
            </a:r>
            <a:r>
              <a:rPr sz="700" spc="20" dirty="0">
                <a:latin typeface="Georgia"/>
                <a:cs typeface="Georgia"/>
              </a:rPr>
              <a:t>scientifici:</a:t>
            </a:r>
            <a:endParaRPr sz="700">
              <a:latin typeface="Georgia"/>
              <a:cs typeface="Georgia"/>
            </a:endParaRPr>
          </a:p>
          <a:p>
            <a:pPr marL="84455" marR="705485" indent="-72390">
              <a:lnSpc>
                <a:spcPct val="119100"/>
              </a:lnSpc>
              <a:buFont typeface="Garamond"/>
              <a:buChar char="-"/>
              <a:tabLst>
                <a:tab pos="85090" algn="l"/>
              </a:tabLst>
            </a:pPr>
            <a:r>
              <a:rPr sz="700" spc="15" dirty="0">
                <a:latin typeface="Georgia"/>
                <a:cs typeface="Georgia"/>
              </a:rPr>
              <a:t>Gabriele </a:t>
            </a:r>
            <a:r>
              <a:rPr sz="700" spc="25" dirty="0">
                <a:latin typeface="Georgia"/>
                <a:cs typeface="Georgia"/>
              </a:rPr>
              <a:t>Cardullo  </a:t>
            </a:r>
            <a:r>
              <a:rPr sz="700" spc="15" dirty="0">
                <a:latin typeface="Georgia"/>
                <a:cs typeface="Georgia"/>
              </a:rPr>
              <a:t>(Università </a:t>
            </a:r>
            <a:r>
              <a:rPr sz="700" spc="10" dirty="0">
                <a:latin typeface="Georgia"/>
                <a:cs typeface="Georgia"/>
              </a:rPr>
              <a:t>di</a:t>
            </a:r>
            <a:r>
              <a:rPr sz="700" spc="-50" dirty="0">
                <a:latin typeface="Georgia"/>
                <a:cs typeface="Georgia"/>
              </a:rPr>
              <a:t> </a:t>
            </a:r>
            <a:r>
              <a:rPr sz="700" spc="15" dirty="0">
                <a:latin typeface="Georgia"/>
                <a:cs typeface="Georgia"/>
              </a:rPr>
              <a:t>Genova)</a:t>
            </a:r>
            <a:endParaRPr sz="700">
              <a:latin typeface="Georgia"/>
              <a:cs typeface="Georgia"/>
            </a:endParaRPr>
          </a:p>
          <a:p>
            <a:pPr marL="84455" marR="705485" indent="-72390">
              <a:lnSpc>
                <a:spcPct val="119100"/>
              </a:lnSpc>
              <a:buFont typeface="Garamond"/>
              <a:buChar char="-"/>
              <a:tabLst>
                <a:tab pos="85090" algn="l"/>
              </a:tabLst>
            </a:pPr>
            <a:r>
              <a:rPr sz="700" spc="25" dirty="0">
                <a:latin typeface="Georgia"/>
                <a:cs typeface="Georgia"/>
              </a:rPr>
              <a:t>Marco Guerrazzi  </a:t>
            </a:r>
            <a:r>
              <a:rPr sz="700" spc="15" dirty="0">
                <a:latin typeface="Georgia"/>
                <a:cs typeface="Georgia"/>
              </a:rPr>
              <a:t>(Università </a:t>
            </a:r>
            <a:r>
              <a:rPr sz="700" spc="10" dirty="0">
                <a:latin typeface="Georgia"/>
                <a:cs typeface="Georgia"/>
              </a:rPr>
              <a:t>di</a:t>
            </a:r>
            <a:r>
              <a:rPr sz="700" spc="-50" dirty="0">
                <a:latin typeface="Georgia"/>
                <a:cs typeface="Georgia"/>
              </a:rPr>
              <a:t> </a:t>
            </a:r>
            <a:r>
              <a:rPr sz="700" spc="15" dirty="0">
                <a:latin typeface="Georgia"/>
                <a:cs typeface="Georgia"/>
              </a:rPr>
              <a:t>Genova)</a:t>
            </a:r>
            <a:endParaRPr sz="7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51718" y="4771076"/>
            <a:ext cx="3583940" cy="1536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b="1" spc="75" dirty="0">
                <a:latin typeface="Calibri"/>
                <a:cs typeface="Calibri"/>
              </a:rPr>
              <a:t>Osservatorio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80" dirty="0">
                <a:latin typeface="Calibri"/>
                <a:cs typeface="Calibri"/>
              </a:rPr>
              <a:t>sul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mercato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45" dirty="0">
                <a:latin typeface="Calibri"/>
                <a:cs typeface="Calibri"/>
              </a:rPr>
              <a:t>del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75" dirty="0">
                <a:latin typeface="Calibri"/>
                <a:cs typeface="Calibri"/>
              </a:rPr>
              <a:t>lavoro</a:t>
            </a:r>
            <a:endParaRPr sz="900">
              <a:latin typeface="Calibri"/>
              <a:cs typeface="Calibri"/>
            </a:endParaRPr>
          </a:p>
          <a:p>
            <a:pPr marL="12700" marR="5080">
              <a:spcBef>
                <a:spcPts val="20"/>
              </a:spcBef>
            </a:pPr>
            <a:r>
              <a:rPr sz="1000" spc="-15" dirty="0">
                <a:latin typeface="Garamond"/>
                <a:cs typeface="Garamond"/>
              </a:rPr>
              <a:t>L’Osservatorio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sul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mercato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lavoro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come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obiettivo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quello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mo-  </a:t>
            </a:r>
            <a:r>
              <a:rPr sz="1000" spc="-5" dirty="0">
                <a:latin typeface="Garamond"/>
                <a:cs typeface="Garamond"/>
              </a:rPr>
              <a:t>nitorare </a:t>
            </a:r>
            <a:r>
              <a:rPr sz="1000" dirty="0">
                <a:latin typeface="Garamond"/>
                <a:cs typeface="Garamond"/>
              </a:rPr>
              <a:t>l’andamento </a:t>
            </a:r>
            <a:r>
              <a:rPr sz="1000" spc="-10" dirty="0">
                <a:latin typeface="Garamond"/>
                <a:cs typeface="Garamond"/>
              </a:rPr>
              <a:t>dell’occupazione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5" dirty="0">
                <a:latin typeface="Garamond"/>
                <a:cs typeface="Garamond"/>
              </a:rPr>
              <a:t>della </a:t>
            </a:r>
            <a:r>
              <a:rPr sz="1000" spc="-15" dirty="0">
                <a:latin typeface="Garamond"/>
                <a:cs typeface="Garamond"/>
              </a:rPr>
              <a:t>disoccupazione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10" dirty="0">
                <a:latin typeface="Garamond"/>
                <a:cs typeface="Garamond"/>
              </a:rPr>
              <a:t>Liguria  </a:t>
            </a:r>
            <a:r>
              <a:rPr sz="1000" spc="-15" dirty="0">
                <a:latin typeface="Garamond"/>
                <a:cs typeface="Garamond"/>
              </a:rPr>
              <a:t>cercando </a:t>
            </a:r>
            <a:r>
              <a:rPr sz="1000" spc="15" dirty="0">
                <a:latin typeface="Garamond"/>
                <a:cs typeface="Garamond"/>
              </a:rPr>
              <a:t>al </a:t>
            </a:r>
            <a:r>
              <a:rPr sz="1000" spc="-20" dirty="0">
                <a:latin typeface="Garamond"/>
                <a:cs typeface="Garamond"/>
              </a:rPr>
              <a:t>contempo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valutare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20" dirty="0">
                <a:latin typeface="Garamond"/>
                <a:cs typeface="Garamond"/>
              </a:rPr>
              <a:t>che modo </a:t>
            </a:r>
            <a:r>
              <a:rPr sz="1000" spc="10" dirty="0">
                <a:latin typeface="Garamond"/>
                <a:cs typeface="Garamond"/>
              </a:rPr>
              <a:t>l’istruzione </a:t>
            </a:r>
            <a:r>
              <a:rPr sz="1000" dirty="0">
                <a:latin typeface="Garamond"/>
                <a:cs typeface="Garamond"/>
              </a:rPr>
              <a:t>universitaria  </a:t>
            </a:r>
            <a:r>
              <a:rPr sz="1000" spc="5" dirty="0">
                <a:latin typeface="Garamond"/>
                <a:cs typeface="Garamond"/>
              </a:rPr>
              <a:t>impatta </a:t>
            </a:r>
            <a:r>
              <a:rPr sz="1000" dirty="0">
                <a:latin typeface="Garamond"/>
                <a:cs typeface="Garamond"/>
              </a:rPr>
              <a:t>sulle </a:t>
            </a:r>
            <a:r>
              <a:rPr sz="1000" spc="-15" dirty="0">
                <a:latin typeface="Garamond"/>
                <a:cs typeface="Garamond"/>
              </a:rPr>
              <a:t>prospettive </a:t>
            </a:r>
            <a:r>
              <a:rPr sz="1000" spc="-5" dirty="0">
                <a:latin typeface="Garamond"/>
                <a:cs typeface="Garamond"/>
              </a:rPr>
              <a:t>occupazionali </a:t>
            </a:r>
            <a:r>
              <a:rPr sz="1000" spc="5" dirty="0">
                <a:latin typeface="Garamond"/>
                <a:cs typeface="Garamond"/>
              </a:rPr>
              <a:t>degli </a:t>
            </a:r>
            <a:r>
              <a:rPr sz="1000" dirty="0">
                <a:latin typeface="Garamond"/>
                <a:cs typeface="Garamond"/>
              </a:rPr>
              <a:t>studenti. </a:t>
            </a:r>
            <a:r>
              <a:rPr sz="1000" spc="5" dirty="0">
                <a:latin typeface="Garamond"/>
                <a:cs typeface="Garamond"/>
              </a:rPr>
              <a:t>Dal </a:t>
            </a:r>
            <a:r>
              <a:rPr sz="1000" spc="-5" dirty="0">
                <a:latin typeface="Garamond"/>
                <a:cs typeface="Garamond"/>
              </a:rPr>
              <a:t>punto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vista  </a:t>
            </a:r>
            <a:r>
              <a:rPr sz="1000" spc="-15" dirty="0">
                <a:latin typeface="Garamond"/>
                <a:cs typeface="Garamond"/>
              </a:rPr>
              <a:t>operativo,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5" dirty="0">
                <a:latin typeface="Garamond"/>
                <a:cs typeface="Garamond"/>
              </a:rPr>
              <a:t>data la disponibilità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idonee </a:t>
            </a:r>
            <a:r>
              <a:rPr sz="1000" spc="-5" dirty="0">
                <a:latin typeface="Garamond"/>
                <a:cs typeface="Garamond"/>
              </a:rPr>
              <a:t>fonti informative, l’Osserva-  torio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prevede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stesura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periodica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report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condividere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l’Ateneo</a:t>
            </a:r>
            <a:endParaRPr sz="1000">
              <a:latin typeface="Garamond"/>
              <a:cs typeface="Garamond"/>
            </a:endParaRPr>
          </a:p>
          <a:p>
            <a:pPr marL="12700" marR="53975"/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10" dirty="0">
                <a:latin typeface="Garamond"/>
                <a:cs typeface="Garamond"/>
              </a:rPr>
              <a:t>le </a:t>
            </a:r>
            <a:r>
              <a:rPr sz="1000" dirty="0">
                <a:latin typeface="Garamond"/>
                <a:cs typeface="Garamond"/>
              </a:rPr>
              <a:t>altre autorità </a:t>
            </a:r>
            <a:r>
              <a:rPr sz="1000" spc="5" dirty="0">
                <a:latin typeface="Garamond"/>
                <a:cs typeface="Garamond"/>
              </a:rPr>
              <a:t>locali </a:t>
            </a:r>
            <a:r>
              <a:rPr sz="1000" spc="-10" dirty="0">
                <a:latin typeface="Garamond"/>
                <a:cs typeface="Garamond"/>
              </a:rPr>
              <a:t>interessate, </a:t>
            </a:r>
            <a:r>
              <a:rPr sz="1000" spc="15" dirty="0">
                <a:latin typeface="Garamond"/>
                <a:cs typeface="Garamond"/>
              </a:rPr>
              <a:t>al </a:t>
            </a:r>
            <a:r>
              <a:rPr sz="1000" spc="-15" dirty="0">
                <a:latin typeface="Garamond"/>
                <a:cs typeface="Garamond"/>
              </a:rPr>
              <a:t>fine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intraprendere </a:t>
            </a:r>
            <a:r>
              <a:rPr sz="1000" dirty="0">
                <a:latin typeface="Garamond"/>
                <a:cs typeface="Garamond"/>
              </a:rPr>
              <a:t>azioni </a:t>
            </a:r>
            <a:r>
              <a:rPr sz="1000" spc="-20" dirty="0">
                <a:latin typeface="Garamond"/>
                <a:cs typeface="Garamond"/>
              </a:rPr>
              <a:t>volte </a:t>
            </a:r>
            <a:r>
              <a:rPr sz="1000" spc="15" dirty="0">
                <a:latin typeface="Garamond"/>
                <a:cs typeface="Garamond"/>
              </a:rPr>
              <a:t>al  </a:t>
            </a:r>
            <a:r>
              <a:rPr sz="1000" spc="-5" dirty="0">
                <a:latin typeface="Garamond"/>
                <a:cs typeface="Garamond"/>
              </a:rPr>
              <a:t>miglioramento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dell’offerta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formativa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ridurre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mismatch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tra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compe-  </a:t>
            </a:r>
            <a:r>
              <a:rPr sz="1000" spc="-10" dirty="0">
                <a:latin typeface="Garamond"/>
                <a:cs typeface="Garamond"/>
              </a:rPr>
              <a:t>tenze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domandate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dal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tessuto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produttivo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quelle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offerte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dall’Università.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51719" y="6434776"/>
            <a:ext cx="3554729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000" spc="1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primo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report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è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stato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redatto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giugno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2019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ha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esaminato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l’andamento 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dirty="0">
                <a:latin typeface="Garamond"/>
                <a:cs typeface="Garamond"/>
              </a:rPr>
              <a:t>alcune </a:t>
            </a:r>
            <a:r>
              <a:rPr sz="1000" spc="-10" dirty="0">
                <a:latin typeface="Garamond"/>
                <a:cs typeface="Garamond"/>
              </a:rPr>
              <a:t>tendenze relative </a:t>
            </a:r>
            <a:r>
              <a:rPr sz="1000" spc="15" dirty="0">
                <a:latin typeface="Garamond"/>
                <a:cs typeface="Garamond"/>
              </a:rPr>
              <a:t>al </a:t>
            </a:r>
            <a:r>
              <a:rPr sz="1000" spc="-15" dirty="0">
                <a:latin typeface="Garamond"/>
                <a:cs typeface="Garamond"/>
              </a:rPr>
              <a:t>mercato </a:t>
            </a:r>
            <a:r>
              <a:rPr sz="1000" spc="-5" dirty="0">
                <a:latin typeface="Garamond"/>
                <a:cs typeface="Garamond"/>
              </a:rPr>
              <a:t>del </a:t>
            </a:r>
            <a:r>
              <a:rPr sz="1000" spc="-25" dirty="0">
                <a:latin typeface="Garamond"/>
                <a:cs typeface="Garamond"/>
              </a:rPr>
              <a:t>lavoro </a:t>
            </a:r>
            <a:r>
              <a:rPr sz="1000" spc="5" dirty="0">
                <a:latin typeface="Garamond"/>
                <a:cs typeface="Garamond"/>
              </a:rPr>
              <a:t>ligure </a:t>
            </a:r>
            <a:r>
              <a:rPr sz="1000" spc="-5" dirty="0">
                <a:latin typeface="Garamond"/>
                <a:cs typeface="Garamond"/>
              </a:rPr>
              <a:t>mettendo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spc="-25" dirty="0">
                <a:latin typeface="Garamond"/>
                <a:cs typeface="Garamond"/>
              </a:rPr>
              <a:t>con-  </a:t>
            </a:r>
            <a:r>
              <a:rPr sz="1000" spc="-15" dirty="0">
                <a:latin typeface="Garamond"/>
                <a:cs typeface="Garamond"/>
              </a:rPr>
              <a:t>fronto </a:t>
            </a:r>
            <a:r>
              <a:rPr sz="1000" spc="10" dirty="0">
                <a:latin typeface="Garamond"/>
                <a:cs typeface="Garamond"/>
              </a:rPr>
              <a:t>dati </a:t>
            </a:r>
            <a:r>
              <a:rPr sz="1000" dirty="0">
                <a:latin typeface="Garamond"/>
                <a:cs typeface="Garamond"/>
              </a:rPr>
              <a:t>ufficiali </a:t>
            </a:r>
            <a:r>
              <a:rPr sz="1000" spc="5" dirty="0">
                <a:latin typeface="Garamond"/>
                <a:cs typeface="Garamond"/>
              </a:rPr>
              <a:t>ISTAT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-10" dirty="0">
                <a:latin typeface="Garamond"/>
                <a:cs typeface="Garamond"/>
              </a:rPr>
              <a:t>le </a:t>
            </a:r>
            <a:r>
              <a:rPr sz="1000" spc="5" dirty="0">
                <a:latin typeface="Garamond"/>
                <a:cs typeface="Garamond"/>
              </a:rPr>
              <a:t>risultanze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10" dirty="0">
                <a:latin typeface="Garamond"/>
                <a:cs typeface="Garamond"/>
              </a:rPr>
              <a:t>un’indagine </a:t>
            </a:r>
            <a:r>
              <a:rPr sz="1000" spc="-10" dirty="0">
                <a:latin typeface="Garamond"/>
                <a:cs typeface="Garamond"/>
              </a:rPr>
              <a:t>condotta </a:t>
            </a:r>
            <a:r>
              <a:rPr sz="1000" dirty="0">
                <a:latin typeface="Garamond"/>
                <a:cs typeface="Garamond"/>
              </a:rPr>
              <a:t>sui  </a:t>
            </a:r>
            <a:r>
              <a:rPr sz="1000" spc="5" dirty="0">
                <a:latin typeface="Garamond"/>
                <a:cs typeface="Garamond"/>
              </a:rPr>
              <a:t>laureati dell’Università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30" dirty="0">
                <a:latin typeface="Garamond"/>
                <a:cs typeface="Garamond"/>
              </a:rPr>
              <a:t>Genova </a:t>
            </a:r>
            <a:r>
              <a:rPr sz="1000" spc="-5" dirty="0">
                <a:latin typeface="Garamond"/>
                <a:cs typeface="Garamond"/>
              </a:rPr>
              <a:t>nel </a:t>
            </a:r>
            <a:r>
              <a:rPr sz="1000" spc="-10" dirty="0">
                <a:latin typeface="Garamond"/>
                <a:cs typeface="Garamond"/>
              </a:rPr>
              <a:t>periodo </a:t>
            </a:r>
            <a:r>
              <a:rPr sz="1000" spc="-5" dirty="0">
                <a:latin typeface="Garamond"/>
                <a:cs typeface="Garamond"/>
              </a:rPr>
              <a:t>2012-2016 </a:t>
            </a:r>
            <a:r>
              <a:rPr sz="1000" dirty="0">
                <a:latin typeface="Garamond"/>
                <a:cs typeface="Garamond"/>
              </a:rPr>
              <a:t>nell’ambito </a:t>
            </a:r>
            <a:r>
              <a:rPr sz="1000" spc="20" dirty="0">
                <a:latin typeface="Garamond"/>
                <a:cs typeface="Garamond"/>
              </a:rPr>
              <a:t>di  </a:t>
            </a:r>
            <a:r>
              <a:rPr sz="1000" spc="5" dirty="0">
                <a:latin typeface="Garamond"/>
                <a:cs typeface="Garamond"/>
              </a:rPr>
              <a:t>una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convenzione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Ministero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Lavoro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Politiche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Sociali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(dati  </a:t>
            </a:r>
            <a:r>
              <a:rPr sz="1000" spc="-5" dirty="0">
                <a:latin typeface="Garamond"/>
                <a:cs typeface="Garamond"/>
              </a:rPr>
              <a:t>INPS-UNIGE).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15"/>
              </a:spcBef>
            </a:pPr>
            <a:endParaRPr sz="1050">
              <a:latin typeface="Garamond"/>
              <a:cs typeface="Garamond"/>
            </a:endParaRPr>
          </a:p>
          <a:p>
            <a:pPr marL="12700" marR="63500"/>
            <a:r>
              <a:rPr sz="1000" spc="-15" dirty="0">
                <a:latin typeface="Garamond"/>
                <a:cs typeface="Garamond"/>
              </a:rPr>
              <a:t>Da </a:t>
            </a:r>
            <a:r>
              <a:rPr sz="1000" spc="15" dirty="0">
                <a:latin typeface="Garamond"/>
                <a:cs typeface="Garamond"/>
              </a:rPr>
              <a:t>un </a:t>
            </a:r>
            <a:r>
              <a:rPr sz="1000" spc="-5" dirty="0">
                <a:latin typeface="Garamond"/>
                <a:cs typeface="Garamond"/>
              </a:rPr>
              <a:t>punto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vista </a:t>
            </a:r>
            <a:r>
              <a:rPr sz="1000" spc="-15" dirty="0">
                <a:latin typeface="Garamond"/>
                <a:cs typeface="Garamond"/>
              </a:rPr>
              <a:t>macro, </a:t>
            </a:r>
            <a:r>
              <a:rPr sz="1000" spc="10" dirty="0">
                <a:latin typeface="Garamond"/>
                <a:cs typeface="Garamond"/>
              </a:rPr>
              <a:t>l’analisi </a:t>
            </a:r>
            <a:r>
              <a:rPr sz="1000" spc="-5" dirty="0">
                <a:latin typeface="Garamond"/>
                <a:cs typeface="Garamond"/>
              </a:rPr>
              <a:t>delle </a:t>
            </a:r>
            <a:r>
              <a:rPr sz="1000" dirty="0">
                <a:latin typeface="Garamond"/>
                <a:cs typeface="Garamond"/>
              </a:rPr>
              <a:t>rilevazioni </a:t>
            </a:r>
            <a:r>
              <a:rPr sz="1000" spc="5" dirty="0">
                <a:latin typeface="Garamond"/>
                <a:cs typeface="Garamond"/>
              </a:rPr>
              <a:t>ISTAT </a:t>
            </a:r>
            <a:r>
              <a:rPr sz="1000" spc="-5" dirty="0">
                <a:latin typeface="Garamond"/>
                <a:cs typeface="Garamond"/>
              </a:rPr>
              <a:t>ha </a:t>
            </a:r>
            <a:r>
              <a:rPr sz="1000" spc="-30" dirty="0">
                <a:latin typeface="Garamond"/>
                <a:cs typeface="Garamond"/>
              </a:rPr>
              <a:t>messo 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rilievo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che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periodo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riferimento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numero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lavoratori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occupati  </a:t>
            </a:r>
            <a:r>
              <a:rPr sz="1000" spc="-15" dirty="0">
                <a:latin typeface="Garamond"/>
                <a:cs typeface="Garamond"/>
              </a:rPr>
              <a:t>si </a:t>
            </a:r>
            <a:r>
              <a:rPr sz="1000" spc="-25" dirty="0">
                <a:latin typeface="Garamond"/>
                <a:cs typeface="Garamond"/>
              </a:rPr>
              <a:t>è </a:t>
            </a:r>
            <a:r>
              <a:rPr sz="1000" spc="-10" dirty="0">
                <a:latin typeface="Garamond"/>
                <a:cs typeface="Garamond"/>
              </a:rPr>
              <a:t>leggermente </a:t>
            </a:r>
            <a:r>
              <a:rPr sz="1000" dirty="0">
                <a:latin typeface="Garamond"/>
                <a:cs typeface="Garamond"/>
              </a:rPr>
              <a:t>ridotto </a:t>
            </a:r>
            <a:r>
              <a:rPr sz="1000" spc="-10" dirty="0">
                <a:latin typeface="Garamond"/>
                <a:cs typeface="Garamond"/>
              </a:rPr>
              <a:t>mentre </a:t>
            </a:r>
            <a:r>
              <a:rPr sz="1000" spc="-25" dirty="0">
                <a:latin typeface="Garamond"/>
                <a:cs typeface="Garamond"/>
              </a:rPr>
              <a:t>è </a:t>
            </a:r>
            <a:r>
              <a:rPr sz="1000" spc="-5" dirty="0">
                <a:latin typeface="Garamond"/>
                <a:cs typeface="Garamond"/>
              </a:rPr>
              <a:t>aumentato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spc="-15" dirty="0">
                <a:latin typeface="Garamond"/>
                <a:cs typeface="Garamond"/>
              </a:rPr>
              <a:t>numero </a:t>
            </a:r>
            <a:r>
              <a:rPr sz="1000" spc="-5" dirty="0">
                <a:latin typeface="Garamond"/>
                <a:cs typeface="Garamond"/>
              </a:rPr>
              <a:t>dei disoccupati.  La riduzione del </a:t>
            </a:r>
            <a:r>
              <a:rPr sz="1000" spc="-15" dirty="0">
                <a:latin typeface="Garamond"/>
                <a:cs typeface="Garamond"/>
              </a:rPr>
              <a:t>numero </a:t>
            </a:r>
            <a:r>
              <a:rPr sz="1000" dirty="0">
                <a:latin typeface="Garamond"/>
                <a:cs typeface="Garamond"/>
              </a:rPr>
              <a:t>degli </a:t>
            </a:r>
            <a:r>
              <a:rPr sz="1000" spc="-5" dirty="0">
                <a:latin typeface="Garamond"/>
                <a:cs typeface="Garamond"/>
              </a:rPr>
              <a:t>occupati </a:t>
            </a:r>
            <a:r>
              <a:rPr sz="1000" spc="-25" dirty="0">
                <a:latin typeface="Garamond"/>
                <a:cs typeface="Garamond"/>
              </a:rPr>
              <a:t>è </a:t>
            </a:r>
            <a:r>
              <a:rPr sz="1000" spc="-15" dirty="0">
                <a:latin typeface="Garamond"/>
                <a:cs typeface="Garamond"/>
              </a:rPr>
              <a:t>avvenuta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15" dirty="0">
                <a:latin typeface="Garamond"/>
                <a:cs typeface="Garamond"/>
              </a:rPr>
              <a:t>controtendenza  </a:t>
            </a:r>
            <a:r>
              <a:rPr sz="1000" spc="-5" dirty="0">
                <a:latin typeface="Garamond"/>
                <a:cs typeface="Garamond"/>
              </a:rPr>
              <a:t>rispetto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quanto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accaduto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Nord-Ovest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sull’intero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territorio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nazio-  </a:t>
            </a:r>
            <a:r>
              <a:rPr sz="1000" dirty="0">
                <a:latin typeface="Garamond"/>
                <a:cs typeface="Garamond"/>
              </a:rPr>
              <a:t>nale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dove,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contrario,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numero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degli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occupati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è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leggermente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cresciuto.  </a:t>
            </a:r>
            <a:r>
              <a:rPr sz="1000" spc="-5" dirty="0">
                <a:latin typeface="Garamond"/>
                <a:cs typeface="Garamond"/>
              </a:rPr>
              <a:t>Analogamente, </a:t>
            </a:r>
            <a:r>
              <a:rPr sz="1000" dirty="0">
                <a:latin typeface="Garamond"/>
                <a:cs typeface="Garamond"/>
              </a:rPr>
              <a:t>l’aumento </a:t>
            </a:r>
            <a:r>
              <a:rPr sz="1000" spc="-5" dirty="0">
                <a:latin typeface="Garamond"/>
                <a:cs typeface="Garamond"/>
              </a:rPr>
              <a:t>del </a:t>
            </a:r>
            <a:r>
              <a:rPr sz="1000" spc="-15" dirty="0">
                <a:latin typeface="Garamond"/>
                <a:cs typeface="Garamond"/>
              </a:rPr>
              <a:t>numero </a:t>
            </a:r>
            <a:r>
              <a:rPr sz="1000" spc="-5" dirty="0">
                <a:latin typeface="Garamond"/>
                <a:cs typeface="Garamond"/>
              </a:rPr>
              <a:t>dei disoccupati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10" dirty="0">
                <a:latin typeface="Garamond"/>
                <a:cs typeface="Garamond"/>
              </a:rPr>
              <a:t>Liguria </a:t>
            </a:r>
            <a:r>
              <a:rPr sz="1000" spc="-25" dirty="0">
                <a:latin typeface="Garamond"/>
                <a:cs typeface="Garamond"/>
              </a:rPr>
              <a:t>è </a:t>
            </a:r>
            <a:r>
              <a:rPr sz="1000" spc="-10" dirty="0">
                <a:latin typeface="Garamond"/>
                <a:cs typeface="Garamond"/>
              </a:rPr>
              <a:t>stato  </a:t>
            </a:r>
            <a:r>
              <a:rPr sz="1000" spc="-5" dirty="0">
                <a:latin typeface="Garamond"/>
                <a:cs typeface="Garamond"/>
              </a:rPr>
              <a:t>più </a:t>
            </a:r>
            <a:r>
              <a:rPr sz="1000" spc="-20" dirty="0">
                <a:latin typeface="Garamond"/>
                <a:cs typeface="Garamond"/>
              </a:rPr>
              <a:t>sostenuto </a:t>
            </a:r>
            <a:r>
              <a:rPr sz="1000" spc="-5" dirty="0">
                <a:latin typeface="Garamond"/>
                <a:cs typeface="Garamond"/>
              </a:rPr>
              <a:t>rispetto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dirty="0">
                <a:latin typeface="Garamond"/>
                <a:cs typeface="Garamond"/>
              </a:rPr>
              <a:t>quanto </a:t>
            </a:r>
            <a:r>
              <a:rPr sz="1000" spc="-10" dirty="0">
                <a:latin typeface="Garamond"/>
                <a:cs typeface="Garamond"/>
              </a:rPr>
              <a:t>accaduto </a:t>
            </a:r>
            <a:r>
              <a:rPr sz="1000" spc="-5" dirty="0">
                <a:latin typeface="Garamond"/>
                <a:cs typeface="Garamond"/>
              </a:rPr>
              <a:t>nel </a:t>
            </a:r>
            <a:r>
              <a:rPr sz="1000" spc="-20" dirty="0">
                <a:latin typeface="Garamond"/>
                <a:cs typeface="Garamond"/>
              </a:rPr>
              <a:t>Nord-Ovest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10" dirty="0">
                <a:latin typeface="Garamond"/>
                <a:cs typeface="Garamond"/>
              </a:rPr>
              <a:t>Italia </a:t>
            </a:r>
            <a:r>
              <a:rPr sz="1000" spc="-5" dirty="0">
                <a:latin typeface="Garamond"/>
                <a:cs typeface="Garamond"/>
              </a:rPr>
              <a:t>nel  </a:t>
            </a:r>
            <a:r>
              <a:rPr sz="1000" spc="-25" dirty="0">
                <a:latin typeface="Garamond"/>
                <a:cs typeface="Garamond"/>
              </a:rPr>
              <a:t>suo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complesso.</a:t>
            </a:r>
            <a:endParaRPr sz="1000">
              <a:latin typeface="Garamond"/>
              <a:cs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4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1593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0893" y="8962411"/>
            <a:ext cx="12636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45" dirty="0">
                <a:latin typeface="Georgia"/>
                <a:cs typeface="Georgia"/>
              </a:rPr>
              <a:t>45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25720" y="3628567"/>
            <a:ext cx="1741805" cy="11664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spcBef>
                <a:spcPts val="695"/>
              </a:spcBef>
              <a:tabLst>
                <a:tab pos="1728470" algn="l"/>
              </a:tabLst>
            </a:pPr>
            <a:r>
              <a:rPr sz="9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endParaRPr sz="900">
              <a:latin typeface="Calibri"/>
              <a:cs typeface="Calibri"/>
            </a:endParaRPr>
          </a:p>
          <a:p>
            <a:pPr marL="12700">
              <a:spcBef>
                <a:spcPts val="464"/>
              </a:spcBef>
            </a:pPr>
            <a:r>
              <a:rPr sz="700" spc="20" dirty="0">
                <a:latin typeface="Georgia"/>
                <a:cs typeface="Georgia"/>
              </a:rPr>
              <a:t>Responsabili</a:t>
            </a:r>
            <a:r>
              <a:rPr sz="700" spc="-80" dirty="0">
                <a:latin typeface="Georgia"/>
                <a:cs typeface="Georgia"/>
              </a:rPr>
              <a:t> </a:t>
            </a:r>
            <a:r>
              <a:rPr sz="700" spc="20" dirty="0">
                <a:latin typeface="Georgia"/>
                <a:cs typeface="Georgia"/>
              </a:rPr>
              <a:t>scientifici:</a:t>
            </a:r>
            <a:endParaRPr sz="700">
              <a:latin typeface="Georgia"/>
              <a:cs typeface="Georgia"/>
            </a:endParaRPr>
          </a:p>
          <a:p>
            <a:pPr marL="84455" marR="705485" indent="-72390">
              <a:lnSpc>
                <a:spcPct val="119100"/>
              </a:lnSpc>
              <a:buFont typeface="Garamond"/>
              <a:buChar char="-"/>
              <a:tabLst>
                <a:tab pos="85090" algn="l"/>
              </a:tabLst>
            </a:pPr>
            <a:r>
              <a:rPr sz="700" spc="20" dirty="0">
                <a:latin typeface="Georgia"/>
                <a:cs typeface="Georgia"/>
              </a:rPr>
              <a:t>Francesco Avallone  </a:t>
            </a:r>
            <a:r>
              <a:rPr sz="700" spc="15" dirty="0">
                <a:latin typeface="Georgia"/>
                <a:cs typeface="Georgia"/>
              </a:rPr>
              <a:t>(Università </a:t>
            </a:r>
            <a:r>
              <a:rPr sz="700" spc="10" dirty="0">
                <a:latin typeface="Georgia"/>
                <a:cs typeface="Georgia"/>
              </a:rPr>
              <a:t>di</a:t>
            </a:r>
            <a:r>
              <a:rPr sz="700" spc="-50" dirty="0">
                <a:latin typeface="Georgia"/>
                <a:cs typeface="Georgia"/>
              </a:rPr>
              <a:t> </a:t>
            </a:r>
            <a:r>
              <a:rPr sz="700" spc="15" dirty="0">
                <a:latin typeface="Georgia"/>
                <a:cs typeface="Georgia"/>
              </a:rPr>
              <a:t>Genova)</a:t>
            </a:r>
            <a:endParaRPr sz="700">
              <a:latin typeface="Georgia"/>
              <a:cs typeface="Georgia"/>
            </a:endParaRPr>
          </a:p>
          <a:p>
            <a:pPr marL="84455" marR="705485" indent="-72390">
              <a:lnSpc>
                <a:spcPct val="119100"/>
              </a:lnSpc>
              <a:buFont typeface="Garamond"/>
              <a:buChar char="-"/>
              <a:tabLst>
                <a:tab pos="85090" algn="l"/>
              </a:tabLst>
            </a:pPr>
            <a:r>
              <a:rPr sz="700" spc="20" dirty="0">
                <a:latin typeface="Georgia"/>
                <a:cs typeface="Georgia"/>
              </a:rPr>
              <a:t>Francesco </a:t>
            </a:r>
            <a:r>
              <a:rPr sz="700" spc="25" dirty="0">
                <a:latin typeface="Georgia"/>
                <a:cs typeface="Georgia"/>
              </a:rPr>
              <a:t>Parola  </a:t>
            </a:r>
            <a:r>
              <a:rPr sz="700" spc="15" dirty="0">
                <a:latin typeface="Georgia"/>
                <a:cs typeface="Georgia"/>
              </a:rPr>
              <a:t>(Università </a:t>
            </a:r>
            <a:r>
              <a:rPr sz="700" spc="10" dirty="0">
                <a:latin typeface="Georgia"/>
                <a:cs typeface="Georgia"/>
              </a:rPr>
              <a:t>di</a:t>
            </a:r>
            <a:r>
              <a:rPr sz="700" spc="-50" dirty="0">
                <a:latin typeface="Georgia"/>
                <a:cs typeface="Georgia"/>
              </a:rPr>
              <a:t> </a:t>
            </a:r>
            <a:r>
              <a:rPr sz="700" spc="15" dirty="0">
                <a:latin typeface="Georgia"/>
                <a:cs typeface="Georgia"/>
              </a:rPr>
              <a:t>Genova)</a:t>
            </a:r>
            <a:endParaRPr sz="700">
              <a:latin typeface="Georgia"/>
              <a:cs typeface="Georgia"/>
            </a:endParaRPr>
          </a:p>
          <a:p>
            <a:pPr marL="84455" marR="686435" indent="-36195">
              <a:lnSpc>
                <a:spcPct val="119100"/>
              </a:lnSpc>
            </a:pPr>
            <a:r>
              <a:rPr sz="700" spc="-15" dirty="0">
                <a:latin typeface="Garamond"/>
                <a:cs typeface="Garamond"/>
              </a:rPr>
              <a:t>- </a:t>
            </a:r>
            <a:r>
              <a:rPr sz="700" spc="25" dirty="0">
                <a:latin typeface="Georgia"/>
                <a:cs typeface="Georgia"/>
              </a:rPr>
              <a:t>Giovanni </a:t>
            </a:r>
            <a:r>
              <a:rPr sz="700" spc="30" dirty="0">
                <a:latin typeface="Georgia"/>
                <a:cs typeface="Georgia"/>
              </a:rPr>
              <a:t>Satta  </a:t>
            </a:r>
            <a:r>
              <a:rPr sz="700" spc="15" dirty="0">
                <a:latin typeface="Georgia"/>
                <a:cs typeface="Georgia"/>
              </a:rPr>
              <a:t>(Università </a:t>
            </a:r>
            <a:r>
              <a:rPr sz="700" spc="10" dirty="0">
                <a:latin typeface="Georgia"/>
                <a:cs typeface="Georgia"/>
              </a:rPr>
              <a:t>di</a:t>
            </a:r>
            <a:r>
              <a:rPr sz="700" spc="-65" dirty="0">
                <a:latin typeface="Georgia"/>
                <a:cs typeface="Georgia"/>
              </a:rPr>
              <a:t> </a:t>
            </a:r>
            <a:r>
              <a:rPr sz="700" spc="10" dirty="0">
                <a:latin typeface="Georgia"/>
                <a:cs typeface="Georgia"/>
              </a:rPr>
              <a:t>Genova).</a:t>
            </a:r>
            <a:endParaRPr sz="7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25719" y="4896269"/>
            <a:ext cx="1592580" cy="11690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spcBef>
                <a:spcPts val="260"/>
              </a:spcBef>
            </a:pPr>
            <a:r>
              <a:rPr sz="700" spc="20" dirty="0">
                <a:latin typeface="Georgia"/>
                <a:cs typeface="Georgia"/>
              </a:rPr>
              <a:t>Altri</a:t>
            </a:r>
            <a:r>
              <a:rPr sz="700" spc="-15" dirty="0">
                <a:latin typeface="Georgia"/>
                <a:cs typeface="Georgia"/>
              </a:rPr>
              <a:t> </a:t>
            </a:r>
            <a:r>
              <a:rPr sz="700" spc="15" dirty="0">
                <a:latin typeface="Georgia"/>
                <a:cs typeface="Georgia"/>
              </a:rPr>
              <a:t>componenti:</a:t>
            </a:r>
            <a:endParaRPr sz="700">
              <a:latin typeface="Georgia"/>
              <a:cs typeface="Georgia"/>
            </a:endParaRPr>
          </a:p>
          <a:p>
            <a:pPr marL="84455" marR="556260" indent="-36195">
              <a:lnSpc>
                <a:spcPct val="119100"/>
              </a:lnSpc>
            </a:pPr>
            <a:r>
              <a:rPr sz="700" spc="-15" dirty="0">
                <a:latin typeface="Garamond"/>
                <a:cs typeface="Garamond"/>
              </a:rPr>
              <a:t>- </a:t>
            </a:r>
            <a:r>
              <a:rPr sz="700" spc="35" dirty="0">
                <a:latin typeface="Georgia"/>
                <a:cs typeface="Georgia"/>
              </a:rPr>
              <a:t>Costanza </a:t>
            </a:r>
            <a:r>
              <a:rPr sz="700" spc="10" dirty="0">
                <a:latin typeface="Georgia"/>
                <a:cs typeface="Georgia"/>
              </a:rPr>
              <a:t>di </a:t>
            </a:r>
            <a:r>
              <a:rPr sz="700" spc="5" dirty="0">
                <a:latin typeface="Georgia"/>
                <a:cs typeface="Georgia"/>
              </a:rPr>
              <a:t>Fabio  </a:t>
            </a:r>
            <a:r>
              <a:rPr sz="700" spc="15" dirty="0">
                <a:latin typeface="Georgia"/>
                <a:cs typeface="Georgia"/>
              </a:rPr>
              <a:t>(Università </a:t>
            </a:r>
            <a:r>
              <a:rPr sz="700" spc="10" dirty="0">
                <a:latin typeface="Georgia"/>
                <a:cs typeface="Georgia"/>
              </a:rPr>
              <a:t>di</a:t>
            </a:r>
            <a:r>
              <a:rPr sz="700" spc="-45" dirty="0">
                <a:latin typeface="Georgia"/>
                <a:cs typeface="Georgia"/>
              </a:rPr>
              <a:t> </a:t>
            </a:r>
            <a:r>
              <a:rPr sz="700" spc="15" dirty="0">
                <a:latin typeface="Georgia"/>
                <a:cs typeface="Georgia"/>
              </a:rPr>
              <a:t>Genova)</a:t>
            </a:r>
            <a:endParaRPr sz="700">
              <a:latin typeface="Georgia"/>
              <a:cs typeface="Georgia"/>
            </a:endParaRPr>
          </a:p>
          <a:p>
            <a:pPr marL="48260">
              <a:spcBef>
                <a:spcPts val="160"/>
              </a:spcBef>
            </a:pPr>
            <a:r>
              <a:rPr sz="700" spc="-15" dirty="0">
                <a:latin typeface="Garamond"/>
                <a:cs typeface="Garamond"/>
              </a:rPr>
              <a:t>-</a:t>
            </a:r>
            <a:r>
              <a:rPr sz="700" spc="-105" dirty="0">
                <a:latin typeface="Garamond"/>
                <a:cs typeface="Garamond"/>
              </a:rPr>
              <a:t> </a:t>
            </a:r>
            <a:r>
              <a:rPr sz="700" spc="25" dirty="0">
                <a:latin typeface="Georgia"/>
                <a:cs typeface="Georgia"/>
              </a:rPr>
              <a:t>Gian</a:t>
            </a:r>
            <a:r>
              <a:rPr sz="700" spc="-15" dirty="0">
                <a:latin typeface="Georgia"/>
                <a:cs typeface="Georgia"/>
              </a:rPr>
              <a:t> </a:t>
            </a:r>
            <a:r>
              <a:rPr sz="700" spc="25" dirty="0">
                <a:latin typeface="Georgia"/>
                <a:cs typeface="Georgia"/>
              </a:rPr>
              <a:t>Enzo</a:t>
            </a:r>
            <a:r>
              <a:rPr sz="700" spc="-10" dirty="0">
                <a:latin typeface="Georgia"/>
                <a:cs typeface="Georgia"/>
              </a:rPr>
              <a:t> </a:t>
            </a:r>
            <a:r>
              <a:rPr sz="700" spc="25" dirty="0">
                <a:latin typeface="Georgia"/>
                <a:cs typeface="Georgia"/>
              </a:rPr>
              <a:t>Duci</a:t>
            </a:r>
            <a:r>
              <a:rPr sz="700" spc="-15" dirty="0">
                <a:latin typeface="Georgia"/>
                <a:cs typeface="Georgia"/>
              </a:rPr>
              <a:t> </a:t>
            </a:r>
            <a:r>
              <a:rPr sz="700" spc="10" dirty="0">
                <a:latin typeface="Georgia"/>
                <a:cs typeface="Georgia"/>
              </a:rPr>
              <a:t>(Federagenti)</a:t>
            </a:r>
            <a:endParaRPr sz="700">
              <a:latin typeface="Georgia"/>
              <a:cs typeface="Georgia"/>
            </a:endParaRPr>
          </a:p>
          <a:p>
            <a:pPr marL="84455" marR="556260" indent="-36195">
              <a:lnSpc>
                <a:spcPct val="119100"/>
              </a:lnSpc>
            </a:pPr>
            <a:r>
              <a:rPr sz="700" spc="-15" dirty="0">
                <a:latin typeface="Garamond"/>
                <a:cs typeface="Garamond"/>
              </a:rPr>
              <a:t>- </a:t>
            </a:r>
            <a:r>
              <a:rPr sz="700" spc="20" dirty="0">
                <a:latin typeface="Georgia"/>
                <a:cs typeface="Georgia"/>
              </a:rPr>
              <a:t>Roberto Garelli  </a:t>
            </a:r>
            <a:r>
              <a:rPr sz="700" spc="15" dirty="0">
                <a:latin typeface="Georgia"/>
                <a:cs typeface="Georgia"/>
              </a:rPr>
              <a:t>(Università </a:t>
            </a:r>
            <a:r>
              <a:rPr sz="700" spc="10" dirty="0">
                <a:latin typeface="Georgia"/>
                <a:cs typeface="Georgia"/>
              </a:rPr>
              <a:t>di</a:t>
            </a:r>
            <a:r>
              <a:rPr sz="700" spc="-45" dirty="0">
                <a:latin typeface="Georgia"/>
                <a:cs typeface="Georgia"/>
              </a:rPr>
              <a:t> </a:t>
            </a:r>
            <a:r>
              <a:rPr sz="700" spc="15" dirty="0">
                <a:latin typeface="Georgia"/>
                <a:cs typeface="Georgia"/>
              </a:rPr>
              <a:t>Genova)</a:t>
            </a:r>
            <a:endParaRPr sz="700">
              <a:latin typeface="Georgia"/>
              <a:cs typeface="Georgia"/>
            </a:endParaRPr>
          </a:p>
          <a:p>
            <a:pPr marL="48260">
              <a:spcBef>
                <a:spcPts val="160"/>
              </a:spcBef>
            </a:pPr>
            <a:r>
              <a:rPr sz="700" spc="-15" dirty="0">
                <a:latin typeface="Garamond"/>
                <a:cs typeface="Garamond"/>
              </a:rPr>
              <a:t>-</a:t>
            </a:r>
            <a:r>
              <a:rPr sz="700" spc="-100" dirty="0">
                <a:latin typeface="Garamond"/>
                <a:cs typeface="Garamond"/>
              </a:rPr>
              <a:t> </a:t>
            </a:r>
            <a:r>
              <a:rPr sz="700" spc="20" dirty="0">
                <a:latin typeface="Georgia"/>
                <a:cs typeface="Georgia"/>
              </a:rPr>
              <a:t>Luca</a:t>
            </a:r>
            <a:r>
              <a:rPr sz="700" spc="-5" dirty="0">
                <a:latin typeface="Georgia"/>
                <a:cs typeface="Georgia"/>
              </a:rPr>
              <a:t> </a:t>
            </a:r>
            <a:r>
              <a:rPr sz="700" spc="20" dirty="0">
                <a:latin typeface="Georgia"/>
                <a:cs typeface="Georgia"/>
              </a:rPr>
              <a:t>Persico</a:t>
            </a:r>
            <a:r>
              <a:rPr sz="700" spc="-5" dirty="0">
                <a:latin typeface="Georgia"/>
                <a:cs typeface="Georgia"/>
              </a:rPr>
              <a:t> </a:t>
            </a:r>
            <a:r>
              <a:rPr sz="700" spc="15" dirty="0">
                <a:latin typeface="Georgia"/>
                <a:cs typeface="Georgia"/>
              </a:rPr>
              <a:t>(Università</a:t>
            </a:r>
            <a:r>
              <a:rPr sz="700" spc="-10" dirty="0">
                <a:latin typeface="Georgia"/>
                <a:cs typeface="Georgia"/>
              </a:rPr>
              <a:t> </a:t>
            </a:r>
            <a:r>
              <a:rPr sz="700" spc="10" dirty="0">
                <a:latin typeface="Georgia"/>
                <a:cs typeface="Georgia"/>
              </a:rPr>
              <a:t>di</a:t>
            </a:r>
            <a:r>
              <a:rPr sz="700" spc="-5" dirty="0">
                <a:latin typeface="Georgia"/>
                <a:cs typeface="Georgia"/>
              </a:rPr>
              <a:t> </a:t>
            </a:r>
            <a:r>
              <a:rPr sz="700" spc="15" dirty="0">
                <a:latin typeface="Georgia"/>
                <a:cs typeface="Georgia"/>
              </a:rPr>
              <a:t>Genova)</a:t>
            </a:r>
            <a:endParaRPr sz="700">
              <a:latin typeface="Georgia"/>
              <a:cs typeface="Georgia"/>
            </a:endParaRPr>
          </a:p>
          <a:p>
            <a:pPr marL="84455" marR="556260" indent="-36195">
              <a:lnSpc>
                <a:spcPct val="119100"/>
              </a:lnSpc>
            </a:pPr>
            <a:r>
              <a:rPr sz="700" spc="-15" dirty="0">
                <a:latin typeface="Garamond"/>
                <a:cs typeface="Garamond"/>
              </a:rPr>
              <a:t>- </a:t>
            </a:r>
            <a:r>
              <a:rPr sz="700" spc="20" dirty="0">
                <a:latin typeface="Georgia"/>
                <a:cs typeface="Georgia"/>
              </a:rPr>
              <a:t>Francesco Vitellaro  </a:t>
            </a:r>
            <a:r>
              <a:rPr sz="700" spc="15" dirty="0">
                <a:latin typeface="Georgia"/>
                <a:cs typeface="Georgia"/>
              </a:rPr>
              <a:t>(Università </a:t>
            </a:r>
            <a:r>
              <a:rPr sz="700" spc="10" dirty="0">
                <a:latin typeface="Georgia"/>
                <a:cs typeface="Georgia"/>
              </a:rPr>
              <a:t>di</a:t>
            </a:r>
            <a:r>
              <a:rPr sz="700" spc="-45" dirty="0">
                <a:latin typeface="Georgia"/>
                <a:cs typeface="Georgia"/>
              </a:rPr>
              <a:t> </a:t>
            </a:r>
            <a:r>
              <a:rPr sz="700" spc="15" dirty="0">
                <a:latin typeface="Georgia"/>
                <a:cs typeface="Georgia"/>
              </a:rPr>
              <a:t>Genova)</a:t>
            </a:r>
            <a:endParaRPr sz="7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7719" y="2472376"/>
            <a:ext cx="35553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000" spc="-5" dirty="0">
                <a:latin typeface="Garamond"/>
                <a:cs typeface="Garamond"/>
              </a:rPr>
              <a:t>Infine, </a:t>
            </a:r>
            <a:r>
              <a:rPr sz="1000" dirty="0">
                <a:latin typeface="Garamond"/>
                <a:cs typeface="Garamond"/>
              </a:rPr>
              <a:t>sul </a:t>
            </a:r>
            <a:r>
              <a:rPr sz="1000" spc="-15" dirty="0">
                <a:latin typeface="Garamond"/>
                <a:cs typeface="Garamond"/>
              </a:rPr>
              <a:t>fronte </a:t>
            </a:r>
            <a:r>
              <a:rPr sz="1000" spc="-10" dirty="0">
                <a:latin typeface="Garamond"/>
                <a:cs typeface="Garamond"/>
              </a:rPr>
              <a:t>micro, </a:t>
            </a:r>
            <a:r>
              <a:rPr sz="1000" spc="10" dirty="0">
                <a:latin typeface="Garamond"/>
                <a:cs typeface="Garamond"/>
              </a:rPr>
              <a:t>l’analisi </a:t>
            </a:r>
            <a:r>
              <a:rPr sz="1000" spc="-5" dirty="0">
                <a:latin typeface="Garamond"/>
                <a:cs typeface="Garamond"/>
              </a:rPr>
              <a:t>dei </a:t>
            </a:r>
            <a:r>
              <a:rPr sz="1000" spc="10" dirty="0">
                <a:latin typeface="Garamond"/>
                <a:cs typeface="Garamond"/>
              </a:rPr>
              <a:t>dati amministrativi </a:t>
            </a:r>
            <a:r>
              <a:rPr sz="1000" spc="-5" dirty="0">
                <a:latin typeface="Garamond"/>
                <a:cs typeface="Garamond"/>
              </a:rPr>
              <a:t>INPS-UNIGE  </a:t>
            </a:r>
            <a:r>
              <a:rPr sz="1000" dirty="0">
                <a:latin typeface="Garamond"/>
                <a:cs typeface="Garamond"/>
              </a:rPr>
              <a:t>ha,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invece,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evidenziato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che,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fino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compimento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quarantesimo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anno,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  </a:t>
            </a:r>
            <a:r>
              <a:rPr sz="1000" spc="-5" dirty="0">
                <a:latin typeface="Garamond"/>
                <a:cs typeface="Garamond"/>
              </a:rPr>
              <a:t>probabilità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30" dirty="0">
                <a:latin typeface="Garamond"/>
                <a:cs typeface="Garamond"/>
              </a:rPr>
              <a:t>avere o aver </a:t>
            </a:r>
            <a:r>
              <a:rPr sz="1000" spc="5" dirty="0">
                <a:latin typeface="Garamond"/>
                <a:cs typeface="Garamond"/>
              </a:rPr>
              <a:t>intrattenuto </a:t>
            </a:r>
            <a:r>
              <a:rPr sz="1000" spc="-5" dirty="0">
                <a:latin typeface="Garamond"/>
                <a:cs typeface="Garamond"/>
              </a:rPr>
              <a:t>rapporti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25" dirty="0">
                <a:latin typeface="Garamond"/>
                <a:cs typeface="Garamond"/>
              </a:rPr>
              <a:t>lavoro cresce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10" dirty="0">
                <a:latin typeface="Garamond"/>
                <a:cs typeface="Garamond"/>
              </a:rPr>
              <a:t>l’età  </a:t>
            </a:r>
            <a:r>
              <a:rPr sz="1000" spc="-5" dirty="0">
                <a:latin typeface="Garamond"/>
                <a:cs typeface="Garamond"/>
              </a:rPr>
              <a:t>dei </a:t>
            </a:r>
            <a:r>
              <a:rPr sz="1000" spc="5" dirty="0">
                <a:latin typeface="Garamond"/>
                <a:cs typeface="Garamond"/>
              </a:rPr>
              <a:t>laureati. In aggiunta, </a:t>
            </a:r>
            <a:r>
              <a:rPr sz="1000" spc="-5" dirty="0">
                <a:latin typeface="Garamond"/>
                <a:cs typeface="Garamond"/>
              </a:rPr>
              <a:t>questi </a:t>
            </a:r>
            <a:r>
              <a:rPr sz="1000" spc="10" dirty="0">
                <a:latin typeface="Garamond"/>
                <a:cs typeface="Garamond"/>
              </a:rPr>
              <a:t>dati </a:t>
            </a:r>
            <a:r>
              <a:rPr sz="1000" spc="-20" dirty="0">
                <a:latin typeface="Garamond"/>
                <a:cs typeface="Garamond"/>
              </a:rPr>
              <a:t>sembrano </a:t>
            </a:r>
            <a:r>
              <a:rPr sz="1000" spc="-10" dirty="0">
                <a:latin typeface="Garamond"/>
                <a:cs typeface="Garamond"/>
              </a:rPr>
              <a:t>suggerire </a:t>
            </a:r>
            <a:r>
              <a:rPr sz="1000" spc="-20" dirty="0">
                <a:latin typeface="Garamond"/>
                <a:cs typeface="Garamond"/>
              </a:rPr>
              <a:t>che </a:t>
            </a:r>
            <a:r>
              <a:rPr sz="1000" spc="15" dirty="0">
                <a:latin typeface="Garamond"/>
                <a:cs typeface="Garamond"/>
              </a:rPr>
              <a:t>gli </a:t>
            </a:r>
            <a:r>
              <a:rPr sz="1000" dirty="0">
                <a:latin typeface="Garamond"/>
                <a:cs typeface="Garamond"/>
              </a:rPr>
              <a:t>studenti  </a:t>
            </a:r>
            <a:r>
              <a:rPr sz="1000" spc="5" dirty="0">
                <a:latin typeface="Garamond"/>
                <a:cs typeface="Garamond"/>
              </a:rPr>
              <a:t>migliori </a:t>
            </a:r>
            <a:r>
              <a:rPr sz="1000" spc="-15" dirty="0">
                <a:latin typeface="Garamond"/>
                <a:cs typeface="Garamond"/>
              </a:rPr>
              <a:t>tendono </a:t>
            </a:r>
            <a:r>
              <a:rPr sz="1000" spc="-5" dirty="0">
                <a:latin typeface="Garamond"/>
                <a:cs typeface="Garamond"/>
              </a:rPr>
              <a:t>ad </a:t>
            </a:r>
            <a:r>
              <a:rPr sz="1000" spc="-10" dirty="0">
                <a:latin typeface="Garamond"/>
                <a:cs typeface="Garamond"/>
              </a:rPr>
              <a:t>avviare </a:t>
            </a:r>
            <a:r>
              <a:rPr sz="1000" spc="-5" dirty="0">
                <a:latin typeface="Garamond"/>
                <a:cs typeface="Garamond"/>
              </a:rPr>
              <a:t>rapporti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25" dirty="0">
                <a:latin typeface="Garamond"/>
                <a:cs typeface="Garamond"/>
              </a:rPr>
              <a:t>lavoro </a:t>
            </a:r>
            <a:r>
              <a:rPr sz="1000" dirty="0">
                <a:latin typeface="Garamond"/>
                <a:cs typeface="Garamond"/>
              </a:rPr>
              <a:t>formali </a:t>
            </a:r>
            <a:r>
              <a:rPr sz="1000" spc="-30" dirty="0">
                <a:latin typeface="Garamond"/>
                <a:cs typeface="Garamond"/>
              </a:rPr>
              <a:t>solo </a:t>
            </a:r>
            <a:r>
              <a:rPr sz="1000" spc="-25" dirty="0">
                <a:latin typeface="Garamond"/>
                <a:cs typeface="Garamond"/>
              </a:rPr>
              <a:t>dopo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dirty="0">
                <a:latin typeface="Garamond"/>
                <a:cs typeface="Garamond"/>
              </a:rPr>
              <a:t>termi-  </a:t>
            </a:r>
            <a:r>
              <a:rPr sz="1000" spc="-15" dirty="0">
                <a:latin typeface="Garamond"/>
                <a:cs typeface="Garamond"/>
              </a:rPr>
              <a:t>ne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effettivo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percorso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studi.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67719" y="3704276"/>
            <a:ext cx="3533775" cy="927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b="1" spc="75" dirty="0">
                <a:latin typeface="Calibri"/>
                <a:cs typeface="Calibri"/>
              </a:rPr>
              <a:t>Osservatorio </a:t>
            </a:r>
            <a:r>
              <a:rPr sz="900" b="1" spc="70" dirty="0">
                <a:latin typeface="Calibri"/>
                <a:cs typeface="Calibri"/>
              </a:rPr>
              <a:t>sullo</a:t>
            </a:r>
            <a:r>
              <a:rPr sz="900" b="1" spc="-130" dirty="0">
                <a:latin typeface="Calibri"/>
                <a:cs typeface="Calibri"/>
              </a:rPr>
              <a:t> </a:t>
            </a:r>
            <a:r>
              <a:rPr sz="900" b="1" spc="75" dirty="0">
                <a:latin typeface="Calibri"/>
                <a:cs typeface="Calibri"/>
              </a:rPr>
              <a:t>shipping</a:t>
            </a:r>
            <a:endParaRPr sz="900">
              <a:latin typeface="Calibri"/>
              <a:cs typeface="Calibri"/>
            </a:endParaRPr>
          </a:p>
          <a:p>
            <a:pPr marL="12700" marR="5080">
              <a:spcBef>
                <a:spcPts val="20"/>
              </a:spcBef>
            </a:pPr>
            <a:r>
              <a:rPr sz="1000" spc="-15" dirty="0">
                <a:latin typeface="Garamond"/>
                <a:cs typeface="Garamond"/>
              </a:rPr>
              <a:t>L’Osservatorio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sullo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shipping,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promosso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congiuntamente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dal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DIEC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dal  </a:t>
            </a:r>
            <a:r>
              <a:rPr sz="1000" spc="5" dirty="0">
                <a:latin typeface="Garamond"/>
                <a:cs typeface="Garamond"/>
              </a:rPr>
              <a:t>Centro Italiano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20" dirty="0">
                <a:latin typeface="Garamond"/>
                <a:cs typeface="Garamond"/>
              </a:rPr>
              <a:t>Eccellenza </a:t>
            </a:r>
            <a:r>
              <a:rPr sz="1000" spc="5" dirty="0">
                <a:latin typeface="Garamond"/>
                <a:cs typeface="Garamond"/>
              </a:rPr>
              <a:t>sulla </a:t>
            </a:r>
            <a:r>
              <a:rPr sz="1000" spc="-5" dirty="0">
                <a:latin typeface="Garamond"/>
                <a:cs typeface="Garamond"/>
              </a:rPr>
              <a:t>Logistica, </a:t>
            </a:r>
            <a:r>
              <a:rPr sz="1000" spc="20" dirty="0">
                <a:latin typeface="Garamond"/>
                <a:cs typeface="Garamond"/>
              </a:rPr>
              <a:t>i </a:t>
            </a:r>
            <a:r>
              <a:rPr sz="1000" spc="-5" dirty="0">
                <a:latin typeface="Garamond"/>
                <a:cs typeface="Garamond"/>
              </a:rPr>
              <a:t>Trasporti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10" dirty="0">
                <a:latin typeface="Garamond"/>
                <a:cs typeface="Garamond"/>
              </a:rPr>
              <a:t>le </a:t>
            </a:r>
            <a:r>
              <a:rPr sz="1000" spc="-5" dirty="0">
                <a:latin typeface="Garamond"/>
                <a:cs typeface="Garamond"/>
              </a:rPr>
              <a:t>Infrastrut-  </a:t>
            </a:r>
            <a:r>
              <a:rPr sz="1000" spc="5" dirty="0">
                <a:latin typeface="Garamond"/>
                <a:cs typeface="Garamond"/>
              </a:rPr>
              <a:t>ture (CIELI) dell’Università degli </a:t>
            </a:r>
            <a:r>
              <a:rPr sz="1000" spc="15" dirty="0">
                <a:latin typeface="Garamond"/>
                <a:cs typeface="Garamond"/>
              </a:rPr>
              <a:t>Studi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25" dirty="0">
                <a:latin typeface="Garamond"/>
                <a:cs typeface="Garamond"/>
              </a:rPr>
              <a:t>Genova, è </a:t>
            </a:r>
            <a:r>
              <a:rPr sz="1000" spc="-10" dirty="0">
                <a:latin typeface="Garamond"/>
                <a:cs typeface="Garamond"/>
              </a:rPr>
              <a:t>stato </a:t>
            </a:r>
            <a:r>
              <a:rPr sz="1000" dirty="0">
                <a:latin typeface="Garamond"/>
                <a:cs typeface="Garamond"/>
              </a:rPr>
              <a:t>lanciato </a:t>
            </a:r>
            <a:r>
              <a:rPr sz="1000" spc="-20" dirty="0">
                <a:latin typeface="Garamond"/>
                <a:cs typeface="Garamond"/>
              </a:rPr>
              <a:t>su  </a:t>
            </a:r>
            <a:r>
              <a:rPr sz="1000" spc="5" dirty="0">
                <a:latin typeface="Garamond"/>
                <a:cs typeface="Garamond"/>
              </a:rPr>
              <a:t>iniziativa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Direttore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Dipartimento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Prof.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Alberto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Quagli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nell’anno  </a:t>
            </a:r>
            <a:r>
              <a:rPr sz="1000" spc="-15" dirty="0">
                <a:latin typeface="Garamond"/>
                <a:cs typeface="Garamond"/>
              </a:rPr>
              <a:t>accademico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2018/19.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67719" y="4758376"/>
            <a:ext cx="23221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spc="10" dirty="0">
                <a:latin typeface="Garamond"/>
                <a:cs typeface="Garamond"/>
              </a:rPr>
              <a:t>Il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progetto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seguenti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obiettivi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prioritari: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41735" y="4910776"/>
            <a:ext cx="3709035" cy="398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 marR="73025" indent="-126364">
              <a:spcBef>
                <a:spcPts val="100"/>
              </a:spcBef>
              <a:buAutoNum type="arabicPeriod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consolidare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competenze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DIEC-CIELI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merito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alle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diverse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tematiche  </a:t>
            </a:r>
            <a:r>
              <a:rPr sz="1000" spc="-10" dirty="0">
                <a:latin typeface="Garamond"/>
                <a:cs typeface="Garamond"/>
              </a:rPr>
              <a:t>economico-finanziarie, </a:t>
            </a:r>
            <a:r>
              <a:rPr sz="1000" spc="5" dirty="0">
                <a:latin typeface="Garamond"/>
                <a:cs typeface="Garamond"/>
              </a:rPr>
              <a:t>manageriali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dirty="0">
                <a:latin typeface="Garamond"/>
                <a:cs typeface="Garamond"/>
              </a:rPr>
              <a:t>contabili </a:t>
            </a:r>
            <a:r>
              <a:rPr sz="1000" spc="-10" dirty="0">
                <a:latin typeface="Garamond"/>
                <a:cs typeface="Garamond"/>
              </a:rPr>
              <a:t>relative </a:t>
            </a:r>
            <a:r>
              <a:rPr sz="1000" spc="15" dirty="0">
                <a:latin typeface="Garamond"/>
                <a:cs typeface="Garamond"/>
              </a:rPr>
              <a:t>al </a:t>
            </a:r>
            <a:r>
              <a:rPr sz="1000" spc="-20" dirty="0">
                <a:latin typeface="Garamond"/>
                <a:cs typeface="Garamond"/>
              </a:rPr>
              <a:t>mondo </a:t>
            </a:r>
            <a:r>
              <a:rPr sz="1000" spc="-5" dirty="0">
                <a:latin typeface="Garamond"/>
                <a:cs typeface="Garamond"/>
              </a:rPr>
              <a:t>dello  </a:t>
            </a:r>
            <a:r>
              <a:rPr sz="1000" dirty="0">
                <a:latin typeface="Garamond"/>
                <a:cs typeface="Garamond"/>
              </a:rPr>
              <a:t>shipping;</a:t>
            </a:r>
            <a:endParaRPr sz="1000">
              <a:latin typeface="Garamond"/>
              <a:cs typeface="Garamond"/>
            </a:endParaRPr>
          </a:p>
          <a:p>
            <a:pPr marL="138430" marR="73660" indent="-126364">
              <a:buAutoNum type="arabicPeriod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sviluppare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un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database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integrato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aggiornato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merito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principali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pro-  </a:t>
            </a:r>
            <a:r>
              <a:rPr sz="1000" spc="10" dirty="0">
                <a:latin typeface="Garamond"/>
                <a:cs typeface="Garamond"/>
              </a:rPr>
              <a:t>fili </a:t>
            </a:r>
            <a:r>
              <a:rPr sz="1000" spc="-5" dirty="0">
                <a:latin typeface="Garamond"/>
                <a:cs typeface="Garamond"/>
              </a:rPr>
              <a:t>strategici, </a:t>
            </a:r>
            <a:r>
              <a:rPr sz="1000" spc="-10" dirty="0">
                <a:latin typeface="Garamond"/>
                <a:cs typeface="Garamond"/>
              </a:rPr>
              <a:t>economico-finanziari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dirty="0">
                <a:latin typeface="Garamond"/>
                <a:cs typeface="Garamond"/>
              </a:rPr>
              <a:t>contabili </a:t>
            </a:r>
            <a:r>
              <a:rPr sz="1000" spc="5" dirty="0">
                <a:latin typeface="Garamond"/>
                <a:cs typeface="Garamond"/>
              </a:rPr>
              <a:t>rilevanti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10" dirty="0">
                <a:latin typeface="Garamond"/>
                <a:cs typeface="Garamond"/>
              </a:rPr>
              <a:t>relazione </a:t>
            </a:r>
            <a:r>
              <a:rPr sz="1000" spc="5" dirty="0">
                <a:latin typeface="Garamond"/>
                <a:cs typeface="Garamond"/>
              </a:rPr>
              <a:t>allo  </a:t>
            </a:r>
            <a:r>
              <a:rPr sz="1000" spc="-10" dirty="0">
                <a:latin typeface="Garamond"/>
                <a:cs typeface="Garamond"/>
              </a:rPr>
              <a:t>shipping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su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scala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nazionale,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europea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internazionale;</a:t>
            </a:r>
            <a:endParaRPr sz="1000">
              <a:latin typeface="Garamond"/>
              <a:cs typeface="Garamond"/>
            </a:endParaRPr>
          </a:p>
          <a:p>
            <a:pPr marL="138430" marR="208279" indent="-126364">
              <a:buAutoNum type="arabicPeriod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incrementare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visibilità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DIEC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CIELI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presso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principali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sta-  keholder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locali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nazionali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afferenti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cluster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marittimo-portuale:</a:t>
            </a:r>
            <a:endParaRPr sz="1000">
              <a:latin typeface="Garamond"/>
              <a:cs typeface="Garamond"/>
            </a:endParaRPr>
          </a:p>
          <a:p>
            <a:pPr marL="300355" marR="40640" lvl="1" indent="-162560">
              <a:buAutoNum type="romanLcParenR"/>
              <a:tabLst>
                <a:tab pos="300990" algn="l"/>
              </a:tabLst>
            </a:pPr>
            <a:r>
              <a:rPr sz="1000" spc="-10" dirty="0">
                <a:latin typeface="Garamond"/>
                <a:cs typeface="Garamond"/>
              </a:rPr>
              <a:t>organizzando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un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b="1" spc="-30" dirty="0">
                <a:latin typeface="Garamond"/>
                <a:cs typeface="Garamond"/>
              </a:rPr>
              <a:t>evento</a:t>
            </a:r>
            <a:r>
              <a:rPr sz="1000" b="1" spc="-55" dirty="0">
                <a:latin typeface="Garamond"/>
                <a:cs typeface="Garamond"/>
              </a:rPr>
              <a:t> </a:t>
            </a:r>
            <a:r>
              <a:rPr sz="1000" b="1" spc="-30" dirty="0">
                <a:latin typeface="Garamond"/>
                <a:cs typeface="Garamond"/>
              </a:rPr>
              <a:t>annuale</a:t>
            </a:r>
            <a:r>
              <a:rPr sz="1000" b="1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dedicato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presentazione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prin-  </a:t>
            </a:r>
            <a:r>
              <a:rPr sz="1000" spc="5" dirty="0">
                <a:latin typeface="Garamond"/>
                <a:cs typeface="Garamond"/>
              </a:rPr>
              <a:t>cipali </a:t>
            </a:r>
            <a:r>
              <a:rPr sz="1000" spc="10" dirty="0">
                <a:latin typeface="Garamond"/>
                <a:cs typeface="Garamond"/>
              </a:rPr>
              <a:t>risultati</a:t>
            </a:r>
            <a:r>
              <a:rPr sz="1000" spc="-12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dell’Osservatorio;</a:t>
            </a:r>
            <a:endParaRPr sz="1000">
              <a:latin typeface="Garamond"/>
              <a:cs typeface="Garamond"/>
            </a:endParaRPr>
          </a:p>
          <a:p>
            <a:pPr marL="300355" marR="5080" lvl="1" indent="-162560">
              <a:buAutoNum type="romanLcParenR"/>
              <a:tabLst>
                <a:tab pos="300990" algn="l"/>
              </a:tabLst>
            </a:pPr>
            <a:r>
              <a:rPr sz="1000" spc="-5" dirty="0">
                <a:latin typeface="Garamond"/>
                <a:cs typeface="Garamond"/>
              </a:rPr>
              <a:t>realizzando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un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b="1" spc="-45" dirty="0">
                <a:latin typeface="Garamond"/>
                <a:cs typeface="Garamond"/>
              </a:rPr>
              <a:t>sistema</a:t>
            </a:r>
            <a:r>
              <a:rPr sz="1000" b="1" spc="-60" dirty="0">
                <a:latin typeface="Garamond"/>
                <a:cs typeface="Garamond"/>
              </a:rPr>
              <a:t> </a:t>
            </a:r>
            <a:r>
              <a:rPr sz="1000" b="1" spc="-10" dirty="0">
                <a:latin typeface="Garamond"/>
                <a:cs typeface="Garamond"/>
              </a:rPr>
              <a:t>di</a:t>
            </a:r>
            <a:r>
              <a:rPr sz="1000" b="1" spc="-65" dirty="0">
                <a:latin typeface="Garamond"/>
                <a:cs typeface="Garamond"/>
              </a:rPr>
              <a:t> </a:t>
            </a:r>
            <a:r>
              <a:rPr sz="1000" b="1" spc="-15" dirty="0">
                <a:latin typeface="Garamond"/>
                <a:cs typeface="Garamond"/>
              </a:rPr>
              <a:t>reporting</a:t>
            </a:r>
            <a:r>
              <a:rPr sz="1000" b="1" spc="-60" dirty="0">
                <a:latin typeface="Garamond"/>
                <a:cs typeface="Garamond"/>
              </a:rPr>
              <a:t> </a:t>
            </a:r>
            <a:r>
              <a:rPr sz="1000" b="1" spc="-20" dirty="0">
                <a:latin typeface="Garamond"/>
                <a:cs typeface="Garamond"/>
              </a:rPr>
              <a:t>periodico</a:t>
            </a:r>
            <a:r>
              <a:rPr sz="1000" b="1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fornito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su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base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gratuita  agli </a:t>
            </a:r>
            <a:r>
              <a:rPr sz="1000" spc="-10" dirty="0">
                <a:latin typeface="Garamond"/>
                <a:cs typeface="Garamond"/>
              </a:rPr>
              <a:t>operatori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17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settore;</a:t>
            </a:r>
            <a:endParaRPr sz="1000">
              <a:latin typeface="Garamond"/>
              <a:cs typeface="Garamond"/>
            </a:endParaRPr>
          </a:p>
          <a:p>
            <a:pPr marL="300355" marR="41275" lvl="1" indent="-162560">
              <a:buAutoNum type="romanLcParenR"/>
              <a:tabLst>
                <a:tab pos="300990" algn="l"/>
              </a:tabLst>
            </a:pPr>
            <a:r>
              <a:rPr sz="1000" spc="-15" dirty="0">
                <a:latin typeface="Garamond"/>
                <a:cs typeface="Garamond"/>
              </a:rPr>
              <a:t>predisponendo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un’apposita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b="1" spc="-20" dirty="0">
                <a:latin typeface="Garamond"/>
                <a:cs typeface="Garamond"/>
              </a:rPr>
              <a:t>piattaforma</a:t>
            </a:r>
            <a:r>
              <a:rPr sz="1000" b="1" spc="-55" dirty="0">
                <a:latin typeface="Garamond"/>
                <a:cs typeface="Garamond"/>
              </a:rPr>
              <a:t> </a:t>
            </a:r>
            <a:r>
              <a:rPr sz="1000" b="1" spc="-15" dirty="0">
                <a:latin typeface="Garamond"/>
                <a:cs typeface="Garamond"/>
              </a:rPr>
              <a:t>online</a:t>
            </a:r>
            <a:r>
              <a:rPr sz="1000" b="1" spc="-50" dirty="0">
                <a:latin typeface="Garamond"/>
                <a:cs typeface="Garamond"/>
              </a:rPr>
              <a:t> </a:t>
            </a:r>
            <a:r>
              <a:rPr sz="1000" b="1" spc="-35" dirty="0">
                <a:latin typeface="Garamond"/>
                <a:cs typeface="Garamond"/>
              </a:rPr>
              <a:t>con</a:t>
            </a:r>
            <a:r>
              <a:rPr sz="1000" b="1" spc="-50" dirty="0">
                <a:latin typeface="Garamond"/>
                <a:cs typeface="Garamond"/>
              </a:rPr>
              <a:t> </a:t>
            </a:r>
            <a:r>
              <a:rPr sz="1000" b="1" spc="-25" dirty="0">
                <a:latin typeface="Garamond"/>
                <a:cs typeface="Garamond"/>
              </a:rPr>
              <a:t>servizi</a:t>
            </a:r>
            <a:r>
              <a:rPr sz="1000" b="1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(raccolta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  </a:t>
            </a:r>
            <a:r>
              <a:rPr sz="1000" spc="10" dirty="0">
                <a:latin typeface="Garamond"/>
                <a:cs typeface="Garamond"/>
              </a:rPr>
              <a:t>analisi dati) </a:t>
            </a:r>
            <a:r>
              <a:rPr sz="1000" i="1" spc="60" dirty="0">
                <a:latin typeface="Garamond"/>
                <a:cs typeface="Garamond"/>
              </a:rPr>
              <a:t>on </a:t>
            </a:r>
            <a:r>
              <a:rPr sz="1000" i="1" spc="75" dirty="0">
                <a:latin typeface="Garamond"/>
                <a:cs typeface="Garamond"/>
              </a:rPr>
              <a:t>demand </a:t>
            </a:r>
            <a:r>
              <a:rPr sz="1000" spc="-10" dirty="0">
                <a:latin typeface="Garamond"/>
                <a:cs typeface="Garamond"/>
              </a:rPr>
              <a:t>(a pagamento) </a:t>
            </a:r>
            <a:r>
              <a:rPr sz="1000" spc="15" dirty="0">
                <a:latin typeface="Garamond"/>
                <a:cs typeface="Garamond"/>
              </a:rPr>
              <a:t>al </a:t>
            </a:r>
            <a:r>
              <a:rPr sz="1000" spc="-15" dirty="0">
                <a:latin typeface="Garamond"/>
                <a:cs typeface="Garamond"/>
              </a:rPr>
              <a:t>fine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consentire </a:t>
            </a:r>
            <a:r>
              <a:rPr sz="1000" spc="-5" dirty="0">
                <a:latin typeface="Garamond"/>
                <a:cs typeface="Garamond"/>
              </a:rPr>
              <a:t>all’Osser-  </a:t>
            </a:r>
            <a:r>
              <a:rPr sz="1000" spc="-15" dirty="0">
                <a:latin typeface="Garamond"/>
                <a:cs typeface="Garamond"/>
              </a:rPr>
              <a:t>vatorio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diventare </a:t>
            </a:r>
            <a:r>
              <a:rPr sz="1000" spc="-15" dirty="0">
                <a:latin typeface="Garamond"/>
                <a:cs typeface="Garamond"/>
              </a:rPr>
              <a:t>autosufficiente </a:t>
            </a:r>
            <a:r>
              <a:rPr sz="1000" spc="-5" dirty="0">
                <a:latin typeface="Garamond"/>
                <a:cs typeface="Garamond"/>
              </a:rPr>
              <a:t>nel </a:t>
            </a:r>
            <a:r>
              <a:rPr sz="1000" spc="-10" dirty="0">
                <a:latin typeface="Garamond"/>
                <a:cs typeface="Garamond"/>
              </a:rPr>
              <a:t>medio </a:t>
            </a:r>
            <a:r>
              <a:rPr sz="1000" dirty="0">
                <a:latin typeface="Garamond"/>
                <a:cs typeface="Garamond"/>
              </a:rPr>
              <a:t>termine </a:t>
            </a:r>
            <a:r>
              <a:rPr sz="1000" spc="-20" dirty="0">
                <a:latin typeface="Garamond"/>
                <a:cs typeface="Garamond"/>
              </a:rPr>
              <a:t>senza </a:t>
            </a:r>
            <a:r>
              <a:rPr sz="1000" spc="-15" dirty="0">
                <a:latin typeface="Garamond"/>
                <a:cs typeface="Garamond"/>
              </a:rPr>
              <a:t>ricorso </a:t>
            </a:r>
            <a:r>
              <a:rPr sz="1000" spc="-10" dirty="0">
                <a:latin typeface="Garamond"/>
                <a:cs typeface="Garamond"/>
              </a:rPr>
              <a:t>a  </a:t>
            </a:r>
            <a:r>
              <a:rPr sz="1000" spc="-20" dirty="0">
                <a:latin typeface="Garamond"/>
                <a:cs typeface="Garamond"/>
              </a:rPr>
              <a:t>sponsorship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esterne.</a:t>
            </a:r>
            <a:endParaRPr sz="1000">
              <a:latin typeface="Garamond"/>
              <a:cs typeface="Garamond"/>
            </a:endParaRPr>
          </a:p>
          <a:p>
            <a:pPr marL="138430" marR="27305" indent="-126364">
              <a:buAutoNum type="arabicPeriod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sviluppare </a:t>
            </a:r>
            <a:r>
              <a:rPr sz="1000" spc="5" dirty="0">
                <a:latin typeface="Garamond"/>
                <a:cs typeface="Garamond"/>
              </a:rPr>
              <a:t>una </a:t>
            </a:r>
            <a:r>
              <a:rPr sz="1000" dirty="0">
                <a:latin typeface="Garamond"/>
                <a:cs typeface="Garamond"/>
              </a:rPr>
              <a:t>piattaforma </a:t>
            </a:r>
            <a:r>
              <a:rPr sz="1000" i="1" spc="30" dirty="0">
                <a:latin typeface="Garamond"/>
                <a:cs typeface="Garamond"/>
              </a:rPr>
              <a:t>ICT-based </a:t>
            </a:r>
            <a:r>
              <a:rPr sz="1000" spc="-20" dirty="0">
                <a:latin typeface="Garamond"/>
                <a:cs typeface="Garamond"/>
              </a:rPr>
              <a:t>che </a:t>
            </a:r>
            <a:r>
              <a:rPr sz="1000" spc="-15" dirty="0">
                <a:latin typeface="Garamond"/>
                <a:cs typeface="Garamond"/>
              </a:rPr>
              <a:t>consenta </a:t>
            </a:r>
            <a:r>
              <a:rPr sz="1000" spc="10" dirty="0">
                <a:latin typeface="Garamond"/>
                <a:cs typeface="Garamond"/>
              </a:rPr>
              <a:t>agli </a:t>
            </a:r>
            <a:r>
              <a:rPr sz="1000" spc="-10" dirty="0">
                <a:latin typeface="Garamond"/>
                <a:cs typeface="Garamond"/>
              </a:rPr>
              <a:t>stakeholder </a:t>
            </a:r>
            <a:r>
              <a:rPr sz="1000" spc="20" dirty="0">
                <a:latin typeface="Garamond"/>
                <a:cs typeface="Garamond"/>
              </a:rPr>
              <a:t>di  </a:t>
            </a:r>
            <a:r>
              <a:rPr sz="1000" spc="5" dirty="0">
                <a:latin typeface="Garamond"/>
                <a:cs typeface="Garamond"/>
              </a:rPr>
              <a:t>fruire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diversi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prodotti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servizi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sviluppati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nell’ambito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dell’Osservatorio  </a:t>
            </a:r>
            <a:r>
              <a:rPr sz="1000" spc="45" dirty="0">
                <a:latin typeface="Garamond"/>
                <a:cs typeface="Garamond"/>
              </a:rPr>
              <a:t>(</a:t>
            </a:r>
            <a:r>
              <a:rPr sz="1000" spc="-13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free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i="1" spc="70" dirty="0">
                <a:latin typeface="Garamond"/>
                <a:cs typeface="Garamond"/>
              </a:rPr>
              <a:t>under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subscription</a:t>
            </a:r>
            <a:r>
              <a:rPr sz="1000" spc="30" dirty="0">
                <a:latin typeface="Garamond"/>
                <a:cs typeface="Garamond"/>
              </a:rPr>
              <a:t>).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15"/>
              </a:spcBef>
            </a:pPr>
            <a:endParaRPr sz="1050">
              <a:latin typeface="Garamond"/>
              <a:cs typeface="Garamond"/>
            </a:endParaRPr>
          </a:p>
          <a:p>
            <a:pPr marL="138430" marR="19050"/>
            <a:r>
              <a:rPr sz="1000" spc="10" dirty="0">
                <a:latin typeface="Garamond"/>
                <a:cs typeface="Garamond"/>
              </a:rPr>
              <a:t>Il </a:t>
            </a:r>
            <a:r>
              <a:rPr sz="1000" spc="-10" dirty="0">
                <a:latin typeface="Garamond"/>
                <a:cs typeface="Garamond"/>
              </a:rPr>
              <a:t>design </a:t>
            </a:r>
            <a:r>
              <a:rPr sz="1000" spc="-30" dirty="0">
                <a:latin typeface="Garamond"/>
                <a:cs typeface="Garamond"/>
              </a:rPr>
              <a:t>complessivo </a:t>
            </a:r>
            <a:r>
              <a:rPr sz="1000" spc="-10" dirty="0">
                <a:latin typeface="Garamond"/>
                <a:cs typeface="Garamond"/>
              </a:rPr>
              <a:t>del </a:t>
            </a:r>
            <a:r>
              <a:rPr sz="1000" spc="-15" dirty="0">
                <a:latin typeface="Garamond"/>
                <a:cs typeface="Garamond"/>
              </a:rPr>
              <a:t>progetto, </a:t>
            </a:r>
            <a:r>
              <a:rPr sz="1000" spc="5" dirty="0">
                <a:latin typeface="Garamond"/>
                <a:cs typeface="Garamond"/>
              </a:rPr>
              <a:t>attualmente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20" dirty="0">
                <a:latin typeface="Garamond"/>
                <a:cs typeface="Garamond"/>
              </a:rPr>
              <a:t>fase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implementazio-  </a:t>
            </a:r>
            <a:r>
              <a:rPr sz="1000" spc="-15" dirty="0">
                <a:latin typeface="Garamond"/>
                <a:cs typeface="Garamond"/>
              </a:rPr>
              <a:t>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validazione,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prevede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particolare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che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35" dirty="0">
                <a:latin typeface="Garamond"/>
                <a:cs typeface="Garamond"/>
              </a:rPr>
              <a:t>l’</a:t>
            </a:r>
            <a:r>
              <a:rPr sz="1000" i="1" spc="35" dirty="0">
                <a:latin typeface="Garamond"/>
                <a:cs typeface="Garamond"/>
              </a:rPr>
              <a:t>Osservatorio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dello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Shipping  </a:t>
            </a:r>
            <a:r>
              <a:rPr sz="1000" dirty="0">
                <a:latin typeface="Garamond"/>
                <a:cs typeface="Garamond"/>
              </a:rPr>
              <a:t>includa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4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pilastri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portanti,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ciascuno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quali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corrisponde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l’ideazione</a:t>
            </a:r>
            <a:endParaRPr sz="1000">
              <a:latin typeface="Garamond"/>
              <a:cs typeface="Garamond"/>
            </a:endParaRPr>
          </a:p>
          <a:p>
            <a:pPr marL="138430" marR="19685"/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10" dirty="0">
                <a:latin typeface="Garamond"/>
                <a:cs typeface="Garamond"/>
              </a:rPr>
              <a:t>implementazione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uno </a:t>
            </a:r>
            <a:r>
              <a:rPr sz="1000" spc="-20" dirty="0">
                <a:latin typeface="Garamond"/>
                <a:cs typeface="Garamond"/>
              </a:rPr>
              <a:t>specifico </a:t>
            </a:r>
            <a:r>
              <a:rPr sz="1000" spc="-10" dirty="0">
                <a:latin typeface="Garamond"/>
                <a:cs typeface="Garamond"/>
              </a:rPr>
              <a:t>database. </a:t>
            </a:r>
            <a:r>
              <a:rPr sz="1000" spc="10" dirty="0">
                <a:latin typeface="Garamond"/>
                <a:cs typeface="Garamond"/>
              </a:rPr>
              <a:t>Detti </a:t>
            </a:r>
            <a:r>
              <a:rPr sz="1000" spc="-10" dirty="0">
                <a:latin typeface="Garamond"/>
                <a:cs typeface="Garamond"/>
              </a:rPr>
              <a:t>database </a:t>
            </a:r>
            <a:r>
              <a:rPr sz="1000" spc="-5" dirty="0">
                <a:latin typeface="Garamond"/>
                <a:cs typeface="Garamond"/>
              </a:rPr>
              <a:t>saranno  sviluppati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partire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fonti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statistiche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settori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diversi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consentiranno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  </a:t>
            </a:r>
            <a:r>
              <a:rPr sz="1000" dirty="0">
                <a:latin typeface="Garamond"/>
                <a:cs typeface="Garamond"/>
              </a:rPr>
              <a:t>analizzare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dettaglio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seguenti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aspetti:</a:t>
            </a:r>
            <a:endParaRPr sz="1000">
              <a:latin typeface="Garamond"/>
              <a:cs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9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244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33553" y="8962411"/>
            <a:ext cx="12509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65" dirty="0">
                <a:latin typeface="Georgia"/>
                <a:cs typeface="Georgia"/>
              </a:rPr>
              <a:t>46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51718" y="2479298"/>
            <a:ext cx="3570604" cy="2753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b="1" spc="95" dirty="0">
                <a:latin typeface="Calibri"/>
                <a:cs typeface="Calibri"/>
              </a:rPr>
              <a:t>DB</a:t>
            </a:r>
            <a:r>
              <a:rPr sz="900" b="1" spc="-14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- </a:t>
            </a:r>
            <a:r>
              <a:rPr sz="900" b="1" spc="65" dirty="0">
                <a:latin typeface="Calibri"/>
                <a:cs typeface="Calibri"/>
              </a:rPr>
              <a:t>Second </a:t>
            </a:r>
            <a:r>
              <a:rPr sz="900" b="1" spc="95" dirty="0">
                <a:latin typeface="Calibri"/>
                <a:cs typeface="Calibri"/>
              </a:rPr>
              <a:t>Hand</a:t>
            </a:r>
            <a:endParaRPr sz="900">
              <a:latin typeface="Calibri"/>
              <a:cs typeface="Calibri"/>
            </a:endParaRPr>
          </a:p>
          <a:p>
            <a:pPr marL="12700" marR="5080">
              <a:spcBef>
                <a:spcPts val="20"/>
              </a:spcBef>
            </a:pPr>
            <a:r>
              <a:rPr sz="1000" spc="-10" dirty="0">
                <a:latin typeface="Garamond"/>
                <a:cs typeface="Garamond"/>
              </a:rPr>
              <a:t>Database </a:t>
            </a:r>
            <a:r>
              <a:rPr sz="1000" spc="-5" dirty="0">
                <a:latin typeface="Garamond"/>
                <a:cs typeface="Garamond"/>
              </a:rPr>
              <a:t>dedicato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spc="-20" dirty="0">
                <a:latin typeface="Garamond"/>
                <a:cs typeface="Garamond"/>
              </a:rPr>
              <a:t>esplorare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15" dirty="0">
                <a:latin typeface="Garamond"/>
                <a:cs typeface="Garamond"/>
              </a:rPr>
              <a:t>mappare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-10" dirty="0">
                <a:latin typeface="Garamond"/>
                <a:cs typeface="Garamond"/>
              </a:rPr>
              <a:t>cadenza </a:t>
            </a:r>
            <a:r>
              <a:rPr sz="1000" spc="-5" dirty="0">
                <a:latin typeface="Garamond"/>
                <a:cs typeface="Garamond"/>
              </a:rPr>
              <a:t>almeno </a:t>
            </a:r>
            <a:r>
              <a:rPr sz="1000" dirty="0">
                <a:latin typeface="Garamond"/>
                <a:cs typeface="Garamond"/>
              </a:rPr>
              <a:t>trimestrale  l’andamento </a:t>
            </a:r>
            <a:r>
              <a:rPr sz="1000" spc="-5" dirty="0">
                <a:latin typeface="Garamond"/>
                <a:cs typeface="Garamond"/>
              </a:rPr>
              <a:t>dei </a:t>
            </a:r>
            <a:r>
              <a:rPr sz="1000" spc="-20" dirty="0">
                <a:latin typeface="Garamond"/>
                <a:cs typeface="Garamond"/>
              </a:rPr>
              <a:t>prezzi </a:t>
            </a:r>
            <a:r>
              <a:rPr sz="1000" spc="-5" dirty="0">
                <a:latin typeface="Garamond"/>
                <a:cs typeface="Garamond"/>
              </a:rPr>
              <a:t>delle </a:t>
            </a:r>
            <a:r>
              <a:rPr sz="1000" spc="-15" dirty="0">
                <a:latin typeface="Garamond"/>
                <a:cs typeface="Garamond"/>
              </a:rPr>
              <a:t>diverse </a:t>
            </a:r>
            <a:r>
              <a:rPr sz="1000" spc="-5" dirty="0">
                <a:latin typeface="Garamond"/>
                <a:cs typeface="Garamond"/>
              </a:rPr>
              <a:t>tipologie </a:t>
            </a:r>
            <a:r>
              <a:rPr sz="1000" dirty="0">
                <a:latin typeface="Garamond"/>
                <a:cs typeface="Garamond"/>
              </a:rPr>
              <a:t>navali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10" dirty="0">
                <a:latin typeface="Garamond"/>
                <a:cs typeface="Garamond"/>
              </a:rPr>
              <a:t>ambito </a:t>
            </a:r>
            <a:r>
              <a:rPr sz="1000" dirty="0">
                <a:latin typeface="Garamond"/>
                <a:cs typeface="Garamond"/>
              </a:rPr>
              <a:t>interna-  </a:t>
            </a:r>
            <a:r>
              <a:rPr sz="1000" spc="-10" dirty="0">
                <a:latin typeface="Garamond"/>
                <a:cs typeface="Garamond"/>
              </a:rPr>
              <a:t>zionale. Tale database </a:t>
            </a:r>
            <a:r>
              <a:rPr sz="1000" dirty="0">
                <a:latin typeface="Garamond"/>
                <a:cs typeface="Garamond"/>
              </a:rPr>
              <a:t>analizza </a:t>
            </a:r>
            <a:r>
              <a:rPr sz="1000" spc="-10" dirty="0">
                <a:latin typeface="Garamond"/>
                <a:cs typeface="Garamond"/>
              </a:rPr>
              <a:t>le </a:t>
            </a:r>
            <a:r>
              <a:rPr sz="1000" spc="-20" dirty="0">
                <a:latin typeface="Garamond"/>
                <a:cs typeface="Garamond"/>
              </a:rPr>
              <a:t>compravendite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navi </a:t>
            </a:r>
            <a:r>
              <a:rPr sz="1000" spc="-10" dirty="0">
                <a:latin typeface="Garamond"/>
                <a:cs typeface="Garamond"/>
              </a:rPr>
              <a:t>usate </a:t>
            </a:r>
            <a:r>
              <a:rPr sz="1000" dirty="0">
                <a:latin typeface="Garamond"/>
                <a:cs typeface="Garamond"/>
              </a:rPr>
              <a:t>sui </a:t>
            </a:r>
            <a:r>
              <a:rPr sz="1000" spc="-10" dirty="0">
                <a:latin typeface="Garamond"/>
                <a:cs typeface="Garamond"/>
              </a:rPr>
              <a:t>diversi  </a:t>
            </a:r>
            <a:r>
              <a:rPr sz="1000" spc="-5" dirty="0">
                <a:latin typeface="Garamond"/>
                <a:cs typeface="Garamond"/>
              </a:rPr>
              <a:t>mercati </a:t>
            </a:r>
            <a:r>
              <a:rPr sz="1000" spc="5" dirty="0">
                <a:latin typeface="Garamond"/>
                <a:cs typeface="Garamond"/>
              </a:rPr>
              <a:t>internazionali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spc="5" dirty="0">
                <a:latin typeface="Garamond"/>
                <a:cs typeface="Garamond"/>
              </a:rPr>
              <a:t>partire </a:t>
            </a:r>
            <a:r>
              <a:rPr sz="1000" spc="-5" dirty="0">
                <a:latin typeface="Garamond"/>
                <a:cs typeface="Garamond"/>
              </a:rPr>
              <a:t>da </a:t>
            </a:r>
            <a:r>
              <a:rPr sz="1000" spc="10" dirty="0">
                <a:latin typeface="Garamond"/>
                <a:cs typeface="Garamond"/>
              </a:rPr>
              <a:t>dati </a:t>
            </a:r>
            <a:r>
              <a:rPr sz="1000" spc="5" dirty="0">
                <a:latin typeface="Garamond"/>
                <a:cs typeface="Garamond"/>
              </a:rPr>
              <a:t>forniti </a:t>
            </a:r>
            <a:r>
              <a:rPr sz="1000" spc="-5" dirty="0">
                <a:latin typeface="Garamond"/>
                <a:cs typeface="Garamond"/>
              </a:rPr>
              <a:t>da differenti fonti </a:t>
            </a:r>
            <a:r>
              <a:rPr sz="1000" spc="15" dirty="0">
                <a:latin typeface="Garamond"/>
                <a:cs typeface="Garamond"/>
              </a:rPr>
              <a:t>quali  </a:t>
            </a:r>
            <a:r>
              <a:rPr sz="1000" spc="-20" dirty="0">
                <a:latin typeface="Garamond"/>
                <a:cs typeface="Garamond"/>
              </a:rPr>
              <a:t>Seaweb, </a:t>
            </a:r>
            <a:r>
              <a:rPr sz="1000" spc="5" dirty="0">
                <a:latin typeface="Garamond"/>
                <a:cs typeface="Garamond"/>
              </a:rPr>
              <a:t>Nilimar, Optima, </a:t>
            </a:r>
            <a:r>
              <a:rPr sz="1000" spc="-5" dirty="0">
                <a:latin typeface="Garamond"/>
                <a:cs typeface="Garamond"/>
              </a:rPr>
              <a:t>BancheroCosta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5" dirty="0">
                <a:latin typeface="Garamond"/>
                <a:cs typeface="Garamond"/>
              </a:rPr>
              <a:t>Zachariasen, </a:t>
            </a:r>
            <a:r>
              <a:rPr sz="1000" spc="-10" dirty="0">
                <a:latin typeface="Garamond"/>
                <a:cs typeface="Garamond"/>
              </a:rPr>
              <a:t>etc. Lo </a:t>
            </a:r>
            <a:r>
              <a:rPr sz="1000" spc="-30" dirty="0">
                <a:latin typeface="Garamond"/>
                <a:cs typeface="Garamond"/>
              </a:rPr>
              <a:t>scopo </a:t>
            </a:r>
            <a:r>
              <a:rPr sz="1000" spc="-25" dirty="0">
                <a:latin typeface="Garamond"/>
                <a:cs typeface="Garamond"/>
              </a:rPr>
              <a:t>è  </a:t>
            </a:r>
            <a:r>
              <a:rPr sz="1000" spc="-5" dirty="0">
                <a:latin typeface="Garamond"/>
                <a:cs typeface="Garamond"/>
              </a:rPr>
              <a:t>quello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disporre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uno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strumento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atto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valutare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l’attuale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stato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salute  del </a:t>
            </a:r>
            <a:r>
              <a:rPr sz="1000" spc="-15" dirty="0">
                <a:latin typeface="Garamond"/>
                <a:cs typeface="Garamond"/>
              </a:rPr>
              <a:t>mercato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10" dirty="0">
                <a:latin typeface="Garamond"/>
                <a:cs typeface="Garamond"/>
              </a:rPr>
              <a:t>dotare </a:t>
            </a:r>
            <a:r>
              <a:rPr sz="1000" spc="15" dirty="0">
                <a:latin typeface="Garamond"/>
                <a:cs typeface="Garamond"/>
              </a:rPr>
              <a:t>gli </a:t>
            </a:r>
            <a:r>
              <a:rPr sz="1000" spc="-10" dirty="0">
                <a:latin typeface="Garamond"/>
                <a:cs typeface="Garamond"/>
              </a:rPr>
              <a:t>operatori del settore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15" dirty="0">
                <a:latin typeface="Garamond"/>
                <a:cs typeface="Garamond"/>
              </a:rPr>
              <a:t>un </a:t>
            </a:r>
            <a:r>
              <a:rPr sz="1000" spc="-15" dirty="0">
                <a:latin typeface="Garamond"/>
                <a:cs typeface="Garamond"/>
              </a:rPr>
              <a:t>sistema </a:t>
            </a:r>
            <a:r>
              <a:rPr sz="1000" spc="-10" dirty="0">
                <a:latin typeface="Garamond"/>
                <a:cs typeface="Garamond"/>
              </a:rPr>
              <a:t>affidabile </a:t>
            </a:r>
            <a:r>
              <a:rPr sz="1000" spc="-25" dirty="0">
                <a:latin typeface="Garamond"/>
                <a:cs typeface="Garamond"/>
              </a:rPr>
              <a:t>e  </a:t>
            </a:r>
            <a:r>
              <a:rPr sz="1000" spc="-5" dirty="0">
                <a:latin typeface="Garamond"/>
                <a:cs typeface="Garamond"/>
              </a:rPr>
              <a:t>aggiornato </a:t>
            </a:r>
            <a:r>
              <a:rPr sz="1000" spc="-20" dirty="0">
                <a:latin typeface="Garamond"/>
                <a:cs typeface="Garamond"/>
              </a:rPr>
              <a:t>che </a:t>
            </a:r>
            <a:r>
              <a:rPr sz="1000" spc="-10" dirty="0">
                <a:latin typeface="Garamond"/>
                <a:cs typeface="Garamond"/>
              </a:rPr>
              <a:t>supporti le </a:t>
            </a:r>
            <a:r>
              <a:rPr sz="1000" spc="10" dirty="0">
                <a:latin typeface="Garamond"/>
                <a:cs typeface="Garamond"/>
              </a:rPr>
              <a:t>attività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consulenza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5" dirty="0">
                <a:latin typeface="Garamond"/>
                <a:cs typeface="Garamond"/>
              </a:rPr>
              <a:t>merito </a:t>
            </a:r>
            <a:r>
              <a:rPr sz="1000" spc="5" dirty="0">
                <a:latin typeface="Garamond"/>
                <a:cs typeface="Garamond"/>
              </a:rPr>
              <a:t>allo </a:t>
            </a:r>
            <a:r>
              <a:rPr sz="1000" spc="-5" dirty="0">
                <a:latin typeface="Garamond"/>
                <a:cs typeface="Garamond"/>
              </a:rPr>
              <a:t>scounting 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dirty="0">
                <a:latin typeface="Garamond"/>
                <a:cs typeface="Garamond"/>
              </a:rPr>
              <a:t>opportunità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investimento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brokeraggio. </a:t>
            </a:r>
            <a:r>
              <a:rPr sz="1000" spc="10" dirty="0">
                <a:latin typeface="Garamond"/>
                <a:cs typeface="Garamond"/>
              </a:rPr>
              <a:t>Il </a:t>
            </a:r>
            <a:r>
              <a:rPr sz="1000" spc="-30" dirty="0">
                <a:latin typeface="Garamond"/>
                <a:cs typeface="Garamond"/>
              </a:rPr>
              <a:t>DB </a:t>
            </a:r>
            <a:r>
              <a:rPr sz="1000" spc="-5" dirty="0">
                <a:latin typeface="Garamond"/>
                <a:cs typeface="Garamond"/>
              </a:rPr>
              <a:t>ad oggi </a:t>
            </a:r>
            <a:r>
              <a:rPr sz="1000" spc="-25" dirty="0">
                <a:latin typeface="Garamond"/>
                <a:cs typeface="Garamond"/>
              </a:rPr>
              <a:t>è </a:t>
            </a:r>
            <a:r>
              <a:rPr sz="1000" spc="-10" dirty="0">
                <a:latin typeface="Garamond"/>
                <a:cs typeface="Garamond"/>
              </a:rPr>
              <a:t>stato  implementato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relazione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all’arco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temporale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2004-2017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sarà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aggiornato  </a:t>
            </a:r>
            <a:r>
              <a:rPr sz="1000" spc="-15" dirty="0">
                <a:latin typeface="Garamond"/>
                <a:cs typeface="Garamond"/>
              </a:rPr>
              <a:t>fino </a:t>
            </a:r>
            <a:r>
              <a:rPr sz="1000" spc="10" dirty="0">
                <a:latin typeface="Garamond"/>
                <a:cs typeface="Garamond"/>
              </a:rPr>
              <a:t>all’anno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25" dirty="0">
                <a:latin typeface="Garamond"/>
                <a:cs typeface="Garamond"/>
              </a:rPr>
              <a:t>corso. </a:t>
            </a:r>
            <a:r>
              <a:rPr sz="1000" spc="-10" dirty="0">
                <a:latin typeface="Garamond"/>
                <a:cs typeface="Garamond"/>
              </a:rPr>
              <a:t>Tra </a:t>
            </a:r>
            <a:r>
              <a:rPr sz="1000" spc="20" dirty="0">
                <a:latin typeface="Garamond"/>
                <a:cs typeface="Garamond"/>
              </a:rPr>
              <a:t>i </a:t>
            </a:r>
            <a:r>
              <a:rPr sz="1000" spc="10" dirty="0">
                <a:latin typeface="Garamond"/>
                <a:cs typeface="Garamond"/>
              </a:rPr>
              <a:t>dati </a:t>
            </a:r>
            <a:r>
              <a:rPr sz="1000" spc="-5" dirty="0">
                <a:latin typeface="Garamond"/>
                <a:cs typeface="Garamond"/>
              </a:rPr>
              <a:t>raccolti </a:t>
            </a:r>
            <a:r>
              <a:rPr sz="1000" dirty="0">
                <a:latin typeface="Garamond"/>
                <a:cs typeface="Garamond"/>
              </a:rPr>
              <a:t>rientrano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dirty="0">
                <a:latin typeface="Garamond"/>
                <a:cs typeface="Garamond"/>
              </a:rPr>
              <a:t>titolo </a:t>
            </a:r>
            <a:r>
              <a:rPr sz="1000" spc="-15" dirty="0">
                <a:latin typeface="Garamond"/>
                <a:cs typeface="Garamond"/>
              </a:rPr>
              <a:t>esemplificativo  </a:t>
            </a:r>
            <a:r>
              <a:rPr sz="1000" spc="20" dirty="0">
                <a:latin typeface="Garamond"/>
                <a:cs typeface="Garamond"/>
              </a:rPr>
              <a:t>i </a:t>
            </a:r>
            <a:r>
              <a:rPr sz="1000" dirty="0">
                <a:latin typeface="Garamond"/>
                <a:cs typeface="Garamond"/>
              </a:rPr>
              <a:t>seguenti: </a:t>
            </a:r>
            <a:r>
              <a:rPr sz="1000" spc="15" dirty="0">
                <a:latin typeface="Garamond"/>
                <a:cs typeface="Garamond"/>
              </a:rPr>
              <a:t>IMO </a:t>
            </a:r>
            <a:r>
              <a:rPr sz="1000" spc="5" dirty="0">
                <a:latin typeface="Garamond"/>
                <a:cs typeface="Garamond"/>
              </a:rPr>
              <a:t>Code, </a:t>
            </a:r>
            <a:r>
              <a:rPr sz="1000" spc="-20" dirty="0">
                <a:latin typeface="Garamond"/>
                <a:cs typeface="Garamond"/>
              </a:rPr>
              <a:t>governance (owner, </a:t>
            </a:r>
            <a:r>
              <a:rPr sz="1000" spc="-10" dirty="0">
                <a:latin typeface="Garamond"/>
                <a:cs typeface="Garamond"/>
              </a:rPr>
              <a:t>manager, </a:t>
            </a:r>
            <a:r>
              <a:rPr sz="1000" spc="-15" dirty="0">
                <a:latin typeface="Garamond"/>
                <a:cs typeface="Garamond"/>
              </a:rPr>
              <a:t>operator, </a:t>
            </a:r>
            <a:r>
              <a:rPr sz="1000" spc="-10" dirty="0">
                <a:latin typeface="Garamond"/>
                <a:cs typeface="Garamond"/>
              </a:rPr>
              <a:t>etc.), tech-  </a:t>
            </a:r>
            <a:r>
              <a:rPr sz="1000" spc="10" dirty="0">
                <a:latin typeface="Garamond"/>
                <a:cs typeface="Garamond"/>
              </a:rPr>
              <a:t>nical </a:t>
            </a:r>
            <a:r>
              <a:rPr sz="1000" spc="5" dirty="0">
                <a:latin typeface="Garamond"/>
                <a:cs typeface="Garamond"/>
              </a:rPr>
              <a:t>data (length, </a:t>
            </a:r>
            <a:r>
              <a:rPr sz="1000" spc="-5" dirty="0">
                <a:latin typeface="Garamond"/>
                <a:cs typeface="Garamond"/>
              </a:rPr>
              <a:t>breadth, </a:t>
            </a:r>
            <a:r>
              <a:rPr sz="1000" spc="-25" dirty="0">
                <a:latin typeface="Garamond"/>
                <a:cs typeface="Garamond"/>
              </a:rPr>
              <a:t>GT, </a:t>
            </a:r>
            <a:r>
              <a:rPr sz="1000" spc="15" dirty="0">
                <a:latin typeface="Garamond"/>
                <a:cs typeface="Garamond"/>
              </a:rPr>
              <a:t>DWT, </a:t>
            </a:r>
            <a:r>
              <a:rPr sz="1000" spc="-15" dirty="0">
                <a:latin typeface="Garamond"/>
                <a:cs typeface="Garamond"/>
              </a:rPr>
              <a:t>age, </a:t>
            </a:r>
            <a:r>
              <a:rPr sz="1000" spc="-10" dirty="0">
                <a:latin typeface="Garamond"/>
                <a:cs typeface="Garamond"/>
              </a:rPr>
              <a:t>etc.), </a:t>
            </a:r>
            <a:r>
              <a:rPr sz="1000" spc="-5" dirty="0">
                <a:latin typeface="Garamond"/>
                <a:cs typeface="Garamond"/>
              </a:rPr>
              <a:t>operational </a:t>
            </a:r>
            <a:r>
              <a:rPr sz="1000" spc="5" dirty="0">
                <a:latin typeface="Garamond"/>
                <a:cs typeface="Garamond"/>
              </a:rPr>
              <a:t>data (type  </a:t>
            </a:r>
            <a:r>
              <a:rPr sz="1000" spc="-35" dirty="0">
                <a:latin typeface="Garamond"/>
                <a:cs typeface="Garamond"/>
              </a:rPr>
              <a:t>of </a:t>
            </a:r>
            <a:r>
              <a:rPr sz="1000" spc="10" dirty="0">
                <a:latin typeface="Garamond"/>
                <a:cs typeface="Garamond"/>
              </a:rPr>
              <a:t>hull, </a:t>
            </a:r>
            <a:r>
              <a:rPr sz="1000" spc="-10" dirty="0">
                <a:latin typeface="Garamond"/>
                <a:cs typeface="Garamond"/>
              </a:rPr>
              <a:t>hatches, </a:t>
            </a:r>
            <a:r>
              <a:rPr sz="1000" spc="10" dirty="0">
                <a:latin typeface="Garamond"/>
                <a:cs typeface="Garamond"/>
              </a:rPr>
              <a:t>main </a:t>
            </a:r>
            <a:r>
              <a:rPr sz="1000" spc="-5" dirty="0">
                <a:latin typeface="Garamond"/>
                <a:cs typeface="Garamond"/>
              </a:rPr>
              <a:t>engine, </a:t>
            </a:r>
            <a:r>
              <a:rPr sz="1000" spc="15" dirty="0">
                <a:latin typeface="Garamond"/>
                <a:cs typeface="Garamond"/>
              </a:rPr>
              <a:t>auxiliary </a:t>
            </a:r>
            <a:r>
              <a:rPr sz="1000" spc="-20" dirty="0">
                <a:latin typeface="Garamond"/>
                <a:cs typeface="Garamond"/>
              </a:rPr>
              <a:t>systems, </a:t>
            </a:r>
            <a:r>
              <a:rPr sz="1000" spc="-10" dirty="0">
                <a:latin typeface="Garamond"/>
                <a:cs typeface="Garamond"/>
              </a:rPr>
              <a:t>etc.), commercial </a:t>
            </a:r>
            <a:r>
              <a:rPr sz="1000" spc="5" dirty="0">
                <a:latin typeface="Garamond"/>
                <a:cs typeface="Garamond"/>
              </a:rPr>
              <a:t>data  (trading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area,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etc.),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transaction-related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data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(buyer,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seller,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price,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etc.)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5"/>
              </a:spcBef>
            </a:pPr>
            <a:endParaRPr sz="1150">
              <a:latin typeface="Garamond"/>
              <a:cs typeface="Garamond"/>
            </a:endParaRPr>
          </a:p>
          <a:p>
            <a:pPr marL="12700"/>
            <a:r>
              <a:rPr sz="900" b="1" spc="95" dirty="0">
                <a:latin typeface="Calibri"/>
                <a:cs typeface="Calibri"/>
              </a:rPr>
              <a:t>DB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-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140" dirty="0">
                <a:latin typeface="Calibri"/>
                <a:cs typeface="Calibri"/>
              </a:rPr>
              <a:t>KPI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10" dirty="0">
                <a:latin typeface="Calibri"/>
                <a:cs typeface="Calibri"/>
              </a:rPr>
              <a:t>&amp;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75" dirty="0">
                <a:latin typeface="Calibri"/>
                <a:cs typeface="Calibri"/>
              </a:rPr>
              <a:t>market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85" dirty="0">
                <a:latin typeface="Calibri"/>
                <a:cs typeface="Calibri"/>
              </a:rPr>
              <a:t>drivers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93719" y="5209797"/>
            <a:ext cx="174053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990">
              <a:spcBef>
                <a:spcPts val="100"/>
              </a:spcBef>
            </a:pPr>
            <a:r>
              <a:rPr sz="1000" spc="-10" dirty="0">
                <a:latin typeface="Garamond"/>
                <a:cs typeface="Garamond"/>
              </a:rPr>
              <a:t>Database </a:t>
            </a:r>
            <a:r>
              <a:rPr sz="1000" spc="-5" dirty="0">
                <a:latin typeface="Garamond"/>
                <a:cs typeface="Garamond"/>
              </a:rPr>
              <a:t>dedicato </a:t>
            </a:r>
            <a:r>
              <a:rPr sz="1000" spc="15" dirty="0">
                <a:latin typeface="Garamond"/>
                <a:cs typeface="Garamond"/>
              </a:rPr>
              <a:t>alla </a:t>
            </a:r>
            <a:r>
              <a:rPr sz="1000" spc="-10" dirty="0">
                <a:latin typeface="Garamond"/>
                <a:cs typeface="Garamond"/>
              </a:rPr>
              <a:t>raccolta </a:t>
            </a:r>
            <a:r>
              <a:rPr sz="1000" spc="20" dirty="0">
                <a:latin typeface="Garamond"/>
                <a:cs typeface="Garamond"/>
              </a:rPr>
              <a:t>di  </a:t>
            </a:r>
            <a:r>
              <a:rPr sz="1000" i="1" spc="10" dirty="0">
                <a:latin typeface="Garamond"/>
                <a:cs typeface="Garamond"/>
              </a:rPr>
              <a:t>key</a:t>
            </a:r>
            <a:r>
              <a:rPr sz="1000" i="1" spc="-65" dirty="0">
                <a:latin typeface="Garamond"/>
                <a:cs typeface="Garamond"/>
              </a:rPr>
              <a:t> </a:t>
            </a:r>
            <a:r>
              <a:rPr sz="1000" i="1" spc="60" dirty="0">
                <a:latin typeface="Garamond"/>
                <a:cs typeface="Garamond"/>
              </a:rPr>
              <a:t>performance</a:t>
            </a:r>
            <a:r>
              <a:rPr sz="1000" i="1" spc="-65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indicators</a:t>
            </a:r>
            <a:r>
              <a:rPr sz="1000" i="1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(KPIs)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  </a:t>
            </a:r>
            <a:r>
              <a:rPr sz="1000" dirty="0">
                <a:latin typeface="Garamond"/>
                <a:cs typeface="Garamond"/>
              </a:rPr>
              <a:t>altre informazioni </a:t>
            </a:r>
            <a:r>
              <a:rPr sz="1000" spc="5" dirty="0">
                <a:latin typeface="Garamond"/>
                <a:cs typeface="Garamond"/>
              </a:rPr>
              <a:t>rilevanti </a:t>
            </a:r>
            <a:r>
              <a:rPr sz="1000" spc="15" dirty="0">
                <a:latin typeface="Garamond"/>
                <a:cs typeface="Garamond"/>
              </a:rPr>
              <a:t>al </a:t>
            </a:r>
            <a:r>
              <a:rPr sz="1000" spc="-15" dirty="0">
                <a:latin typeface="Garamond"/>
                <a:cs typeface="Garamond"/>
              </a:rPr>
              <a:t>fine 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valutare </a:t>
            </a:r>
            <a:r>
              <a:rPr sz="1000" dirty="0">
                <a:latin typeface="Garamond"/>
                <a:cs typeface="Garamond"/>
              </a:rPr>
              <a:t>l’andamento </a:t>
            </a:r>
            <a:r>
              <a:rPr sz="1000" spc="-25" dirty="0">
                <a:latin typeface="Garamond"/>
                <a:cs typeface="Garamond"/>
              </a:rPr>
              <a:t>econo-  </a:t>
            </a:r>
            <a:r>
              <a:rPr sz="1000" spc="-5" dirty="0">
                <a:latin typeface="Garamond"/>
                <a:cs typeface="Garamond"/>
              </a:rPr>
              <a:t>mico-finanziario delle </a:t>
            </a:r>
            <a:r>
              <a:rPr sz="1000" spc="-15" dirty="0">
                <a:latin typeface="Garamond"/>
                <a:cs typeface="Garamond"/>
              </a:rPr>
              <a:t>imprese  </a:t>
            </a:r>
            <a:r>
              <a:rPr sz="1000" spc="-5" dirty="0">
                <a:latin typeface="Garamond"/>
                <a:cs typeface="Garamond"/>
              </a:rPr>
              <a:t>operanti nei </a:t>
            </a:r>
            <a:r>
              <a:rPr sz="1000" spc="-10" dirty="0">
                <a:latin typeface="Garamond"/>
                <a:cs typeface="Garamond"/>
              </a:rPr>
              <a:t>diversi</a:t>
            </a:r>
            <a:r>
              <a:rPr sz="1000" spc="-16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comparti</a:t>
            </a:r>
            <a:endParaRPr sz="1000">
              <a:latin typeface="Garamond"/>
              <a:cs typeface="Garamond"/>
            </a:endParaRPr>
          </a:p>
          <a:p>
            <a:pPr marL="12700" marR="83185"/>
            <a:r>
              <a:rPr sz="1000" spc="-5" dirty="0">
                <a:latin typeface="Garamond"/>
                <a:cs typeface="Garamond"/>
              </a:rPr>
              <a:t>dello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shipping</a:t>
            </a:r>
            <a:r>
              <a:rPr sz="1000" spc="30" dirty="0">
                <a:latin typeface="Garamond"/>
                <a:cs typeface="Garamond"/>
              </a:rPr>
              <a:t>.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Il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gruppo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lavoro  </a:t>
            </a:r>
            <a:r>
              <a:rPr sz="1000" spc="-10" dirty="0">
                <a:latin typeface="Garamond"/>
                <a:cs typeface="Garamond"/>
              </a:rPr>
              <a:t>sta </a:t>
            </a:r>
            <a:r>
              <a:rPr sz="1000" spc="-20" dirty="0">
                <a:latin typeface="Garamond"/>
                <a:cs typeface="Garamond"/>
              </a:rPr>
              <a:t>procedendo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spc="-5" dirty="0">
                <a:latin typeface="Garamond"/>
                <a:cs typeface="Garamond"/>
              </a:rPr>
              <a:t>identificare </a:t>
            </a:r>
            <a:r>
              <a:rPr sz="1000" spc="-10" dirty="0">
                <a:latin typeface="Garamond"/>
                <a:cs typeface="Garamond"/>
              </a:rPr>
              <a:t>le  </a:t>
            </a:r>
            <a:r>
              <a:rPr sz="1000" spc="-15" dirty="0">
                <a:latin typeface="Garamond"/>
                <a:cs typeface="Garamond"/>
              </a:rPr>
              <a:t>macro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categorie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KPIs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singoli  </a:t>
            </a:r>
            <a:r>
              <a:rPr sz="1000" spc="5" dirty="0">
                <a:latin typeface="Garamond"/>
                <a:cs typeface="Garamond"/>
              </a:rPr>
              <a:t>indicatori </a:t>
            </a:r>
            <a:r>
              <a:rPr sz="1000" spc="-5" dirty="0">
                <a:latin typeface="Garamond"/>
                <a:cs typeface="Garamond"/>
              </a:rPr>
              <a:t>da </a:t>
            </a:r>
            <a:r>
              <a:rPr sz="1000" spc="-10" dirty="0">
                <a:latin typeface="Garamond"/>
                <a:cs typeface="Garamond"/>
              </a:rPr>
              <a:t>monitorare</a:t>
            </a:r>
            <a:r>
              <a:rPr sz="1000" spc="-19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all’inter-  </a:t>
            </a:r>
            <a:r>
              <a:rPr sz="1000" spc="-20" dirty="0">
                <a:latin typeface="Garamond"/>
                <a:cs typeface="Garamond"/>
              </a:rPr>
              <a:t>no </a:t>
            </a:r>
            <a:r>
              <a:rPr sz="1000" spc="-5" dirty="0">
                <a:latin typeface="Garamond"/>
                <a:cs typeface="Garamond"/>
              </a:rPr>
              <a:t>dell’Osservatorio. </a:t>
            </a:r>
            <a:r>
              <a:rPr sz="1000" spc="-20" dirty="0">
                <a:latin typeface="Garamond"/>
                <a:cs typeface="Garamond"/>
              </a:rPr>
              <a:t>L’obiettivo  </a:t>
            </a:r>
            <a:r>
              <a:rPr sz="1000" spc="-25" dirty="0">
                <a:latin typeface="Garamond"/>
                <a:cs typeface="Garamond"/>
              </a:rPr>
              <a:t>è </a:t>
            </a:r>
            <a:r>
              <a:rPr sz="1000" spc="-5" dirty="0">
                <a:latin typeface="Garamond"/>
                <a:cs typeface="Garamond"/>
              </a:rPr>
              <a:t>quello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pervenire a </a:t>
            </a:r>
            <a:r>
              <a:rPr sz="1000" spc="15" dirty="0">
                <a:latin typeface="Garamond"/>
                <a:cs typeface="Garamond"/>
              </a:rPr>
              <a:t>un </a:t>
            </a:r>
            <a:r>
              <a:rPr sz="1000" spc="-15" dirty="0">
                <a:latin typeface="Garamond"/>
                <a:cs typeface="Garamond"/>
              </a:rPr>
              <a:t>sistema 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dashboard</a:t>
            </a:r>
            <a:r>
              <a:rPr sz="1000" i="1" spc="-6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che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possa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consentire</a:t>
            </a:r>
            <a:endParaRPr sz="1000">
              <a:latin typeface="Garamond"/>
              <a:cs typeface="Garamond"/>
            </a:endParaRPr>
          </a:p>
          <a:p>
            <a:pPr marL="12700" marR="5080"/>
            <a:r>
              <a:rPr sz="1000" spc="10" dirty="0">
                <a:latin typeface="Garamond"/>
                <a:cs typeface="Garamond"/>
              </a:rPr>
              <a:t>agli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operatori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settore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disporre 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5" dirty="0">
                <a:latin typeface="Garamond"/>
                <a:cs typeface="Garamond"/>
              </a:rPr>
              <a:t>una </a:t>
            </a:r>
            <a:r>
              <a:rPr sz="1000" spc="-10" dirty="0">
                <a:latin typeface="Garamond"/>
                <a:cs typeface="Garamond"/>
              </a:rPr>
              <a:t>fotografia </a:t>
            </a:r>
            <a:r>
              <a:rPr sz="1000" dirty="0">
                <a:latin typeface="Garamond"/>
                <a:cs typeface="Garamond"/>
              </a:rPr>
              <a:t>aggiornata </a:t>
            </a:r>
            <a:r>
              <a:rPr sz="1000" spc="-5" dirty="0">
                <a:latin typeface="Garamond"/>
                <a:cs typeface="Garamond"/>
              </a:rPr>
              <a:t>dello  </a:t>
            </a:r>
            <a:r>
              <a:rPr sz="1000" spc="-10" dirty="0">
                <a:latin typeface="Garamond"/>
                <a:cs typeface="Garamond"/>
              </a:rPr>
              <a:t>stato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salute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diversi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com-</a:t>
            </a:r>
            <a:endParaRPr sz="1000">
              <a:latin typeface="Garamond"/>
              <a:cs typeface="Garamond"/>
            </a:endParaRPr>
          </a:p>
          <a:p>
            <a:pPr marL="12700" marR="81280"/>
            <a:r>
              <a:rPr sz="1000" spc="10" dirty="0">
                <a:latin typeface="Garamond"/>
                <a:cs typeface="Garamond"/>
              </a:rPr>
              <a:t>parti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tool </a:t>
            </a:r>
            <a:r>
              <a:rPr sz="1000" spc="5" dirty="0">
                <a:latin typeface="Garamond"/>
                <a:cs typeface="Garamond"/>
              </a:rPr>
              <a:t>manageriali </a:t>
            </a:r>
            <a:r>
              <a:rPr sz="1000" spc="-15" dirty="0">
                <a:latin typeface="Garamond"/>
                <a:cs typeface="Garamond"/>
              </a:rPr>
              <a:t>per </a:t>
            </a:r>
            <a:r>
              <a:rPr sz="1000" spc="30" dirty="0">
                <a:latin typeface="Garamond"/>
                <a:cs typeface="Garamond"/>
              </a:rPr>
              <a:t>il  </a:t>
            </a:r>
            <a:r>
              <a:rPr sz="1000" i="1" spc="50" dirty="0">
                <a:latin typeface="Garamond"/>
                <a:cs typeface="Garamond"/>
              </a:rPr>
              <a:t>benchmarking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spc="-10" dirty="0">
                <a:latin typeface="Garamond"/>
                <a:cs typeface="Garamond"/>
              </a:rPr>
              <a:t>controllo </a:t>
            </a:r>
            <a:r>
              <a:rPr sz="1000" dirty="0">
                <a:latin typeface="Garamond"/>
                <a:cs typeface="Garamond"/>
              </a:rPr>
              <a:t>della  </a:t>
            </a:r>
            <a:r>
              <a:rPr sz="1000" i="1" spc="50" dirty="0">
                <a:latin typeface="Garamond"/>
                <a:cs typeface="Garamond"/>
              </a:rPr>
              <a:t>performance</a:t>
            </a:r>
            <a:r>
              <a:rPr sz="1000" spc="50" dirty="0">
                <a:latin typeface="Garamond"/>
                <a:cs typeface="Garamond"/>
              </a:rPr>
              <a:t>. </a:t>
            </a:r>
            <a:r>
              <a:rPr sz="1000" spc="10" dirty="0">
                <a:latin typeface="Garamond"/>
                <a:cs typeface="Garamond"/>
              </a:rPr>
              <a:t>Il </a:t>
            </a:r>
            <a:r>
              <a:rPr sz="1000" spc="-15" dirty="0">
                <a:latin typeface="Garamond"/>
                <a:cs typeface="Garamond"/>
              </a:rPr>
              <a:t>sistema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i="1" spc="45" dirty="0">
                <a:latin typeface="Garamond"/>
                <a:cs typeface="Garamond"/>
              </a:rPr>
              <a:t>dashbo-  </a:t>
            </a:r>
            <a:r>
              <a:rPr sz="1000" i="1" spc="55" dirty="0">
                <a:latin typeface="Garamond"/>
                <a:cs typeface="Garamond"/>
              </a:rPr>
              <a:t>ard</a:t>
            </a:r>
            <a:r>
              <a:rPr sz="1000" i="1" spc="-19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ideato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10" dirty="0">
                <a:latin typeface="Garamond"/>
                <a:cs typeface="Garamond"/>
              </a:rPr>
              <a:t>sviluppato </a:t>
            </a:r>
            <a:r>
              <a:rPr sz="1000" spc="15" dirty="0">
                <a:latin typeface="Garamond"/>
                <a:cs typeface="Garamond"/>
              </a:rPr>
              <a:t>all’interno  </a:t>
            </a:r>
            <a:r>
              <a:rPr sz="1000" spc="-5" dirty="0">
                <a:latin typeface="Garamond"/>
                <a:cs typeface="Garamond"/>
              </a:rPr>
              <a:t>dell’Osservatorio </a:t>
            </a:r>
            <a:r>
              <a:rPr sz="1000" spc="-15" dirty="0">
                <a:latin typeface="Garamond"/>
                <a:cs typeface="Garamond"/>
              </a:rPr>
              <a:t>rappresenterà  </a:t>
            </a:r>
            <a:r>
              <a:rPr sz="1000" spc="-10" dirty="0">
                <a:latin typeface="Garamond"/>
                <a:cs typeface="Garamond"/>
              </a:rPr>
              <a:t>anche </a:t>
            </a: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dirty="0">
                <a:latin typeface="Garamond"/>
                <a:cs typeface="Garamond"/>
              </a:rPr>
              <a:t>parte </a:t>
            </a:r>
            <a:r>
              <a:rPr sz="1000" spc="-5" dirty="0">
                <a:latin typeface="Garamond"/>
                <a:cs typeface="Garamond"/>
              </a:rPr>
              <a:t>centrale del report  </a:t>
            </a:r>
            <a:r>
              <a:rPr sz="1000" dirty="0">
                <a:latin typeface="Garamond"/>
                <a:cs typeface="Garamond"/>
              </a:rPr>
              <a:t>(annuale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15" dirty="0">
                <a:latin typeface="Garamond"/>
                <a:cs typeface="Garamond"/>
              </a:rPr>
              <a:t>semestrale) </a:t>
            </a:r>
            <a:r>
              <a:rPr sz="1000" spc="-10" dirty="0">
                <a:latin typeface="Garamond"/>
                <a:cs typeface="Garamond"/>
              </a:rPr>
              <a:t>prodotto a  </a:t>
            </a:r>
            <a:r>
              <a:rPr sz="1000" spc="-5" dirty="0">
                <a:latin typeface="Garamond"/>
                <a:cs typeface="Garamond"/>
              </a:rPr>
              <a:t>vantaggio del </a:t>
            </a:r>
            <a:r>
              <a:rPr sz="1000" i="1" spc="40" dirty="0">
                <a:latin typeface="Garamond"/>
                <a:cs typeface="Garamond"/>
              </a:rPr>
              <a:t>cluster</a:t>
            </a:r>
            <a:r>
              <a:rPr sz="1000" i="1" spc="-17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marittimo.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39932" y="2502003"/>
            <a:ext cx="103797" cy="125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39932" y="5092204"/>
            <a:ext cx="103797" cy="125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78019" y="5745691"/>
            <a:ext cx="2102485" cy="0"/>
          </a:xfrm>
          <a:custGeom>
            <a:avLst/>
            <a:gdLst/>
            <a:ahLst/>
            <a:cxnLst/>
            <a:rect l="l" t="t" r="r" b="b"/>
            <a:pathLst>
              <a:path w="2102485">
                <a:moveTo>
                  <a:pt x="0" y="0"/>
                </a:moveTo>
                <a:lnTo>
                  <a:pt x="21023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8019" y="5875220"/>
            <a:ext cx="2102485" cy="0"/>
          </a:xfrm>
          <a:custGeom>
            <a:avLst/>
            <a:gdLst/>
            <a:ahLst/>
            <a:cxnLst/>
            <a:rect l="l" t="t" r="r" b="b"/>
            <a:pathLst>
              <a:path w="2102485">
                <a:moveTo>
                  <a:pt x="0" y="0"/>
                </a:moveTo>
                <a:lnTo>
                  <a:pt x="21023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78019" y="6004750"/>
            <a:ext cx="2102485" cy="0"/>
          </a:xfrm>
          <a:custGeom>
            <a:avLst/>
            <a:gdLst/>
            <a:ahLst/>
            <a:cxnLst/>
            <a:rect l="l" t="t" r="r" b="b"/>
            <a:pathLst>
              <a:path w="2102485">
                <a:moveTo>
                  <a:pt x="0" y="0"/>
                </a:moveTo>
                <a:lnTo>
                  <a:pt x="21023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222419" y="6132695"/>
            <a:ext cx="3558540" cy="3175"/>
            <a:chOff x="1872000" y="6132694"/>
            <a:chExt cx="3558540" cy="3175"/>
          </a:xfrm>
        </p:grpSpPr>
        <p:sp>
          <p:nvSpPr>
            <p:cNvPr id="14" name="object 14"/>
            <p:cNvSpPr/>
            <p:nvPr/>
          </p:nvSpPr>
          <p:spPr>
            <a:xfrm>
              <a:off x="1872000" y="6134281"/>
              <a:ext cx="1456055" cy="0"/>
            </a:xfrm>
            <a:custGeom>
              <a:avLst/>
              <a:gdLst/>
              <a:ahLst/>
              <a:cxnLst/>
              <a:rect l="l" t="t" r="r" b="b"/>
              <a:pathLst>
                <a:path w="1456054">
                  <a:moveTo>
                    <a:pt x="0" y="0"/>
                  </a:moveTo>
                  <a:lnTo>
                    <a:pt x="14555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27599" y="6134281"/>
              <a:ext cx="2102485" cy="0"/>
            </a:xfrm>
            <a:custGeom>
              <a:avLst/>
              <a:gdLst/>
              <a:ahLst/>
              <a:cxnLst/>
              <a:rect l="l" t="t" r="r" b="b"/>
              <a:pathLst>
                <a:path w="2102485">
                  <a:moveTo>
                    <a:pt x="0" y="0"/>
                  </a:moveTo>
                  <a:lnTo>
                    <a:pt x="21023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6678019" y="6652402"/>
            <a:ext cx="2102485" cy="0"/>
          </a:xfrm>
          <a:custGeom>
            <a:avLst/>
            <a:gdLst/>
            <a:ahLst/>
            <a:cxnLst/>
            <a:rect l="l" t="t" r="r" b="b"/>
            <a:pathLst>
              <a:path w="2102485">
                <a:moveTo>
                  <a:pt x="0" y="0"/>
                </a:moveTo>
                <a:lnTo>
                  <a:pt x="21023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78019" y="6781932"/>
            <a:ext cx="2102485" cy="0"/>
          </a:xfrm>
          <a:custGeom>
            <a:avLst/>
            <a:gdLst/>
            <a:ahLst/>
            <a:cxnLst/>
            <a:rect l="l" t="t" r="r" b="b"/>
            <a:pathLst>
              <a:path w="2102485">
                <a:moveTo>
                  <a:pt x="0" y="0"/>
                </a:moveTo>
                <a:lnTo>
                  <a:pt x="21023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78019" y="6911461"/>
            <a:ext cx="2102485" cy="0"/>
          </a:xfrm>
          <a:custGeom>
            <a:avLst/>
            <a:gdLst/>
            <a:ahLst/>
            <a:cxnLst/>
            <a:rect l="l" t="t" r="r" b="b"/>
            <a:pathLst>
              <a:path w="2102485">
                <a:moveTo>
                  <a:pt x="0" y="0"/>
                </a:moveTo>
                <a:lnTo>
                  <a:pt x="21023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78019" y="7040993"/>
            <a:ext cx="2102485" cy="0"/>
          </a:xfrm>
          <a:custGeom>
            <a:avLst/>
            <a:gdLst/>
            <a:ahLst/>
            <a:cxnLst/>
            <a:rect l="l" t="t" r="r" b="b"/>
            <a:pathLst>
              <a:path w="2102485">
                <a:moveTo>
                  <a:pt x="0" y="0"/>
                </a:moveTo>
                <a:lnTo>
                  <a:pt x="21023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5222419" y="7427996"/>
            <a:ext cx="3558540" cy="3175"/>
            <a:chOff x="1872000" y="7427995"/>
            <a:chExt cx="3558540" cy="3175"/>
          </a:xfrm>
        </p:grpSpPr>
        <p:sp>
          <p:nvSpPr>
            <p:cNvPr id="21" name="object 21"/>
            <p:cNvSpPr/>
            <p:nvPr/>
          </p:nvSpPr>
          <p:spPr>
            <a:xfrm>
              <a:off x="1872000" y="7429582"/>
              <a:ext cx="1456055" cy="0"/>
            </a:xfrm>
            <a:custGeom>
              <a:avLst/>
              <a:gdLst/>
              <a:ahLst/>
              <a:cxnLst/>
              <a:rect l="l" t="t" r="r" b="b"/>
              <a:pathLst>
                <a:path w="1456054">
                  <a:moveTo>
                    <a:pt x="0" y="0"/>
                  </a:moveTo>
                  <a:lnTo>
                    <a:pt x="14555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27599" y="7429582"/>
              <a:ext cx="2102485" cy="0"/>
            </a:xfrm>
            <a:custGeom>
              <a:avLst/>
              <a:gdLst/>
              <a:ahLst/>
              <a:cxnLst/>
              <a:rect l="l" t="t" r="r" b="b"/>
              <a:pathLst>
                <a:path w="2102485">
                  <a:moveTo>
                    <a:pt x="0" y="0"/>
                  </a:moveTo>
                  <a:lnTo>
                    <a:pt x="21023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222419" y="7687057"/>
            <a:ext cx="3558540" cy="3175"/>
            <a:chOff x="1872000" y="7687056"/>
            <a:chExt cx="3558540" cy="3175"/>
          </a:xfrm>
        </p:grpSpPr>
        <p:sp>
          <p:nvSpPr>
            <p:cNvPr id="24" name="object 24"/>
            <p:cNvSpPr/>
            <p:nvPr/>
          </p:nvSpPr>
          <p:spPr>
            <a:xfrm>
              <a:off x="1872000" y="7688643"/>
              <a:ext cx="1456055" cy="0"/>
            </a:xfrm>
            <a:custGeom>
              <a:avLst/>
              <a:gdLst/>
              <a:ahLst/>
              <a:cxnLst/>
              <a:rect l="l" t="t" r="r" b="b"/>
              <a:pathLst>
                <a:path w="1456054">
                  <a:moveTo>
                    <a:pt x="0" y="0"/>
                  </a:moveTo>
                  <a:lnTo>
                    <a:pt x="14555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27599" y="7688643"/>
              <a:ext cx="2102485" cy="0"/>
            </a:xfrm>
            <a:custGeom>
              <a:avLst/>
              <a:gdLst/>
              <a:ahLst/>
              <a:cxnLst/>
              <a:rect l="l" t="t" r="r" b="b"/>
              <a:pathLst>
                <a:path w="2102485">
                  <a:moveTo>
                    <a:pt x="0" y="0"/>
                  </a:moveTo>
                  <a:lnTo>
                    <a:pt x="21023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222419" y="7816586"/>
            <a:ext cx="3558540" cy="3175"/>
            <a:chOff x="1872000" y="7816585"/>
            <a:chExt cx="3558540" cy="3175"/>
          </a:xfrm>
        </p:grpSpPr>
        <p:sp>
          <p:nvSpPr>
            <p:cNvPr id="27" name="object 27"/>
            <p:cNvSpPr/>
            <p:nvPr/>
          </p:nvSpPr>
          <p:spPr>
            <a:xfrm>
              <a:off x="1872000" y="7818173"/>
              <a:ext cx="1456055" cy="0"/>
            </a:xfrm>
            <a:custGeom>
              <a:avLst/>
              <a:gdLst/>
              <a:ahLst/>
              <a:cxnLst/>
              <a:rect l="l" t="t" r="r" b="b"/>
              <a:pathLst>
                <a:path w="1456054">
                  <a:moveTo>
                    <a:pt x="0" y="0"/>
                  </a:moveTo>
                  <a:lnTo>
                    <a:pt x="14555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27599" y="7818173"/>
              <a:ext cx="2102485" cy="0"/>
            </a:xfrm>
            <a:custGeom>
              <a:avLst/>
              <a:gdLst/>
              <a:ahLst/>
              <a:cxnLst/>
              <a:rect l="l" t="t" r="r" b="b"/>
              <a:pathLst>
                <a:path w="2102485">
                  <a:moveTo>
                    <a:pt x="0" y="0"/>
                  </a:moveTo>
                  <a:lnTo>
                    <a:pt x="21023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6678019" y="8336295"/>
            <a:ext cx="2102485" cy="0"/>
          </a:xfrm>
          <a:custGeom>
            <a:avLst/>
            <a:gdLst/>
            <a:ahLst/>
            <a:cxnLst/>
            <a:rect l="l" t="t" r="r" b="b"/>
            <a:pathLst>
              <a:path w="2102485">
                <a:moveTo>
                  <a:pt x="0" y="0"/>
                </a:moveTo>
                <a:lnTo>
                  <a:pt x="21023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78019" y="8595355"/>
            <a:ext cx="2102485" cy="0"/>
          </a:xfrm>
          <a:custGeom>
            <a:avLst/>
            <a:gdLst/>
            <a:ahLst/>
            <a:cxnLst/>
            <a:rect l="l" t="t" r="r" b="b"/>
            <a:pathLst>
              <a:path w="2102485">
                <a:moveTo>
                  <a:pt x="0" y="0"/>
                </a:moveTo>
                <a:lnTo>
                  <a:pt x="21023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78019" y="8724885"/>
            <a:ext cx="2102485" cy="0"/>
          </a:xfrm>
          <a:custGeom>
            <a:avLst/>
            <a:gdLst/>
            <a:ahLst/>
            <a:cxnLst/>
            <a:rect l="l" t="t" r="r" b="b"/>
            <a:pathLst>
              <a:path w="2102485">
                <a:moveTo>
                  <a:pt x="0" y="0"/>
                </a:moveTo>
                <a:lnTo>
                  <a:pt x="21023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222424" y="5270628"/>
            <a:ext cx="3558540" cy="153247"/>
          </a:xfrm>
          <a:prstGeom prst="rect">
            <a:avLst/>
          </a:prstGeom>
          <a:solidFill>
            <a:srgbClr val="FBC700"/>
          </a:solidFill>
        </p:spPr>
        <p:txBody>
          <a:bodyPr vert="horz" wrap="square" lIns="0" tIns="60325" rIns="0" bIns="0" rtlCol="0">
            <a:spAutoFit/>
          </a:bodyPr>
          <a:lstStyle/>
          <a:p>
            <a:pPr marL="35560">
              <a:spcBef>
                <a:spcPts val="475"/>
              </a:spcBef>
              <a:tabLst>
                <a:tab pos="1490980" algn="l"/>
              </a:tabLst>
            </a:pPr>
            <a:r>
              <a:rPr sz="600" b="1" spc="20" dirty="0">
                <a:solidFill>
                  <a:srgbClr val="575756"/>
                </a:solidFill>
                <a:latin typeface="Book Antiqua"/>
                <a:cs typeface="Book Antiqua"/>
              </a:rPr>
              <a:t>Categoria</a:t>
            </a:r>
            <a:r>
              <a:rPr sz="600" b="1" spc="-20" dirty="0">
                <a:solidFill>
                  <a:srgbClr val="575756"/>
                </a:solidFill>
                <a:latin typeface="Book Antiqua"/>
                <a:cs typeface="Book Antiqua"/>
              </a:rPr>
              <a:t> </a:t>
            </a:r>
            <a:r>
              <a:rPr sz="600" b="1" spc="10" dirty="0">
                <a:solidFill>
                  <a:srgbClr val="575756"/>
                </a:solidFill>
                <a:latin typeface="Book Antiqua"/>
                <a:cs typeface="Book Antiqua"/>
              </a:rPr>
              <a:t>KPIs	</a:t>
            </a:r>
            <a:r>
              <a:rPr sz="600" b="1" spc="25" dirty="0">
                <a:solidFill>
                  <a:srgbClr val="575756"/>
                </a:solidFill>
                <a:latin typeface="Book Antiqua"/>
                <a:cs typeface="Book Antiqua"/>
              </a:rPr>
              <a:t>Sotto-categoria</a:t>
            </a:r>
            <a:r>
              <a:rPr sz="600" b="1" spc="-30" dirty="0">
                <a:solidFill>
                  <a:srgbClr val="575756"/>
                </a:solidFill>
                <a:latin typeface="Book Antiqua"/>
                <a:cs typeface="Book Antiqua"/>
              </a:rPr>
              <a:t> </a:t>
            </a:r>
            <a:r>
              <a:rPr sz="600" b="1" spc="10" dirty="0">
                <a:solidFill>
                  <a:srgbClr val="575756"/>
                </a:solidFill>
                <a:latin typeface="Book Antiqua"/>
                <a:cs typeface="Book Antiqua"/>
              </a:rPr>
              <a:t>KPIs</a:t>
            </a:r>
            <a:endParaRPr sz="600">
              <a:latin typeface="Book Antiqua"/>
              <a:cs typeface="Book Antiqu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45718" y="5750322"/>
            <a:ext cx="58547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" spc="60" dirty="0">
                <a:latin typeface="Calibri"/>
                <a:cs typeface="Calibri"/>
              </a:rPr>
              <a:t>Environmental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65319" y="5453141"/>
            <a:ext cx="2127885" cy="2626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 marR="5080" indent="-36195">
              <a:lnSpc>
                <a:spcPct val="141700"/>
              </a:lnSpc>
              <a:spcBef>
                <a:spcPts val="100"/>
              </a:spcBef>
              <a:tabLst>
                <a:tab pos="2114550" algn="l"/>
              </a:tabLst>
            </a:pPr>
            <a:r>
              <a:rPr sz="6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Air</a:t>
            </a:r>
            <a:r>
              <a:rPr sz="60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&amp; </a:t>
            </a:r>
            <a:r>
              <a:rPr sz="600" u="sng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water</a:t>
            </a:r>
            <a:r>
              <a:rPr sz="6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emissions 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65" dirty="0">
                <a:latin typeface="Calibri"/>
                <a:cs typeface="Calibri"/>
              </a:rPr>
              <a:t>                          </a:t>
            </a:r>
            <a:r>
              <a:rPr sz="600" spc="204" dirty="0">
                <a:latin typeface="Calibri"/>
                <a:cs typeface="Calibri"/>
              </a:rPr>
              <a:t> </a:t>
            </a:r>
            <a:r>
              <a:rPr sz="600" spc="65" dirty="0">
                <a:latin typeface="Calibri"/>
                <a:cs typeface="Calibri"/>
              </a:rPr>
              <a:t>Energy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01292" y="5750322"/>
            <a:ext cx="164020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" spc="65" dirty="0">
                <a:latin typeface="Calibri"/>
                <a:cs typeface="Calibri"/>
              </a:rPr>
              <a:t>Energy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15" dirty="0">
                <a:latin typeface="Calibri"/>
                <a:cs typeface="Calibri"/>
              </a:rPr>
              <a:t>&amp;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water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(consumption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15" dirty="0">
                <a:latin typeface="Calibri"/>
                <a:cs typeface="Calibri"/>
              </a:rPr>
              <a:t>&amp;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production)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01292" y="5879862"/>
            <a:ext cx="37909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" spc="65" dirty="0">
                <a:latin typeface="Calibri"/>
                <a:cs typeface="Calibri"/>
              </a:rPr>
              <a:t>M</a:t>
            </a:r>
            <a:r>
              <a:rPr sz="600" spc="40" dirty="0">
                <a:latin typeface="Calibri"/>
                <a:cs typeface="Calibri"/>
              </a:rPr>
              <a:t>at</a:t>
            </a:r>
            <a:r>
              <a:rPr sz="600" spc="15" dirty="0">
                <a:latin typeface="Calibri"/>
                <a:cs typeface="Calibri"/>
              </a:rPr>
              <a:t>e</a:t>
            </a:r>
            <a:r>
              <a:rPr sz="600" spc="70" dirty="0">
                <a:latin typeface="Calibri"/>
                <a:cs typeface="Calibri"/>
              </a:rPr>
              <a:t>r</a:t>
            </a:r>
            <a:r>
              <a:rPr sz="600" spc="55" dirty="0">
                <a:latin typeface="Calibri"/>
                <a:cs typeface="Calibri"/>
              </a:rPr>
              <a:t>ial</a:t>
            </a:r>
            <a:r>
              <a:rPr sz="600" spc="40" dirty="0">
                <a:latin typeface="Calibri"/>
                <a:cs typeface="Calibri"/>
              </a:rPr>
              <a:t>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01292" y="6009402"/>
            <a:ext cx="79946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" spc="35" dirty="0">
                <a:latin typeface="Calibri"/>
                <a:cs typeface="Calibri"/>
              </a:rPr>
              <a:t>Water </a:t>
            </a:r>
            <a:r>
              <a:rPr sz="600" spc="45" dirty="0">
                <a:latin typeface="Calibri"/>
                <a:cs typeface="Calibri"/>
              </a:rPr>
              <a:t>pollution</a:t>
            </a:r>
            <a:r>
              <a:rPr sz="600" spc="-70" dirty="0">
                <a:latin typeface="Calibri"/>
                <a:cs typeface="Calibri"/>
              </a:rPr>
              <a:t> </a:t>
            </a:r>
            <a:r>
              <a:rPr sz="600" spc="65" dirty="0">
                <a:latin typeface="Calibri"/>
                <a:cs typeface="Calibri"/>
              </a:rPr>
              <a:t>risks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45718" y="6657025"/>
            <a:ext cx="108204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" spc="60" dirty="0">
                <a:latin typeface="Calibri"/>
                <a:cs typeface="Calibri"/>
              </a:rPr>
              <a:t>Financial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15" dirty="0">
                <a:latin typeface="Calibri"/>
                <a:cs typeface="Calibri"/>
              </a:rPr>
              <a:t>&amp;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economic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results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665319" y="6100841"/>
            <a:ext cx="2127885" cy="5435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spcBef>
                <a:spcPts val="400"/>
              </a:spcBef>
              <a:tabLst>
                <a:tab pos="2114550" algn="l"/>
              </a:tabLst>
            </a:pPr>
            <a:r>
              <a:rPr sz="6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FI_Cash</a:t>
            </a:r>
            <a:r>
              <a:rPr sz="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flows</a:t>
            </a:r>
            <a:r>
              <a:rPr sz="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&amp;</a:t>
            </a:r>
            <a:r>
              <a:rPr sz="6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investments	</a:t>
            </a:r>
            <a:endParaRPr sz="600">
              <a:latin typeface="Calibri"/>
              <a:cs typeface="Calibri"/>
            </a:endParaRPr>
          </a:p>
          <a:p>
            <a:pPr marL="12700">
              <a:spcBef>
                <a:spcPts val="300"/>
              </a:spcBef>
              <a:tabLst>
                <a:tab pos="2114550" algn="l"/>
              </a:tabLst>
            </a:pPr>
            <a:r>
              <a:rPr sz="6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FI_Convenant	</a:t>
            </a:r>
            <a:endParaRPr sz="600">
              <a:latin typeface="Calibri"/>
              <a:cs typeface="Calibri"/>
            </a:endParaRPr>
          </a:p>
          <a:p>
            <a:pPr marL="48260" marR="5080" indent="-36195">
              <a:lnSpc>
                <a:spcPct val="141700"/>
              </a:lnSpc>
              <a:tabLst>
                <a:tab pos="2114550" algn="l"/>
              </a:tabLst>
            </a:pPr>
            <a:r>
              <a:rPr sz="6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FI_Financial</a:t>
            </a:r>
            <a:r>
              <a:rPr sz="600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Contigency 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65" dirty="0">
                <a:latin typeface="Calibri"/>
                <a:cs typeface="Calibri"/>
              </a:rPr>
              <a:t>                  </a:t>
            </a:r>
            <a:r>
              <a:rPr sz="600" spc="185" dirty="0">
                <a:latin typeface="Calibri"/>
                <a:cs typeface="Calibri"/>
              </a:rPr>
              <a:t> </a:t>
            </a:r>
            <a:r>
              <a:rPr sz="600" spc="65" dirty="0">
                <a:latin typeface="Calibri"/>
                <a:cs typeface="Calibri"/>
              </a:rPr>
              <a:t>FI_Financial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Market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701291" y="6657102"/>
            <a:ext cx="65278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" spc="65" dirty="0">
                <a:latin typeface="Calibri"/>
                <a:cs typeface="Calibri"/>
              </a:rPr>
              <a:t>FI_Financial</a:t>
            </a:r>
            <a:r>
              <a:rPr sz="600" spc="-50" dirty="0">
                <a:latin typeface="Calibri"/>
                <a:cs typeface="Calibri"/>
              </a:rPr>
              <a:t> </a:t>
            </a:r>
            <a:r>
              <a:rPr sz="600" spc="65" dirty="0">
                <a:latin typeface="Calibri"/>
                <a:cs typeface="Calibri"/>
              </a:rPr>
              <a:t>risk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701291" y="6786642"/>
            <a:ext cx="86995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" spc="65" dirty="0">
                <a:latin typeface="Calibri"/>
                <a:cs typeface="Calibri"/>
              </a:rPr>
              <a:t>FI_Financial</a:t>
            </a:r>
            <a:r>
              <a:rPr sz="600" spc="-50" dirty="0">
                <a:latin typeface="Calibri"/>
                <a:cs typeface="Calibri"/>
              </a:rPr>
              <a:t> </a:t>
            </a:r>
            <a:r>
              <a:rPr sz="600" spc="60" dirty="0">
                <a:latin typeface="Calibri"/>
                <a:cs typeface="Calibri"/>
              </a:rPr>
              <a:t>Structure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701292" y="6916181"/>
            <a:ext cx="43624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" spc="100" dirty="0">
                <a:latin typeface="Calibri"/>
                <a:cs typeface="Calibri"/>
              </a:rPr>
              <a:t>F</a:t>
            </a:r>
            <a:r>
              <a:rPr sz="600" spc="95" dirty="0">
                <a:latin typeface="Calibri"/>
                <a:cs typeface="Calibri"/>
              </a:rPr>
              <a:t>I</a:t>
            </a:r>
            <a:r>
              <a:rPr sz="600" spc="10" dirty="0">
                <a:latin typeface="Calibri"/>
                <a:cs typeface="Calibri"/>
              </a:rPr>
              <a:t>_</a:t>
            </a:r>
            <a:r>
              <a:rPr sz="600" spc="80" dirty="0">
                <a:latin typeface="Calibri"/>
                <a:cs typeface="Calibri"/>
              </a:rPr>
              <a:t>G</a:t>
            </a:r>
            <a:r>
              <a:rPr sz="600" spc="40" dirty="0">
                <a:latin typeface="Calibri"/>
                <a:cs typeface="Calibri"/>
              </a:rPr>
              <a:t>ener</a:t>
            </a:r>
            <a:r>
              <a:rPr sz="600" spc="50" dirty="0">
                <a:latin typeface="Calibri"/>
                <a:cs typeface="Calibri"/>
              </a:rPr>
              <a:t>a</a:t>
            </a:r>
            <a:r>
              <a:rPr sz="600" spc="40" dirty="0">
                <a:latin typeface="Calibri"/>
                <a:cs typeface="Calibri"/>
              </a:rPr>
              <a:t>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09719" y="7007621"/>
            <a:ext cx="3583940" cy="2844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R="5080" algn="r">
              <a:spcBef>
                <a:spcPts val="400"/>
              </a:spcBef>
              <a:tabLst>
                <a:tab pos="2101850" algn="l"/>
              </a:tabLst>
            </a:pPr>
            <a:r>
              <a:rPr sz="6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FI_Profitability	</a:t>
            </a:r>
            <a:endParaRPr sz="600">
              <a:latin typeface="Calibri"/>
              <a:cs typeface="Calibri"/>
            </a:endParaRPr>
          </a:p>
          <a:p>
            <a:pPr marR="5080" algn="r">
              <a:spcBef>
                <a:spcPts val="300"/>
              </a:spcBef>
              <a:tabLst>
                <a:tab pos="1490980" algn="l"/>
                <a:tab pos="3557904" algn="l"/>
              </a:tabLst>
            </a:pPr>
            <a:r>
              <a:rPr sz="6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00" u="sng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FI_Solvency	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45719" y="7304802"/>
            <a:ext cx="231711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468120" algn="l"/>
              </a:tabLst>
            </a:pPr>
            <a:r>
              <a:rPr sz="600" spc="60" dirty="0">
                <a:latin typeface="Calibri"/>
                <a:cs typeface="Calibri"/>
              </a:rPr>
              <a:t>Logistic chain</a:t>
            </a:r>
            <a:r>
              <a:rPr sz="600" spc="-55" dirty="0">
                <a:latin typeface="Calibri"/>
                <a:cs typeface="Calibri"/>
              </a:rPr>
              <a:t> </a:t>
            </a:r>
            <a:r>
              <a:rPr sz="600" spc="15" dirty="0">
                <a:latin typeface="Calibri"/>
                <a:cs typeface="Calibri"/>
              </a:rPr>
              <a:t>&amp;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Operations	</a:t>
            </a:r>
            <a:r>
              <a:rPr sz="600" spc="65" dirty="0">
                <a:latin typeface="Calibri"/>
                <a:cs typeface="Calibri"/>
              </a:rPr>
              <a:t>LO_Shipping</a:t>
            </a:r>
            <a:r>
              <a:rPr sz="600" spc="-40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company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45718" y="7499112"/>
            <a:ext cx="99314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" spc="55" dirty="0">
                <a:latin typeface="Calibri"/>
                <a:cs typeface="Calibri"/>
              </a:rPr>
              <a:t>Market</a:t>
            </a:r>
            <a:r>
              <a:rPr sz="600" spc="-25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structure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15" dirty="0">
                <a:latin typeface="Calibri"/>
                <a:cs typeface="Calibri"/>
              </a:rPr>
              <a:t>&amp;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trends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665319" y="7396241"/>
            <a:ext cx="2127885" cy="2626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 marR="5080" indent="-36195">
              <a:lnSpc>
                <a:spcPct val="141700"/>
              </a:lnSpc>
              <a:spcBef>
                <a:spcPts val="100"/>
              </a:spcBef>
              <a:tabLst>
                <a:tab pos="2114550" algn="l"/>
              </a:tabLst>
            </a:pPr>
            <a:r>
              <a:rPr sz="6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Cargo</a:t>
            </a:r>
            <a:r>
              <a:rPr sz="6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type</a:t>
            </a:r>
            <a:r>
              <a:rPr sz="600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&amp;</a:t>
            </a:r>
            <a:r>
              <a:rPr sz="600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geographic</a:t>
            </a:r>
            <a:r>
              <a:rPr sz="6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coverage 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65" dirty="0">
                <a:latin typeface="Calibri"/>
                <a:cs typeface="Calibri"/>
              </a:rPr>
              <a:t>Traffic </a:t>
            </a:r>
            <a:r>
              <a:rPr sz="600" spc="15" dirty="0">
                <a:latin typeface="Calibri"/>
                <a:cs typeface="Calibri"/>
              </a:rPr>
              <a:t>&amp;</a:t>
            </a:r>
            <a:r>
              <a:rPr sz="600" spc="-80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volumes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245718" y="7693422"/>
            <a:ext cx="34290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" spc="50" dirty="0">
                <a:latin typeface="Calibri"/>
                <a:cs typeface="Calibri"/>
              </a:rPr>
              <a:t>Residual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701292" y="7693422"/>
            <a:ext cx="45910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" spc="105" dirty="0">
                <a:latin typeface="Calibri"/>
                <a:cs typeface="Calibri"/>
              </a:rPr>
              <a:t>R</a:t>
            </a:r>
            <a:r>
              <a:rPr sz="600" spc="95" dirty="0">
                <a:latin typeface="Calibri"/>
                <a:cs typeface="Calibri"/>
              </a:rPr>
              <a:t>S</a:t>
            </a:r>
            <a:r>
              <a:rPr sz="600" spc="10" dirty="0">
                <a:latin typeface="Calibri"/>
                <a:cs typeface="Calibri"/>
              </a:rPr>
              <a:t>_</a:t>
            </a:r>
            <a:r>
              <a:rPr sz="600" spc="80" dirty="0">
                <a:latin typeface="Calibri"/>
                <a:cs typeface="Calibri"/>
              </a:rPr>
              <a:t>G</a:t>
            </a:r>
            <a:r>
              <a:rPr sz="600" spc="40" dirty="0">
                <a:latin typeface="Calibri"/>
                <a:cs typeface="Calibri"/>
              </a:rPr>
              <a:t>ener</a:t>
            </a:r>
            <a:r>
              <a:rPr sz="600" spc="50" dirty="0">
                <a:latin typeface="Calibri"/>
                <a:cs typeface="Calibri"/>
              </a:rPr>
              <a:t>a</a:t>
            </a:r>
            <a:r>
              <a:rPr sz="600" spc="40" dirty="0">
                <a:latin typeface="Calibri"/>
                <a:cs typeface="Calibri"/>
              </a:rPr>
              <a:t>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45719" y="8276276"/>
            <a:ext cx="877569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" spc="45" dirty="0">
                <a:latin typeface="Calibri"/>
                <a:cs typeface="Calibri"/>
              </a:rPr>
              <a:t>Socio-economic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impact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665319" y="7784785"/>
            <a:ext cx="2127885" cy="41402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spcBef>
                <a:spcPts val="400"/>
              </a:spcBef>
              <a:tabLst>
                <a:tab pos="2114550" algn="l"/>
              </a:tabLst>
            </a:pPr>
            <a:r>
              <a:rPr sz="6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Human</a:t>
            </a:r>
            <a:r>
              <a:rPr sz="600" u="sng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resources	</a:t>
            </a:r>
            <a:endParaRPr sz="600">
              <a:latin typeface="Calibri"/>
              <a:cs typeface="Calibri"/>
            </a:endParaRPr>
          </a:p>
          <a:p>
            <a:pPr marL="12700">
              <a:spcBef>
                <a:spcPts val="300"/>
              </a:spcBef>
              <a:tabLst>
                <a:tab pos="2114550" algn="l"/>
              </a:tabLst>
            </a:pPr>
            <a:r>
              <a:rPr sz="6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Human</a:t>
            </a:r>
            <a:r>
              <a:rPr sz="600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resources</a:t>
            </a:r>
            <a:r>
              <a:rPr sz="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sz="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Diversity</a:t>
            </a:r>
            <a:r>
              <a:rPr sz="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&amp;</a:t>
            </a:r>
            <a:r>
              <a:rPr sz="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Equal</a:t>
            </a:r>
            <a:r>
              <a:rPr sz="600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opportunity	</a:t>
            </a:r>
            <a:endParaRPr sz="600">
              <a:latin typeface="Calibri"/>
              <a:cs typeface="Calibri"/>
            </a:endParaRPr>
          </a:p>
          <a:p>
            <a:pPr marL="12700">
              <a:spcBef>
                <a:spcPts val="300"/>
              </a:spcBef>
              <a:tabLst>
                <a:tab pos="2114550" algn="l"/>
              </a:tabLst>
            </a:pPr>
            <a:r>
              <a:rPr sz="6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Human</a:t>
            </a:r>
            <a:r>
              <a:rPr sz="6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resources</a:t>
            </a:r>
            <a:r>
              <a:rPr sz="6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sz="6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Employment	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701292" y="8211505"/>
            <a:ext cx="136080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" spc="75" dirty="0">
                <a:latin typeface="Calibri"/>
                <a:cs typeface="Calibri"/>
              </a:rPr>
              <a:t>Human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resources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60" dirty="0">
                <a:latin typeface="Calibri"/>
                <a:cs typeface="Calibri"/>
              </a:rPr>
              <a:t>Local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comunities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665319" y="8302945"/>
            <a:ext cx="2127885" cy="2626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 marR="5080" indent="-36195">
              <a:lnSpc>
                <a:spcPct val="141700"/>
              </a:lnSpc>
              <a:spcBef>
                <a:spcPts val="100"/>
              </a:spcBef>
              <a:tabLst>
                <a:tab pos="2114550" algn="l"/>
              </a:tabLst>
            </a:pPr>
            <a:r>
              <a:rPr sz="6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Human</a:t>
            </a:r>
            <a:r>
              <a:rPr sz="6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resources</a:t>
            </a:r>
            <a:r>
              <a:rPr sz="6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sz="6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Occupational</a:t>
            </a:r>
            <a:r>
              <a:rPr sz="6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Health</a:t>
            </a:r>
            <a:r>
              <a:rPr sz="6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&amp;Safety 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270" dirty="0">
                <a:latin typeface="Calibri"/>
                <a:cs typeface="Calibri"/>
              </a:rPr>
              <a:t> </a:t>
            </a:r>
            <a:r>
              <a:rPr sz="600" spc="75" dirty="0">
                <a:latin typeface="Calibri"/>
                <a:cs typeface="Calibri"/>
              </a:rPr>
              <a:t>Human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resources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65" dirty="0">
                <a:latin typeface="Calibri"/>
                <a:cs typeface="Calibri"/>
              </a:rPr>
              <a:t>Training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15" dirty="0">
                <a:latin typeface="Calibri"/>
                <a:cs typeface="Calibri"/>
              </a:rPr>
              <a:t>&amp;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Education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701291" y="8600126"/>
            <a:ext cx="76581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" spc="55" dirty="0">
                <a:latin typeface="Calibri"/>
                <a:cs typeface="Calibri"/>
              </a:rPr>
              <a:t>Spin-off </a:t>
            </a:r>
            <a:r>
              <a:rPr sz="600" spc="15" dirty="0">
                <a:latin typeface="Calibri"/>
                <a:cs typeface="Calibri"/>
              </a:rPr>
              <a:t>&amp;</a:t>
            </a:r>
            <a:r>
              <a:rPr sz="600" spc="-90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spill-over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09719" y="8729666"/>
            <a:ext cx="358394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03680" algn="l"/>
                <a:tab pos="3570604" algn="l"/>
              </a:tabLst>
            </a:pPr>
            <a:r>
              <a:rPr sz="6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00" u="sng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Value</a:t>
            </a:r>
            <a:r>
              <a:rPr sz="600" u="sng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00" u="sng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added	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4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1593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0894" y="8962411"/>
            <a:ext cx="1149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80" dirty="0">
                <a:latin typeface="Georgia"/>
                <a:cs typeface="Georgia"/>
              </a:rPr>
              <a:t>47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55032" y="2502003"/>
            <a:ext cx="103797" cy="125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67719" y="2479298"/>
            <a:ext cx="3583940" cy="321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b="1" spc="95" dirty="0">
                <a:latin typeface="Calibri"/>
                <a:cs typeface="Calibri"/>
              </a:rPr>
              <a:t>DB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-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80" dirty="0">
                <a:latin typeface="Calibri"/>
                <a:cs typeface="Calibri"/>
              </a:rPr>
              <a:t>M&amp;As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and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corporate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75" dirty="0">
                <a:latin typeface="Calibri"/>
                <a:cs typeface="Calibri"/>
              </a:rPr>
              <a:t>valuation</a:t>
            </a:r>
            <a:endParaRPr sz="900">
              <a:latin typeface="Calibri"/>
              <a:cs typeface="Calibri"/>
            </a:endParaRPr>
          </a:p>
          <a:p>
            <a:pPr marL="12700" marR="38735">
              <a:spcBef>
                <a:spcPts val="20"/>
              </a:spcBef>
            </a:pPr>
            <a:r>
              <a:rPr sz="1000" spc="-10" dirty="0">
                <a:latin typeface="Garamond"/>
                <a:cs typeface="Garamond"/>
              </a:rPr>
              <a:t>Database </a:t>
            </a:r>
            <a:r>
              <a:rPr sz="1000" spc="-5" dirty="0">
                <a:latin typeface="Garamond"/>
                <a:cs typeface="Garamond"/>
              </a:rPr>
              <a:t>dedicato </a:t>
            </a:r>
            <a:r>
              <a:rPr sz="1000" spc="-10" dirty="0">
                <a:latin typeface="Garamond"/>
                <a:cs typeface="Garamond"/>
              </a:rPr>
              <a:t>a monitorare </a:t>
            </a:r>
            <a:r>
              <a:rPr sz="1000" dirty="0">
                <a:latin typeface="Garamond"/>
                <a:cs typeface="Garamond"/>
              </a:rPr>
              <a:t>l’andamento </a:t>
            </a:r>
            <a:r>
              <a:rPr sz="1000" spc="-5" dirty="0">
                <a:latin typeface="Garamond"/>
                <a:cs typeface="Garamond"/>
              </a:rPr>
              <a:t>delle </a:t>
            </a:r>
            <a:r>
              <a:rPr sz="1000" spc="-10" dirty="0">
                <a:latin typeface="Garamond"/>
                <a:cs typeface="Garamond"/>
              </a:rPr>
              <a:t>operazioni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i="1" spc="55" dirty="0">
                <a:latin typeface="Garamond"/>
                <a:cs typeface="Garamond"/>
              </a:rPr>
              <a:t>mergers  </a:t>
            </a:r>
            <a:r>
              <a:rPr sz="1000" dirty="0">
                <a:latin typeface="Garamond"/>
                <a:cs typeface="Garamond"/>
              </a:rPr>
              <a:t>and </a:t>
            </a:r>
            <a:r>
              <a:rPr sz="1000" i="1" spc="35" dirty="0">
                <a:latin typeface="Garamond"/>
                <a:cs typeface="Garamond"/>
              </a:rPr>
              <a:t>acquisitions </a:t>
            </a:r>
            <a:r>
              <a:rPr sz="1000" spc="-10" dirty="0">
                <a:latin typeface="Garamond"/>
                <a:cs typeface="Garamond"/>
              </a:rPr>
              <a:t>aventi </a:t>
            </a:r>
            <a:r>
              <a:rPr sz="1000" spc="-30" dirty="0">
                <a:latin typeface="Garamond"/>
                <a:cs typeface="Garamond"/>
              </a:rPr>
              <a:t>come </a:t>
            </a:r>
            <a:r>
              <a:rPr sz="1000" i="1" spc="50" dirty="0">
                <a:latin typeface="Garamond"/>
                <a:cs typeface="Garamond"/>
              </a:rPr>
              <a:t>target </a:t>
            </a:r>
            <a:r>
              <a:rPr sz="1000" spc="-30" dirty="0">
                <a:latin typeface="Garamond"/>
                <a:cs typeface="Garamond"/>
              </a:rPr>
              <a:t>o come </a:t>
            </a:r>
            <a:r>
              <a:rPr sz="1000" i="1" spc="55" dirty="0">
                <a:latin typeface="Garamond"/>
                <a:cs typeface="Garamond"/>
              </a:rPr>
              <a:t>buyer </a:t>
            </a:r>
            <a:r>
              <a:rPr sz="1000" spc="-15" dirty="0">
                <a:latin typeface="Garamond"/>
                <a:cs typeface="Garamond"/>
              </a:rPr>
              <a:t>società </a:t>
            </a:r>
            <a:r>
              <a:rPr sz="1000" spc="-10" dirty="0">
                <a:latin typeface="Garamond"/>
                <a:cs typeface="Garamond"/>
              </a:rPr>
              <a:t>del settore </a:t>
            </a:r>
            <a:r>
              <a:rPr sz="1000" i="1" spc="30" dirty="0">
                <a:latin typeface="Garamond"/>
                <a:cs typeface="Garamond"/>
              </a:rPr>
              <a:t>ship-  </a:t>
            </a:r>
            <a:r>
              <a:rPr sz="1000" i="1" spc="50" dirty="0">
                <a:latin typeface="Garamond"/>
                <a:cs typeface="Garamond"/>
              </a:rPr>
              <a:t>ping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spc="-5" dirty="0">
                <a:latin typeface="Garamond"/>
                <a:cs typeface="Garamond"/>
              </a:rPr>
              <a:t>livello </a:t>
            </a:r>
            <a:r>
              <a:rPr sz="1000" spc="-15" dirty="0">
                <a:latin typeface="Garamond"/>
                <a:cs typeface="Garamond"/>
              </a:rPr>
              <a:t>nazionale/europeo/internazionale. </a:t>
            </a:r>
            <a:r>
              <a:rPr sz="1000" spc="-30" dirty="0">
                <a:latin typeface="Garamond"/>
                <a:cs typeface="Garamond"/>
              </a:rPr>
              <a:t>L’esame </a:t>
            </a:r>
            <a:r>
              <a:rPr sz="1000" spc="-5" dirty="0">
                <a:latin typeface="Garamond"/>
                <a:cs typeface="Garamond"/>
              </a:rPr>
              <a:t>delle </a:t>
            </a:r>
            <a:r>
              <a:rPr sz="1000" spc="-10" dirty="0">
                <a:latin typeface="Garamond"/>
                <a:cs typeface="Garamond"/>
              </a:rPr>
              <a:t>operazioni 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40" dirty="0">
                <a:latin typeface="Garamond"/>
                <a:cs typeface="Garamond"/>
              </a:rPr>
              <a:t>M&amp;A </a:t>
            </a:r>
            <a:r>
              <a:rPr sz="1000" spc="-10" dirty="0">
                <a:latin typeface="Garamond"/>
                <a:cs typeface="Garamond"/>
              </a:rPr>
              <a:t>aventi </a:t>
            </a:r>
            <a:r>
              <a:rPr sz="1000" spc="-20" dirty="0">
                <a:latin typeface="Garamond"/>
                <a:cs typeface="Garamond"/>
              </a:rPr>
              <a:t>luogo </a:t>
            </a:r>
            <a:r>
              <a:rPr sz="1000" spc="-5" dirty="0">
                <a:latin typeface="Garamond"/>
                <a:cs typeface="Garamond"/>
              </a:rPr>
              <a:t>nei </a:t>
            </a:r>
            <a:r>
              <a:rPr sz="1000" spc="-10" dirty="0">
                <a:latin typeface="Garamond"/>
                <a:cs typeface="Garamond"/>
              </a:rPr>
              <a:t>diversi </a:t>
            </a:r>
            <a:r>
              <a:rPr sz="1000" spc="-5" dirty="0">
                <a:latin typeface="Garamond"/>
                <a:cs typeface="Garamond"/>
              </a:rPr>
              <a:t>comparti dello </a:t>
            </a:r>
            <a:r>
              <a:rPr sz="1000" i="1" spc="40" dirty="0">
                <a:latin typeface="Garamond"/>
                <a:cs typeface="Garamond"/>
              </a:rPr>
              <a:t>shipping </a:t>
            </a:r>
            <a:r>
              <a:rPr sz="1000" spc="-5" dirty="0">
                <a:latin typeface="Garamond"/>
                <a:cs typeface="Garamond"/>
              </a:rPr>
              <a:t>costituisce  </a:t>
            </a:r>
            <a:r>
              <a:rPr sz="1000" spc="10" dirty="0">
                <a:latin typeface="Garamond"/>
                <a:cs typeface="Garamond"/>
              </a:rPr>
              <a:t>un’indagine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empirica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fondamentale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fine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comprendere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trend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del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set-  </a:t>
            </a:r>
            <a:r>
              <a:rPr sz="1000" spc="-15" dirty="0">
                <a:latin typeface="Garamond"/>
                <a:cs typeface="Garamond"/>
              </a:rPr>
              <a:t>tore </a:t>
            </a:r>
            <a:r>
              <a:rPr sz="1000" spc="10" dirty="0">
                <a:latin typeface="Garamond"/>
                <a:cs typeface="Garamond"/>
              </a:rPr>
              <a:t>dal </a:t>
            </a:r>
            <a:r>
              <a:rPr sz="1000" spc="-5" dirty="0">
                <a:latin typeface="Garamond"/>
                <a:cs typeface="Garamond"/>
              </a:rPr>
              <a:t>punto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vista delle strategie </a:t>
            </a:r>
            <a:r>
              <a:rPr sz="1000" spc="-15" dirty="0">
                <a:latin typeface="Garamond"/>
                <a:cs typeface="Garamond"/>
              </a:rPr>
              <a:t>corporate </a:t>
            </a:r>
            <a:r>
              <a:rPr sz="1000" spc="-20" dirty="0">
                <a:latin typeface="Garamond"/>
                <a:cs typeface="Garamond"/>
              </a:rPr>
              <a:t>poste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30" dirty="0">
                <a:latin typeface="Garamond"/>
                <a:cs typeface="Garamond"/>
              </a:rPr>
              <a:t>essere </a:t>
            </a:r>
            <a:r>
              <a:rPr sz="1000" spc="10" dirty="0">
                <a:latin typeface="Garamond"/>
                <a:cs typeface="Garamond"/>
              </a:rPr>
              <a:t>dai </a:t>
            </a:r>
            <a:r>
              <a:rPr sz="1000" spc="-10" dirty="0">
                <a:latin typeface="Garamond"/>
                <a:cs typeface="Garamond"/>
              </a:rPr>
              <a:t>leader 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settore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10" dirty="0">
                <a:latin typeface="Garamond"/>
                <a:cs typeface="Garamond"/>
              </a:rPr>
              <a:t>sviluppare sistemi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monitoraggio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5" dirty="0">
                <a:latin typeface="Garamond"/>
                <a:cs typeface="Garamond"/>
              </a:rPr>
              <a:t>finalità </a:t>
            </a:r>
            <a:r>
              <a:rPr sz="1000" dirty="0">
                <a:latin typeface="Garamond"/>
                <a:cs typeface="Garamond"/>
              </a:rPr>
              <a:t>predittiva </a:t>
            </a:r>
            <a:r>
              <a:rPr sz="1000" spc="20" dirty="0">
                <a:latin typeface="Garamond"/>
                <a:cs typeface="Garamond"/>
              </a:rPr>
              <a:t>in  </a:t>
            </a:r>
            <a:r>
              <a:rPr sz="1000" spc="-10" dirty="0">
                <a:latin typeface="Garamond"/>
                <a:cs typeface="Garamond"/>
              </a:rPr>
              <a:t>ragione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processi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consolidamento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comparti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business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oggetto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endParaRPr sz="1000">
              <a:latin typeface="Garamond"/>
              <a:cs typeface="Garamond"/>
            </a:endParaRPr>
          </a:p>
          <a:p>
            <a:pPr marL="12700" marR="5080"/>
            <a:r>
              <a:rPr sz="1000" spc="-5" dirty="0">
                <a:latin typeface="Garamond"/>
                <a:cs typeface="Garamond"/>
              </a:rPr>
              <a:t>studio.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Inoltre,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attività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ricerca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condotte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nell’ambito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questo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pilastro  </a:t>
            </a:r>
            <a:r>
              <a:rPr sz="1000" spc="-5" dirty="0">
                <a:latin typeface="Garamond"/>
                <a:cs typeface="Garamond"/>
              </a:rPr>
              <a:t>dell’Osservatorio </a:t>
            </a:r>
            <a:r>
              <a:rPr sz="1000" spc="-30" dirty="0">
                <a:latin typeface="Garamond"/>
                <a:cs typeface="Garamond"/>
              </a:rPr>
              <a:t>sono </a:t>
            </a:r>
            <a:r>
              <a:rPr sz="1000" dirty="0">
                <a:latin typeface="Garamond"/>
                <a:cs typeface="Garamond"/>
              </a:rPr>
              <a:t>finalizzate </a:t>
            </a:r>
            <a:r>
              <a:rPr sz="1000" spc="-5" dirty="0">
                <a:latin typeface="Garamond"/>
                <a:cs typeface="Garamond"/>
              </a:rPr>
              <a:t>ad </a:t>
            </a:r>
            <a:r>
              <a:rPr sz="1000" dirty="0">
                <a:latin typeface="Garamond"/>
                <a:cs typeface="Garamond"/>
              </a:rPr>
              <a:t>arricchire </a:t>
            </a: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spc="-25" dirty="0">
                <a:latin typeface="Garamond"/>
                <a:cs typeface="Garamond"/>
              </a:rPr>
              <a:t>conoscenza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5" dirty="0">
                <a:latin typeface="Garamond"/>
                <a:cs typeface="Garamond"/>
              </a:rPr>
              <a:t>merito  </a:t>
            </a:r>
            <a:r>
              <a:rPr sz="1000" spc="10" dirty="0">
                <a:latin typeface="Garamond"/>
                <a:cs typeface="Garamond"/>
              </a:rPr>
              <a:t>alle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principali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modalità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implicitamente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esplicitamente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adottate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fine</a:t>
            </a:r>
            <a:endParaRPr sz="1000">
              <a:latin typeface="Garamond"/>
              <a:cs typeface="Garamond"/>
            </a:endParaRPr>
          </a:p>
          <a:p>
            <a:pPr marL="12700" marR="17780"/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definire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pricing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imprese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target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nell’ambito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deal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(metodologie 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valutazione </a:t>
            </a:r>
            <a:r>
              <a:rPr sz="1000" spc="5" dirty="0">
                <a:latin typeface="Garamond"/>
                <a:cs typeface="Garamond"/>
              </a:rPr>
              <a:t>degli </a:t>
            </a:r>
            <a:r>
              <a:rPr sz="1000" i="1" spc="15" dirty="0">
                <a:latin typeface="Garamond"/>
                <a:cs typeface="Garamond"/>
              </a:rPr>
              <a:t>asset</a:t>
            </a:r>
            <a:r>
              <a:rPr sz="1000" spc="15" dirty="0">
                <a:latin typeface="Garamond"/>
                <a:cs typeface="Garamond"/>
              </a:rPr>
              <a:t>). </a:t>
            </a:r>
            <a:r>
              <a:rPr sz="1000" spc="-5" dirty="0">
                <a:latin typeface="Garamond"/>
                <a:cs typeface="Garamond"/>
              </a:rPr>
              <a:t>Ad oggi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dirty="0">
                <a:latin typeface="Garamond"/>
                <a:cs typeface="Garamond"/>
              </a:rPr>
              <a:t>team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25" dirty="0">
                <a:latin typeface="Garamond"/>
                <a:cs typeface="Garamond"/>
              </a:rPr>
              <a:t>lavoro </a:t>
            </a:r>
            <a:r>
              <a:rPr sz="1000" spc="-5" dirty="0">
                <a:latin typeface="Garamond"/>
                <a:cs typeface="Garamond"/>
              </a:rPr>
              <a:t>ha </a:t>
            </a:r>
            <a:r>
              <a:rPr sz="1000" dirty="0">
                <a:latin typeface="Garamond"/>
                <a:cs typeface="Garamond"/>
              </a:rPr>
              <a:t>già </a:t>
            </a:r>
            <a:r>
              <a:rPr sz="1000" spc="-15" dirty="0">
                <a:latin typeface="Garamond"/>
                <a:cs typeface="Garamond"/>
              </a:rPr>
              <a:t>proceduto </a:t>
            </a:r>
            <a:r>
              <a:rPr sz="1000" spc="-10" dirty="0">
                <a:latin typeface="Garamond"/>
                <a:cs typeface="Garamond"/>
              </a:rPr>
              <a:t>a  </a:t>
            </a:r>
            <a:r>
              <a:rPr sz="1000" spc="5" dirty="0">
                <a:latin typeface="Garamond"/>
                <a:cs typeface="Garamond"/>
              </a:rPr>
              <a:t>delimitare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spc="-15" dirty="0">
                <a:latin typeface="Garamond"/>
                <a:cs typeface="Garamond"/>
              </a:rPr>
              <a:t>campo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5" dirty="0">
                <a:latin typeface="Garamond"/>
                <a:cs typeface="Garamond"/>
              </a:rPr>
              <a:t>indagine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spc="-5" dirty="0">
                <a:latin typeface="Garamond"/>
                <a:cs typeface="Garamond"/>
              </a:rPr>
              <a:t>livello </a:t>
            </a:r>
            <a:r>
              <a:rPr sz="1000" spc="-15" dirty="0">
                <a:latin typeface="Garamond"/>
                <a:cs typeface="Garamond"/>
              </a:rPr>
              <a:t>sia </a:t>
            </a:r>
            <a:r>
              <a:rPr sz="1000" spc="-20" dirty="0">
                <a:latin typeface="Garamond"/>
                <a:cs typeface="Garamond"/>
              </a:rPr>
              <a:t>europeo che </a:t>
            </a:r>
            <a:r>
              <a:rPr sz="1000" dirty="0">
                <a:latin typeface="Garamond"/>
                <a:cs typeface="Garamond"/>
              </a:rPr>
              <a:t>internazionale </a:t>
            </a:r>
            <a:r>
              <a:rPr sz="1000" spc="-25" dirty="0">
                <a:latin typeface="Garamond"/>
                <a:cs typeface="Garamond"/>
              </a:rPr>
              <a:t>e  </a:t>
            </a:r>
            <a:r>
              <a:rPr sz="1000" spc="-5" dirty="0">
                <a:latin typeface="Garamond"/>
                <a:cs typeface="Garamond"/>
              </a:rPr>
              <a:t>ha </a:t>
            </a:r>
            <a:r>
              <a:rPr sz="1000" dirty="0">
                <a:latin typeface="Garamond"/>
                <a:cs typeface="Garamond"/>
              </a:rPr>
              <a:t>già </a:t>
            </a:r>
            <a:r>
              <a:rPr sz="1000" spc="-20" dirty="0">
                <a:latin typeface="Garamond"/>
                <a:cs typeface="Garamond"/>
              </a:rPr>
              <a:t>provveduto </a:t>
            </a:r>
            <a:r>
              <a:rPr sz="1000" spc="15" dirty="0">
                <a:latin typeface="Garamond"/>
                <a:cs typeface="Garamond"/>
              </a:rPr>
              <a:t>alla </a:t>
            </a:r>
            <a:r>
              <a:rPr sz="1000" spc="-10" dirty="0">
                <a:latin typeface="Garamond"/>
                <a:cs typeface="Garamond"/>
              </a:rPr>
              <a:t>raccolta </a:t>
            </a:r>
            <a:r>
              <a:rPr sz="1000" spc="-5" dirty="0">
                <a:latin typeface="Garamond"/>
                <a:cs typeface="Garamond"/>
              </a:rPr>
              <a:t>dei </a:t>
            </a:r>
            <a:r>
              <a:rPr sz="1000" spc="10" dirty="0">
                <a:latin typeface="Garamond"/>
                <a:cs typeface="Garamond"/>
              </a:rPr>
              <a:t>dati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5" dirty="0">
                <a:latin typeface="Garamond"/>
                <a:cs typeface="Garamond"/>
              </a:rPr>
              <a:t>delle </a:t>
            </a:r>
            <a:r>
              <a:rPr sz="1000" dirty="0">
                <a:latin typeface="Garamond"/>
                <a:cs typeface="Garamond"/>
              </a:rPr>
              <a:t>informazioni </a:t>
            </a:r>
            <a:r>
              <a:rPr sz="1000" spc="5" dirty="0">
                <a:latin typeface="Garamond"/>
                <a:cs typeface="Garamond"/>
              </a:rPr>
              <a:t>rilevanti </a:t>
            </a:r>
            <a:r>
              <a:rPr sz="1000" spc="-20" dirty="0">
                <a:latin typeface="Garamond"/>
                <a:cs typeface="Garamond"/>
              </a:rPr>
              <a:t>con  </a:t>
            </a:r>
            <a:r>
              <a:rPr sz="1000" spc="-5" dirty="0">
                <a:latin typeface="Garamond"/>
                <a:cs typeface="Garamond"/>
              </a:rPr>
              <a:t>riferimento ad </a:t>
            </a:r>
            <a:r>
              <a:rPr sz="1000" spc="10" dirty="0">
                <a:latin typeface="Garamond"/>
                <a:cs typeface="Garamond"/>
              </a:rPr>
              <a:t>alcuni </a:t>
            </a:r>
            <a:r>
              <a:rPr sz="1000" spc="-5" dirty="0">
                <a:latin typeface="Garamond"/>
                <a:cs typeface="Garamond"/>
              </a:rPr>
              <a:t>comparti dello </a:t>
            </a:r>
            <a:r>
              <a:rPr sz="1000" i="1" spc="40" dirty="0">
                <a:latin typeface="Garamond"/>
                <a:cs typeface="Garamond"/>
              </a:rPr>
              <a:t>shipping </a:t>
            </a:r>
            <a:r>
              <a:rPr sz="1000" spc="15" dirty="0">
                <a:latin typeface="Garamond"/>
                <a:cs typeface="Garamond"/>
              </a:rPr>
              <a:t>quali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spc="-5" dirty="0">
                <a:latin typeface="Garamond"/>
                <a:cs typeface="Garamond"/>
              </a:rPr>
              <a:t>ferry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spc="-15" dirty="0">
                <a:latin typeface="Garamond"/>
                <a:cs typeface="Garamond"/>
              </a:rPr>
              <a:t>ro-pax. I  </a:t>
            </a:r>
            <a:r>
              <a:rPr sz="1000" spc="10" dirty="0">
                <a:latin typeface="Garamond"/>
                <a:cs typeface="Garamond"/>
              </a:rPr>
              <a:t>risultati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prime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attività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ricerca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sono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stati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oggetto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presentazioni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  </a:t>
            </a:r>
            <a:r>
              <a:rPr sz="1000" spc="-5" dirty="0">
                <a:latin typeface="Garamond"/>
                <a:cs typeface="Garamond"/>
              </a:rPr>
              <a:t>Convegni </a:t>
            </a:r>
            <a:r>
              <a:rPr sz="1000" spc="5" dirty="0">
                <a:latin typeface="Garamond"/>
                <a:cs typeface="Garamond"/>
              </a:rPr>
              <a:t>internazionali </a:t>
            </a:r>
            <a:r>
              <a:rPr sz="1000" spc="15" dirty="0">
                <a:latin typeface="Garamond"/>
                <a:cs typeface="Garamond"/>
              </a:rPr>
              <a:t>quali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spc="5" dirty="0">
                <a:latin typeface="Garamond"/>
                <a:cs typeface="Garamond"/>
              </a:rPr>
              <a:t>tfMARK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spc="15" dirty="0">
                <a:latin typeface="Garamond"/>
                <a:cs typeface="Garamond"/>
              </a:rPr>
              <a:t>IAME </a:t>
            </a:r>
            <a:r>
              <a:rPr sz="1000" spc="-10" dirty="0">
                <a:latin typeface="Garamond"/>
                <a:cs typeface="Garamond"/>
              </a:rPr>
              <a:t>Conference, </a:t>
            </a:r>
            <a:r>
              <a:rPr sz="1000" spc="15" dirty="0">
                <a:latin typeface="Garamond"/>
                <a:cs typeface="Garamond"/>
              </a:rPr>
              <a:t>al </a:t>
            </a:r>
            <a:r>
              <a:rPr sz="1000" spc="-15" dirty="0">
                <a:latin typeface="Garamond"/>
                <a:cs typeface="Garamond"/>
              </a:rPr>
              <a:t>fine 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validare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i="1" spc="45" dirty="0">
                <a:latin typeface="Garamond"/>
                <a:cs typeface="Garamond"/>
              </a:rPr>
              <a:t>framework </a:t>
            </a:r>
            <a:r>
              <a:rPr sz="1000" spc="-5" dirty="0">
                <a:latin typeface="Garamond"/>
                <a:cs typeface="Garamond"/>
              </a:rPr>
              <a:t>concettuale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20" dirty="0">
                <a:latin typeface="Garamond"/>
                <a:cs typeface="Garamond"/>
              </a:rPr>
              <a:t>i </a:t>
            </a:r>
            <a:r>
              <a:rPr sz="1000" dirty="0">
                <a:latin typeface="Garamond"/>
                <a:cs typeface="Garamond"/>
              </a:rPr>
              <a:t>modelli </a:t>
            </a:r>
            <a:r>
              <a:rPr sz="1000" spc="-5" dirty="0">
                <a:latin typeface="Garamond"/>
                <a:cs typeface="Garamond"/>
              </a:rPr>
              <a:t>statistico </a:t>
            </a:r>
            <a:r>
              <a:rPr sz="1000" dirty="0">
                <a:latin typeface="Garamond"/>
                <a:cs typeface="Garamond"/>
              </a:rPr>
              <a:t>matematici </a:t>
            </a:r>
            <a:r>
              <a:rPr sz="1000" spc="20" dirty="0">
                <a:latin typeface="Garamond"/>
                <a:cs typeface="Garamond"/>
              </a:rPr>
              <a:t>di  </a:t>
            </a:r>
            <a:r>
              <a:rPr sz="1000" spc="-5" dirty="0">
                <a:latin typeface="Garamond"/>
                <a:cs typeface="Garamond"/>
              </a:rPr>
              <a:t>riferimento.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75324" y="5780367"/>
            <a:ext cx="3563094" cy="18304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9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244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34266" y="8962411"/>
            <a:ext cx="1257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70" dirty="0">
                <a:latin typeface="Georgia"/>
                <a:cs typeface="Georgia"/>
              </a:rPr>
              <a:t>48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22424" y="3330004"/>
            <a:ext cx="5400040" cy="3330575"/>
            <a:chOff x="1872005" y="3330003"/>
            <a:chExt cx="5400040" cy="3330575"/>
          </a:xfrm>
        </p:grpSpPr>
        <p:sp>
          <p:nvSpPr>
            <p:cNvPr id="7" name="object 7"/>
            <p:cNvSpPr/>
            <p:nvPr/>
          </p:nvSpPr>
          <p:spPr>
            <a:xfrm>
              <a:off x="1872005" y="3330003"/>
              <a:ext cx="5400040" cy="3330575"/>
            </a:xfrm>
            <a:custGeom>
              <a:avLst/>
              <a:gdLst/>
              <a:ahLst/>
              <a:cxnLst/>
              <a:rect l="l" t="t" r="r" b="b"/>
              <a:pathLst>
                <a:path w="5400040" h="3330575">
                  <a:moveTo>
                    <a:pt x="5400001" y="0"/>
                  </a:moveTo>
                  <a:lnTo>
                    <a:pt x="0" y="0"/>
                  </a:lnTo>
                  <a:lnTo>
                    <a:pt x="0" y="3329990"/>
                  </a:lnTo>
                  <a:lnTo>
                    <a:pt x="5400001" y="3329990"/>
                  </a:lnTo>
                  <a:lnTo>
                    <a:pt x="5400001" y="0"/>
                  </a:lnTo>
                  <a:close/>
                </a:path>
              </a:pathLst>
            </a:custGeom>
            <a:solidFill>
              <a:srgbClr val="E6E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40533" y="4684764"/>
              <a:ext cx="350520" cy="897255"/>
            </a:xfrm>
            <a:custGeom>
              <a:avLst/>
              <a:gdLst/>
              <a:ahLst/>
              <a:cxnLst/>
              <a:rect l="l" t="t" r="r" b="b"/>
              <a:pathLst>
                <a:path w="350520" h="897254">
                  <a:moveTo>
                    <a:pt x="350253" y="0"/>
                  </a:moveTo>
                  <a:lnTo>
                    <a:pt x="297861" y="1410"/>
                  </a:lnTo>
                  <a:lnTo>
                    <a:pt x="246621" y="5673"/>
                  </a:lnTo>
                  <a:lnTo>
                    <a:pt x="196313" y="12832"/>
                  </a:lnTo>
                  <a:lnTo>
                    <a:pt x="146717" y="22931"/>
                  </a:lnTo>
                  <a:lnTo>
                    <a:pt x="97613" y="36017"/>
                  </a:lnTo>
                  <a:lnTo>
                    <a:pt x="48780" y="52132"/>
                  </a:lnTo>
                  <a:lnTo>
                    <a:pt x="0" y="71323"/>
                  </a:lnTo>
                  <a:lnTo>
                    <a:pt x="350253" y="897166"/>
                  </a:lnTo>
                  <a:lnTo>
                    <a:pt x="350253" y="0"/>
                  </a:lnTo>
                  <a:close/>
                </a:path>
              </a:pathLst>
            </a:custGeom>
            <a:solidFill>
              <a:srgbClr val="00B2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40533" y="4684764"/>
              <a:ext cx="350520" cy="897255"/>
            </a:xfrm>
            <a:custGeom>
              <a:avLst/>
              <a:gdLst/>
              <a:ahLst/>
              <a:cxnLst/>
              <a:rect l="l" t="t" r="r" b="b"/>
              <a:pathLst>
                <a:path w="350520" h="897254">
                  <a:moveTo>
                    <a:pt x="350253" y="897166"/>
                  </a:moveTo>
                  <a:lnTo>
                    <a:pt x="0" y="71323"/>
                  </a:lnTo>
                  <a:lnTo>
                    <a:pt x="48780" y="52132"/>
                  </a:lnTo>
                  <a:lnTo>
                    <a:pt x="97613" y="36017"/>
                  </a:lnTo>
                  <a:lnTo>
                    <a:pt x="146717" y="22931"/>
                  </a:lnTo>
                  <a:lnTo>
                    <a:pt x="196313" y="12832"/>
                  </a:lnTo>
                  <a:lnTo>
                    <a:pt x="246621" y="5673"/>
                  </a:lnTo>
                  <a:lnTo>
                    <a:pt x="297861" y="1410"/>
                  </a:lnTo>
                  <a:lnTo>
                    <a:pt x="350253" y="0"/>
                  </a:lnTo>
                  <a:lnTo>
                    <a:pt x="350253" y="89716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89520" y="4756107"/>
              <a:ext cx="501650" cy="826135"/>
            </a:xfrm>
            <a:custGeom>
              <a:avLst/>
              <a:gdLst/>
              <a:ahLst/>
              <a:cxnLst/>
              <a:rect l="l" t="t" r="r" b="b"/>
              <a:pathLst>
                <a:path w="501650" h="826135">
                  <a:moveTo>
                    <a:pt x="151003" y="0"/>
                  </a:moveTo>
                  <a:lnTo>
                    <a:pt x="110592" y="18157"/>
                  </a:lnTo>
                  <a:lnTo>
                    <a:pt x="73377" y="37114"/>
                  </a:lnTo>
                  <a:lnTo>
                    <a:pt x="37224" y="58030"/>
                  </a:lnTo>
                  <a:lnTo>
                    <a:pt x="0" y="82067"/>
                  </a:lnTo>
                  <a:lnTo>
                    <a:pt x="501269" y="825919"/>
                  </a:lnTo>
                  <a:lnTo>
                    <a:pt x="151003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89520" y="4756107"/>
              <a:ext cx="501650" cy="826135"/>
            </a:xfrm>
            <a:custGeom>
              <a:avLst/>
              <a:gdLst/>
              <a:ahLst/>
              <a:cxnLst/>
              <a:rect l="l" t="t" r="r" b="b"/>
              <a:pathLst>
                <a:path w="501650" h="826135">
                  <a:moveTo>
                    <a:pt x="501269" y="825919"/>
                  </a:moveTo>
                  <a:lnTo>
                    <a:pt x="0" y="82067"/>
                  </a:lnTo>
                  <a:lnTo>
                    <a:pt x="37224" y="58030"/>
                  </a:lnTo>
                  <a:lnTo>
                    <a:pt x="73377" y="37114"/>
                  </a:lnTo>
                  <a:lnTo>
                    <a:pt x="110592" y="18157"/>
                  </a:lnTo>
                  <a:lnTo>
                    <a:pt x="151003" y="0"/>
                  </a:lnTo>
                  <a:lnTo>
                    <a:pt x="501269" y="825919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10795" y="4838180"/>
              <a:ext cx="880110" cy="744220"/>
            </a:xfrm>
            <a:custGeom>
              <a:avLst/>
              <a:gdLst/>
              <a:ahLst/>
              <a:cxnLst/>
              <a:rect l="l" t="t" r="r" b="b"/>
              <a:pathLst>
                <a:path w="880110" h="744220">
                  <a:moveTo>
                    <a:pt x="378688" y="0"/>
                  </a:moveTo>
                  <a:lnTo>
                    <a:pt x="335919" y="30489"/>
                  </a:lnTo>
                  <a:lnTo>
                    <a:pt x="295569" y="62580"/>
                  </a:lnTo>
                  <a:lnTo>
                    <a:pt x="257637" y="96273"/>
                  </a:lnTo>
                  <a:lnTo>
                    <a:pt x="222123" y="131569"/>
                  </a:lnTo>
                  <a:lnTo>
                    <a:pt x="189028" y="168466"/>
                  </a:lnTo>
                  <a:lnTo>
                    <a:pt x="158352" y="206965"/>
                  </a:lnTo>
                  <a:lnTo>
                    <a:pt x="130094" y="247067"/>
                  </a:lnTo>
                  <a:lnTo>
                    <a:pt x="104254" y="288770"/>
                  </a:lnTo>
                  <a:lnTo>
                    <a:pt x="80832" y="332076"/>
                  </a:lnTo>
                  <a:lnTo>
                    <a:pt x="59829" y="376983"/>
                  </a:lnTo>
                  <a:lnTo>
                    <a:pt x="41244" y="423492"/>
                  </a:lnTo>
                  <a:lnTo>
                    <a:pt x="25078" y="471603"/>
                  </a:lnTo>
                  <a:lnTo>
                    <a:pt x="11330" y="521315"/>
                  </a:lnTo>
                  <a:lnTo>
                    <a:pt x="0" y="572630"/>
                  </a:lnTo>
                  <a:lnTo>
                    <a:pt x="879970" y="743826"/>
                  </a:lnTo>
                  <a:lnTo>
                    <a:pt x="378688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10795" y="4838180"/>
              <a:ext cx="880110" cy="744220"/>
            </a:xfrm>
            <a:custGeom>
              <a:avLst/>
              <a:gdLst/>
              <a:ahLst/>
              <a:cxnLst/>
              <a:rect l="l" t="t" r="r" b="b"/>
              <a:pathLst>
                <a:path w="880110" h="744220">
                  <a:moveTo>
                    <a:pt x="879970" y="743826"/>
                  </a:moveTo>
                  <a:lnTo>
                    <a:pt x="0" y="572630"/>
                  </a:lnTo>
                  <a:lnTo>
                    <a:pt x="11330" y="521315"/>
                  </a:lnTo>
                  <a:lnTo>
                    <a:pt x="25078" y="471603"/>
                  </a:lnTo>
                  <a:lnTo>
                    <a:pt x="41244" y="423492"/>
                  </a:lnTo>
                  <a:lnTo>
                    <a:pt x="59829" y="376983"/>
                  </a:lnTo>
                  <a:lnTo>
                    <a:pt x="80832" y="332076"/>
                  </a:lnTo>
                  <a:lnTo>
                    <a:pt x="104254" y="288770"/>
                  </a:lnTo>
                  <a:lnTo>
                    <a:pt x="130094" y="247067"/>
                  </a:lnTo>
                  <a:lnTo>
                    <a:pt x="158352" y="206965"/>
                  </a:lnTo>
                  <a:lnTo>
                    <a:pt x="189028" y="168466"/>
                  </a:lnTo>
                  <a:lnTo>
                    <a:pt x="222123" y="131569"/>
                  </a:lnTo>
                  <a:lnTo>
                    <a:pt x="257637" y="96273"/>
                  </a:lnTo>
                  <a:lnTo>
                    <a:pt x="295569" y="62580"/>
                  </a:lnTo>
                  <a:lnTo>
                    <a:pt x="335919" y="30489"/>
                  </a:lnTo>
                  <a:lnTo>
                    <a:pt x="378688" y="0"/>
                  </a:lnTo>
                  <a:lnTo>
                    <a:pt x="879970" y="743826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93037" y="5410849"/>
              <a:ext cx="897890" cy="673100"/>
            </a:xfrm>
            <a:custGeom>
              <a:avLst/>
              <a:gdLst/>
              <a:ahLst/>
              <a:cxnLst/>
              <a:rect l="l" t="t" r="r" b="b"/>
              <a:pathLst>
                <a:path w="897889" h="673100">
                  <a:moveTo>
                    <a:pt x="17751" y="0"/>
                  </a:moveTo>
                  <a:lnTo>
                    <a:pt x="9050" y="51826"/>
                  </a:lnTo>
                  <a:lnTo>
                    <a:pt x="3192" y="103073"/>
                  </a:lnTo>
                  <a:lnTo>
                    <a:pt x="175" y="153742"/>
                  </a:lnTo>
                  <a:lnTo>
                    <a:pt x="0" y="203833"/>
                  </a:lnTo>
                  <a:lnTo>
                    <a:pt x="2666" y="253344"/>
                  </a:lnTo>
                  <a:lnTo>
                    <a:pt x="8174" y="302278"/>
                  </a:lnTo>
                  <a:lnTo>
                    <a:pt x="16524" y="350632"/>
                  </a:lnTo>
                  <a:lnTo>
                    <a:pt x="27715" y="398408"/>
                  </a:lnTo>
                  <a:lnTo>
                    <a:pt x="41748" y="445605"/>
                  </a:lnTo>
                  <a:lnTo>
                    <a:pt x="58623" y="492224"/>
                  </a:lnTo>
                  <a:lnTo>
                    <a:pt x="78340" y="538263"/>
                  </a:lnTo>
                  <a:lnTo>
                    <a:pt x="100899" y="583724"/>
                  </a:lnTo>
                  <a:lnTo>
                    <a:pt x="126300" y="628606"/>
                  </a:lnTo>
                  <a:lnTo>
                    <a:pt x="154542" y="672909"/>
                  </a:lnTo>
                  <a:lnTo>
                    <a:pt x="897721" y="171196"/>
                  </a:lnTo>
                  <a:lnTo>
                    <a:pt x="17751" y="0"/>
                  </a:lnTo>
                  <a:close/>
                </a:path>
              </a:pathLst>
            </a:custGeom>
            <a:solidFill>
              <a:srgbClr val="BE36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93037" y="5410849"/>
              <a:ext cx="897890" cy="673100"/>
            </a:xfrm>
            <a:custGeom>
              <a:avLst/>
              <a:gdLst/>
              <a:ahLst/>
              <a:cxnLst/>
              <a:rect l="l" t="t" r="r" b="b"/>
              <a:pathLst>
                <a:path w="897889" h="673100">
                  <a:moveTo>
                    <a:pt x="897721" y="171196"/>
                  </a:moveTo>
                  <a:lnTo>
                    <a:pt x="154542" y="672909"/>
                  </a:lnTo>
                  <a:lnTo>
                    <a:pt x="126300" y="628606"/>
                  </a:lnTo>
                  <a:lnTo>
                    <a:pt x="100899" y="583724"/>
                  </a:lnTo>
                  <a:lnTo>
                    <a:pt x="78340" y="538263"/>
                  </a:lnTo>
                  <a:lnTo>
                    <a:pt x="58623" y="492224"/>
                  </a:lnTo>
                  <a:lnTo>
                    <a:pt x="41748" y="445605"/>
                  </a:lnTo>
                  <a:lnTo>
                    <a:pt x="27715" y="398408"/>
                  </a:lnTo>
                  <a:lnTo>
                    <a:pt x="16524" y="350632"/>
                  </a:lnTo>
                  <a:lnTo>
                    <a:pt x="8174" y="302278"/>
                  </a:lnTo>
                  <a:lnTo>
                    <a:pt x="2666" y="253344"/>
                  </a:lnTo>
                  <a:lnTo>
                    <a:pt x="0" y="203833"/>
                  </a:lnTo>
                  <a:lnTo>
                    <a:pt x="175" y="153742"/>
                  </a:lnTo>
                  <a:lnTo>
                    <a:pt x="3192" y="103073"/>
                  </a:lnTo>
                  <a:lnTo>
                    <a:pt x="9050" y="51826"/>
                  </a:lnTo>
                  <a:lnTo>
                    <a:pt x="17751" y="0"/>
                  </a:lnTo>
                  <a:lnTo>
                    <a:pt x="897721" y="171196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47598" y="4684768"/>
              <a:ext cx="1640205" cy="1795145"/>
            </a:xfrm>
            <a:custGeom>
              <a:avLst/>
              <a:gdLst/>
              <a:ahLst/>
              <a:cxnLst/>
              <a:rect l="l" t="t" r="r" b="b"/>
              <a:pathLst>
                <a:path w="1640204" h="1795145">
                  <a:moveTo>
                    <a:pt x="743216" y="0"/>
                  </a:moveTo>
                  <a:lnTo>
                    <a:pt x="743216" y="897267"/>
                  </a:lnTo>
                  <a:lnTo>
                    <a:pt x="0" y="1399019"/>
                  </a:lnTo>
                  <a:lnTo>
                    <a:pt x="29644" y="1440715"/>
                  </a:lnTo>
                  <a:lnTo>
                    <a:pt x="60873" y="1480205"/>
                  </a:lnTo>
                  <a:lnTo>
                    <a:pt x="93646" y="1517468"/>
                  </a:lnTo>
                  <a:lnTo>
                    <a:pt x="127922" y="1552481"/>
                  </a:lnTo>
                  <a:lnTo>
                    <a:pt x="163661" y="1585223"/>
                  </a:lnTo>
                  <a:lnTo>
                    <a:pt x="200825" y="1615674"/>
                  </a:lnTo>
                  <a:lnTo>
                    <a:pt x="239371" y="1643811"/>
                  </a:lnTo>
                  <a:lnTo>
                    <a:pt x="279261" y="1669614"/>
                  </a:lnTo>
                  <a:lnTo>
                    <a:pt x="320454" y="1693060"/>
                  </a:lnTo>
                  <a:lnTo>
                    <a:pt x="362910" y="1714130"/>
                  </a:lnTo>
                  <a:lnTo>
                    <a:pt x="406589" y="1732800"/>
                  </a:lnTo>
                  <a:lnTo>
                    <a:pt x="451451" y="1749051"/>
                  </a:lnTo>
                  <a:lnTo>
                    <a:pt x="497455" y="1762860"/>
                  </a:lnTo>
                  <a:lnTo>
                    <a:pt x="544562" y="1774206"/>
                  </a:lnTo>
                  <a:lnTo>
                    <a:pt x="592732" y="1783068"/>
                  </a:lnTo>
                  <a:lnTo>
                    <a:pt x="641925" y="1789424"/>
                  </a:lnTo>
                  <a:lnTo>
                    <a:pt x="692099" y="1793254"/>
                  </a:lnTo>
                  <a:lnTo>
                    <a:pt x="743216" y="1794535"/>
                  </a:lnTo>
                  <a:lnTo>
                    <a:pt x="790827" y="1793291"/>
                  </a:lnTo>
                  <a:lnTo>
                    <a:pt x="837791" y="1789601"/>
                  </a:lnTo>
                  <a:lnTo>
                    <a:pt x="884046" y="1783527"/>
                  </a:lnTo>
                  <a:lnTo>
                    <a:pt x="929529" y="1775131"/>
                  </a:lnTo>
                  <a:lnTo>
                    <a:pt x="974180" y="1764475"/>
                  </a:lnTo>
                  <a:lnTo>
                    <a:pt x="1017935" y="1751620"/>
                  </a:lnTo>
                  <a:lnTo>
                    <a:pt x="1060734" y="1736630"/>
                  </a:lnTo>
                  <a:lnTo>
                    <a:pt x="1102514" y="1719565"/>
                  </a:lnTo>
                  <a:lnTo>
                    <a:pt x="1143212" y="1700488"/>
                  </a:lnTo>
                  <a:lnTo>
                    <a:pt x="1182768" y="1679462"/>
                  </a:lnTo>
                  <a:lnTo>
                    <a:pt x="1221119" y="1656547"/>
                  </a:lnTo>
                  <a:lnTo>
                    <a:pt x="1258204" y="1631806"/>
                  </a:lnTo>
                  <a:lnTo>
                    <a:pt x="1293960" y="1605301"/>
                  </a:lnTo>
                  <a:lnTo>
                    <a:pt x="1328324" y="1577095"/>
                  </a:lnTo>
                  <a:lnTo>
                    <a:pt x="1361237" y="1547248"/>
                  </a:lnTo>
                  <a:lnTo>
                    <a:pt x="1392634" y="1515823"/>
                  </a:lnTo>
                  <a:lnTo>
                    <a:pt x="1422455" y="1482883"/>
                  </a:lnTo>
                  <a:lnTo>
                    <a:pt x="1450638" y="1448488"/>
                  </a:lnTo>
                  <a:lnTo>
                    <a:pt x="1477120" y="1412702"/>
                  </a:lnTo>
                  <a:lnTo>
                    <a:pt x="1501839" y="1375585"/>
                  </a:lnTo>
                  <a:lnTo>
                    <a:pt x="1524735" y="1337201"/>
                  </a:lnTo>
                  <a:lnTo>
                    <a:pt x="1545743" y="1297611"/>
                  </a:lnTo>
                  <a:lnTo>
                    <a:pt x="1564804" y="1256877"/>
                  </a:lnTo>
                  <a:lnTo>
                    <a:pt x="1581854" y="1215061"/>
                  </a:lnTo>
                  <a:lnTo>
                    <a:pt x="1596831" y="1172225"/>
                  </a:lnTo>
                  <a:lnTo>
                    <a:pt x="1609675" y="1128432"/>
                  </a:lnTo>
                  <a:lnTo>
                    <a:pt x="1620322" y="1083742"/>
                  </a:lnTo>
                  <a:lnTo>
                    <a:pt x="1628711" y="1038219"/>
                  </a:lnTo>
                  <a:lnTo>
                    <a:pt x="1634780" y="991924"/>
                  </a:lnTo>
                  <a:lnTo>
                    <a:pt x="1638467" y="944920"/>
                  </a:lnTo>
                  <a:lnTo>
                    <a:pt x="1639709" y="897267"/>
                  </a:lnTo>
                  <a:lnTo>
                    <a:pt x="1638467" y="849614"/>
                  </a:lnTo>
                  <a:lnTo>
                    <a:pt x="1634780" y="802608"/>
                  </a:lnTo>
                  <a:lnTo>
                    <a:pt x="1628711" y="756312"/>
                  </a:lnTo>
                  <a:lnTo>
                    <a:pt x="1620322" y="710788"/>
                  </a:lnTo>
                  <a:lnTo>
                    <a:pt x="1609675" y="666098"/>
                  </a:lnTo>
                  <a:lnTo>
                    <a:pt x="1596831" y="622304"/>
                  </a:lnTo>
                  <a:lnTo>
                    <a:pt x="1581854" y="579468"/>
                  </a:lnTo>
                  <a:lnTo>
                    <a:pt x="1564804" y="537652"/>
                  </a:lnTo>
                  <a:lnTo>
                    <a:pt x="1545743" y="496918"/>
                  </a:lnTo>
                  <a:lnTo>
                    <a:pt x="1524735" y="457328"/>
                  </a:lnTo>
                  <a:lnTo>
                    <a:pt x="1501839" y="418944"/>
                  </a:lnTo>
                  <a:lnTo>
                    <a:pt x="1477120" y="381827"/>
                  </a:lnTo>
                  <a:lnTo>
                    <a:pt x="1450638" y="346041"/>
                  </a:lnTo>
                  <a:lnTo>
                    <a:pt x="1422455" y="311647"/>
                  </a:lnTo>
                  <a:lnTo>
                    <a:pt x="1392634" y="278706"/>
                  </a:lnTo>
                  <a:lnTo>
                    <a:pt x="1361237" y="247282"/>
                  </a:lnTo>
                  <a:lnTo>
                    <a:pt x="1328324" y="217435"/>
                  </a:lnTo>
                  <a:lnTo>
                    <a:pt x="1293960" y="189229"/>
                  </a:lnTo>
                  <a:lnTo>
                    <a:pt x="1258204" y="162725"/>
                  </a:lnTo>
                  <a:lnTo>
                    <a:pt x="1221119" y="137984"/>
                  </a:lnTo>
                  <a:lnTo>
                    <a:pt x="1182768" y="115070"/>
                  </a:lnTo>
                  <a:lnTo>
                    <a:pt x="1143212" y="94044"/>
                  </a:lnTo>
                  <a:lnTo>
                    <a:pt x="1102514" y="74967"/>
                  </a:lnTo>
                  <a:lnTo>
                    <a:pt x="1060734" y="57903"/>
                  </a:lnTo>
                  <a:lnTo>
                    <a:pt x="1017935" y="42913"/>
                  </a:lnTo>
                  <a:lnTo>
                    <a:pt x="974180" y="30059"/>
                  </a:lnTo>
                  <a:lnTo>
                    <a:pt x="929529" y="19403"/>
                  </a:lnTo>
                  <a:lnTo>
                    <a:pt x="884046" y="11007"/>
                  </a:lnTo>
                  <a:lnTo>
                    <a:pt x="837791" y="4933"/>
                  </a:lnTo>
                  <a:lnTo>
                    <a:pt x="790827" y="1243"/>
                  </a:lnTo>
                  <a:lnTo>
                    <a:pt x="743216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47598" y="4684768"/>
              <a:ext cx="1640205" cy="1795145"/>
            </a:xfrm>
            <a:custGeom>
              <a:avLst/>
              <a:gdLst/>
              <a:ahLst/>
              <a:cxnLst/>
              <a:rect l="l" t="t" r="r" b="b"/>
              <a:pathLst>
                <a:path w="1640204" h="1795145">
                  <a:moveTo>
                    <a:pt x="743216" y="897267"/>
                  </a:moveTo>
                  <a:lnTo>
                    <a:pt x="743216" y="0"/>
                  </a:lnTo>
                  <a:lnTo>
                    <a:pt x="790827" y="1243"/>
                  </a:lnTo>
                  <a:lnTo>
                    <a:pt x="837791" y="4933"/>
                  </a:lnTo>
                  <a:lnTo>
                    <a:pt x="884046" y="11007"/>
                  </a:lnTo>
                  <a:lnTo>
                    <a:pt x="929529" y="19403"/>
                  </a:lnTo>
                  <a:lnTo>
                    <a:pt x="974180" y="30059"/>
                  </a:lnTo>
                  <a:lnTo>
                    <a:pt x="1017935" y="42913"/>
                  </a:lnTo>
                  <a:lnTo>
                    <a:pt x="1060734" y="57903"/>
                  </a:lnTo>
                  <a:lnTo>
                    <a:pt x="1102514" y="74967"/>
                  </a:lnTo>
                  <a:lnTo>
                    <a:pt x="1143212" y="94044"/>
                  </a:lnTo>
                  <a:lnTo>
                    <a:pt x="1182768" y="115070"/>
                  </a:lnTo>
                  <a:lnTo>
                    <a:pt x="1221119" y="137984"/>
                  </a:lnTo>
                  <a:lnTo>
                    <a:pt x="1258204" y="162725"/>
                  </a:lnTo>
                  <a:lnTo>
                    <a:pt x="1293960" y="189229"/>
                  </a:lnTo>
                  <a:lnTo>
                    <a:pt x="1328324" y="217435"/>
                  </a:lnTo>
                  <a:lnTo>
                    <a:pt x="1361237" y="247282"/>
                  </a:lnTo>
                  <a:lnTo>
                    <a:pt x="1392634" y="278706"/>
                  </a:lnTo>
                  <a:lnTo>
                    <a:pt x="1422455" y="311647"/>
                  </a:lnTo>
                  <a:lnTo>
                    <a:pt x="1450638" y="346041"/>
                  </a:lnTo>
                  <a:lnTo>
                    <a:pt x="1477120" y="381827"/>
                  </a:lnTo>
                  <a:lnTo>
                    <a:pt x="1501839" y="418944"/>
                  </a:lnTo>
                  <a:lnTo>
                    <a:pt x="1524735" y="457328"/>
                  </a:lnTo>
                  <a:lnTo>
                    <a:pt x="1545743" y="496918"/>
                  </a:lnTo>
                  <a:lnTo>
                    <a:pt x="1564804" y="537652"/>
                  </a:lnTo>
                  <a:lnTo>
                    <a:pt x="1581854" y="579468"/>
                  </a:lnTo>
                  <a:lnTo>
                    <a:pt x="1596831" y="622304"/>
                  </a:lnTo>
                  <a:lnTo>
                    <a:pt x="1609675" y="666098"/>
                  </a:lnTo>
                  <a:lnTo>
                    <a:pt x="1620322" y="710788"/>
                  </a:lnTo>
                  <a:lnTo>
                    <a:pt x="1628711" y="756312"/>
                  </a:lnTo>
                  <a:lnTo>
                    <a:pt x="1634780" y="802608"/>
                  </a:lnTo>
                  <a:lnTo>
                    <a:pt x="1638467" y="849614"/>
                  </a:lnTo>
                  <a:lnTo>
                    <a:pt x="1639709" y="897267"/>
                  </a:lnTo>
                  <a:lnTo>
                    <a:pt x="1638467" y="944920"/>
                  </a:lnTo>
                  <a:lnTo>
                    <a:pt x="1634780" y="991924"/>
                  </a:lnTo>
                  <a:lnTo>
                    <a:pt x="1628711" y="1038219"/>
                  </a:lnTo>
                  <a:lnTo>
                    <a:pt x="1620322" y="1083742"/>
                  </a:lnTo>
                  <a:lnTo>
                    <a:pt x="1609675" y="1128432"/>
                  </a:lnTo>
                  <a:lnTo>
                    <a:pt x="1596831" y="1172225"/>
                  </a:lnTo>
                  <a:lnTo>
                    <a:pt x="1581854" y="1215061"/>
                  </a:lnTo>
                  <a:lnTo>
                    <a:pt x="1564804" y="1256877"/>
                  </a:lnTo>
                  <a:lnTo>
                    <a:pt x="1545743" y="1297611"/>
                  </a:lnTo>
                  <a:lnTo>
                    <a:pt x="1524735" y="1337201"/>
                  </a:lnTo>
                  <a:lnTo>
                    <a:pt x="1501839" y="1375585"/>
                  </a:lnTo>
                  <a:lnTo>
                    <a:pt x="1477120" y="1412702"/>
                  </a:lnTo>
                  <a:lnTo>
                    <a:pt x="1450638" y="1448488"/>
                  </a:lnTo>
                  <a:lnTo>
                    <a:pt x="1422455" y="1482883"/>
                  </a:lnTo>
                  <a:lnTo>
                    <a:pt x="1392634" y="1515823"/>
                  </a:lnTo>
                  <a:lnTo>
                    <a:pt x="1361237" y="1547248"/>
                  </a:lnTo>
                  <a:lnTo>
                    <a:pt x="1328324" y="1577095"/>
                  </a:lnTo>
                  <a:lnTo>
                    <a:pt x="1293960" y="1605301"/>
                  </a:lnTo>
                  <a:lnTo>
                    <a:pt x="1258204" y="1631806"/>
                  </a:lnTo>
                  <a:lnTo>
                    <a:pt x="1221119" y="1656547"/>
                  </a:lnTo>
                  <a:lnTo>
                    <a:pt x="1182768" y="1679462"/>
                  </a:lnTo>
                  <a:lnTo>
                    <a:pt x="1143212" y="1700488"/>
                  </a:lnTo>
                  <a:lnTo>
                    <a:pt x="1102514" y="1719565"/>
                  </a:lnTo>
                  <a:lnTo>
                    <a:pt x="1060734" y="1736630"/>
                  </a:lnTo>
                  <a:lnTo>
                    <a:pt x="1017935" y="1751620"/>
                  </a:lnTo>
                  <a:lnTo>
                    <a:pt x="974180" y="1764475"/>
                  </a:lnTo>
                  <a:lnTo>
                    <a:pt x="929529" y="1775131"/>
                  </a:lnTo>
                  <a:lnTo>
                    <a:pt x="884046" y="1783527"/>
                  </a:lnTo>
                  <a:lnTo>
                    <a:pt x="837791" y="1789601"/>
                  </a:lnTo>
                  <a:lnTo>
                    <a:pt x="790827" y="1793291"/>
                  </a:lnTo>
                  <a:lnTo>
                    <a:pt x="743216" y="1794535"/>
                  </a:lnTo>
                  <a:lnTo>
                    <a:pt x="692099" y="1793254"/>
                  </a:lnTo>
                  <a:lnTo>
                    <a:pt x="641925" y="1789424"/>
                  </a:lnTo>
                  <a:lnTo>
                    <a:pt x="592732" y="1783068"/>
                  </a:lnTo>
                  <a:lnTo>
                    <a:pt x="544562" y="1774206"/>
                  </a:lnTo>
                  <a:lnTo>
                    <a:pt x="497455" y="1762860"/>
                  </a:lnTo>
                  <a:lnTo>
                    <a:pt x="451451" y="1749051"/>
                  </a:lnTo>
                  <a:lnTo>
                    <a:pt x="406589" y="1732800"/>
                  </a:lnTo>
                  <a:lnTo>
                    <a:pt x="362910" y="1714130"/>
                  </a:lnTo>
                  <a:lnTo>
                    <a:pt x="320454" y="1693060"/>
                  </a:lnTo>
                  <a:lnTo>
                    <a:pt x="279261" y="1669614"/>
                  </a:lnTo>
                  <a:lnTo>
                    <a:pt x="239371" y="1643811"/>
                  </a:lnTo>
                  <a:lnTo>
                    <a:pt x="200825" y="1615674"/>
                  </a:lnTo>
                  <a:lnTo>
                    <a:pt x="163661" y="1585223"/>
                  </a:lnTo>
                  <a:lnTo>
                    <a:pt x="127922" y="1552481"/>
                  </a:lnTo>
                  <a:lnTo>
                    <a:pt x="93646" y="1517468"/>
                  </a:lnTo>
                  <a:lnTo>
                    <a:pt x="60873" y="1480205"/>
                  </a:lnTo>
                  <a:lnTo>
                    <a:pt x="29644" y="1440715"/>
                  </a:lnTo>
                  <a:lnTo>
                    <a:pt x="0" y="1399019"/>
                  </a:lnTo>
                  <a:lnTo>
                    <a:pt x="743216" y="89726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14035" y="5006023"/>
              <a:ext cx="1152525" cy="1152525"/>
            </a:xfrm>
            <a:custGeom>
              <a:avLst/>
              <a:gdLst/>
              <a:ahLst/>
              <a:cxnLst/>
              <a:rect l="l" t="t" r="r" b="b"/>
              <a:pathLst>
                <a:path w="1152525" h="1152525">
                  <a:moveTo>
                    <a:pt x="575995" y="0"/>
                  </a:moveTo>
                  <a:lnTo>
                    <a:pt x="528755" y="1909"/>
                  </a:lnTo>
                  <a:lnTo>
                    <a:pt x="482567" y="7538"/>
                  </a:lnTo>
                  <a:lnTo>
                    <a:pt x="437578" y="16740"/>
                  </a:lnTo>
                  <a:lnTo>
                    <a:pt x="393938" y="29365"/>
                  </a:lnTo>
                  <a:lnTo>
                    <a:pt x="351793" y="45265"/>
                  </a:lnTo>
                  <a:lnTo>
                    <a:pt x="311294" y="64292"/>
                  </a:lnTo>
                  <a:lnTo>
                    <a:pt x="272587" y="86298"/>
                  </a:lnTo>
                  <a:lnTo>
                    <a:pt x="235821" y="111135"/>
                  </a:lnTo>
                  <a:lnTo>
                    <a:pt x="201145" y="138655"/>
                  </a:lnTo>
                  <a:lnTo>
                    <a:pt x="168706" y="168708"/>
                  </a:lnTo>
                  <a:lnTo>
                    <a:pt x="138653" y="201147"/>
                  </a:lnTo>
                  <a:lnTo>
                    <a:pt x="111134" y="235824"/>
                  </a:lnTo>
                  <a:lnTo>
                    <a:pt x="86298" y="272591"/>
                  </a:lnTo>
                  <a:lnTo>
                    <a:pt x="64292" y="311298"/>
                  </a:lnTo>
                  <a:lnTo>
                    <a:pt x="45265" y="351799"/>
                  </a:lnTo>
                  <a:lnTo>
                    <a:pt x="29365" y="393944"/>
                  </a:lnTo>
                  <a:lnTo>
                    <a:pt x="16740" y="437586"/>
                  </a:lnTo>
                  <a:lnTo>
                    <a:pt x="7538" y="482576"/>
                  </a:lnTo>
                  <a:lnTo>
                    <a:pt x="1909" y="528766"/>
                  </a:lnTo>
                  <a:lnTo>
                    <a:pt x="0" y="576008"/>
                  </a:lnTo>
                  <a:lnTo>
                    <a:pt x="1909" y="623248"/>
                  </a:lnTo>
                  <a:lnTo>
                    <a:pt x="7538" y="669437"/>
                  </a:lnTo>
                  <a:lnTo>
                    <a:pt x="16740" y="714425"/>
                  </a:lnTo>
                  <a:lnTo>
                    <a:pt x="29365" y="758066"/>
                  </a:lnTo>
                  <a:lnTo>
                    <a:pt x="45265" y="800210"/>
                  </a:lnTo>
                  <a:lnTo>
                    <a:pt x="64292" y="840709"/>
                  </a:lnTo>
                  <a:lnTo>
                    <a:pt x="86298" y="879416"/>
                  </a:lnTo>
                  <a:lnTo>
                    <a:pt x="111134" y="916182"/>
                  </a:lnTo>
                  <a:lnTo>
                    <a:pt x="138653" y="950858"/>
                  </a:lnTo>
                  <a:lnTo>
                    <a:pt x="168706" y="983297"/>
                  </a:lnTo>
                  <a:lnTo>
                    <a:pt x="201145" y="1013350"/>
                  </a:lnTo>
                  <a:lnTo>
                    <a:pt x="235821" y="1040869"/>
                  </a:lnTo>
                  <a:lnTo>
                    <a:pt x="272587" y="1065705"/>
                  </a:lnTo>
                  <a:lnTo>
                    <a:pt x="311294" y="1087711"/>
                  </a:lnTo>
                  <a:lnTo>
                    <a:pt x="351793" y="1106739"/>
                  </a:lnTo>
                  <a:lnTo>
                    <a:pt x="393938" y="1122639"/>
                  </a:lnTo>
                  <a:lnTo>
                    <a:pt x="437578" y="1135264"/>
                  </a:lnTo>
                  <a:lnTo>
                    <a:pt x="482567" y="1144465"/>
                  </a:lnTo>
                  <a:lnTo>
                    <a:pt x="528755" y="1150094"/>
                  </a:lnTo>
                  <a:lnTo>
                    <a:pt x="575995" y="1152004"/>
                  </a:lnTo>
                  <a:lnTo>
                    <a:pt x="623237" y="1150094"/>
                  </a:lnTo>
                  <a:lnTo>
                    <a:pt x="669427" y="1144465"/>
                  </a:lnTo>
                  <a:lnTo>
                    <a:pt x="714417" y="1135264"/>
                  </a:lnTo>
                  <a:lnTo>
                    <a:pt x="758058" y="1122639"/>
                  </a:lnTo>
                  <a:lnTo>
                    <a:pt x="800202" y="1106739"/>
                  </a:lnTo>
                  <a:lnTo>
                    <a:pt x="840702" y="1087711"/>
                  </a:lnTo>
                  <a:lnTo>
                    <a:pt x="879409" y="1065705"/>
                  </a:lnTo>
                  <a:lnTo>
                    <a:pt x="916175" y="1040869"/>
                  </a:lnTo>
                  <a:lnTo>
                    <a:pt x="950851" y="1013350"/>
                  </a:lnTo>
                  <a:lnTo>
                    <a:pt x="983289" y="983297"/>
                  </a:lnTo>
                  <a:lnTo>
                    <a:pt x="1013341" y="950858"/>
                  </a:lnTo>
                  <a:lnTo>
                    <a:pt x="1040860" y="916182"/>
                  </a:lnTo>
                  <a:lnTo>
                    <a:pt x="1065696" y="879416"/>
                  </a:lnTo>
                  <a:lnTo>
                    <a:pt x="1087701" y="840709"/>
                  </a:lnTo>
                  <a:lnTo>
                    <a:pt x="1106728" y="800210"/>
                  </a:lnTo>
                  <a:lnTo>
                    <a:pt x="1122627" y="758066"/>
                  </a:lnTo>
                  <a:lnTo>
                    <a:pt x="1135252" y="714425"/>
                  </a:lnTo>
                  <a:lnTo>
                    <a:pt x="1144453" y="669437"/>
                  </a:lnTo>
                  <a:lnTo>
                    <a:pt x="1150082" y="623248"/>
                  </a:lnTo>
                  <a:lnTo>
                    <a:pt x="1151991" y="576008"/>
                  </a:lnTo>
                  <a:lnTo>
                    <a:pt x="1150082" y="528766"/>
                  </a:lnTo>
                  <a:lnTo>
                    <a:pt x="1144453" y="482576"/>
                  </a:lnTo>
                  <a:lnTo>
                    <a:pt x="1135252" y="437586"/>
                  </a:lnTo>
                  <a:lnTo>
                    <a:pt x="1122627" y="393944"/>
                  </a:lnTo>
                  <a:lnTo>
                    <a:pt x="1106728" y="351799"/>
                  </a:lnTo>
                  <a:lnTo>
                    <a:pt x="1087701" y="311298"/>
                  </a:lnTo>
                  <a:lnTo>
                    <a:pt x="1065696" y="272591"/>
                  </a:lnTo>
                  <a:lnTo>
                    <a:pt x="1040860" y="235824"/>
                  </a:lnTo>
                  <a:lnTo>
                    <a:pt x="1013341" y="201147"/>
                  </a:lnTo>
                  <a:lnTo>
                    <a:pt x="983289" y="168708"/>
                  </a:lnTo>
                  <a:lnTo>
                    <a:pt x="950851" y="138655"/>
                  </a:lnTo>
                  <a:lnTo>
                    <a:pt x="916175" y="111135"/>
                  </a:lnTo>
                  <a:lnTo>
                    <a:pt x="879409" y="86298"/>
                  </a:lnTo>
                  <a:lnTo>
                    <a:pt x="840702" y="64292"/>
                  </a:lnTo>
                  <a:lnTo>
                    <a:pt x="800202" y="45265"/>
                  </a:lnTo>
                  <a:lnTo>
                    <a:pt x="758058" y="29365"/>
                  </a:lnTo>
                  <a:lnTo>
                    <a:pt x="714417" y="16740"/>
                  </a:lnTo>
                  <a:lnTo>
                    <a:pt x="669427" y="7538"/>
                  </a:lnTo>
                  <a:lnTo>
                    <a:pt x="623237" y="1909"/>
                  </a:lnTo>
                  <a:lnTo>
                    <a:pt x="575995" y="0"/>
                  </a:lnTo>
                  <a:close/>
                </a:path>
              </a:pathLst>
            </a:custGeom>
            <a:solidFill>
              <a:srgbClr val="E6E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14035" y="5006023"/>
              <a:ext cx="1152525" cy="1152525"/>
            </a:xfrm>
            <a:custGeom>
              <a:avLst/>
              <a:gdLst/>
              <a:ahLst/>
              <a:cxnLst/>
              <a:rect l="l" t="t" r="r" b="b"/>
              <a:pathLst>
                <a:path w="1152525" h="1152525">
                  <a:moveTo>
                    <a:pt x="575995" y="1152004"/>
                  </a:moveTo>
                  <a:lnTo>
                    <a:pt x="623237" y="1150094"/>
                  </a:lnTo>
                  <a:lnTo>
                    <a:pt x="669427" y="1144465"/>
                  </a:lnTo>
                  <a:lnTo>
                    <a:pt x="714417" y="1135264"/>
                  </a:lnTo>
                  <a:lnTo>
                    <a:pt x="758058" y="1122639"/>
                  </a:lnTo>
                  <a:lnTo>
                    <a:pt x="800202" y="1106739"/>
                  </a:lnTo>
                  <a:lnTo>
                    <a:pt x="840702" y="1087711"/>
                  </a:lnTo>
                  <a:lnTo>
                    <a:pt x="879409" y="1065705"/>
                  </a:lnTo>
                  <a:lnTo>
                    <a:pt x="916175" y="1040869"/>
                  </a:lnTo>
                  <a:lnTo>
                    <a:pt x="950851" y="1013350"/>
                  </a:lnTo>
                  <a:lnTo>
                    <a:pt x="983289" y="983297"/>
                  </a:lnTo>
                  <a:lnTo>
                    <a:pt x="1013341" y="950858"/>
                  </a:lnTo>
                  <a:lnTo>
                    <a:pt x="1040860" y="916182"/>
                  </a:lnTo>
                  <a:lnTo>
                    <a:pt x="1065696" y="879416"/>
                  </a:lnTo>
                  <a:lnTo>
                    <a:pt x="1087701" y="840709"/>
                  </a:lnTo>
                  <a:lnTo>
                    <a:pt x="1106728" y="800210"/>
                  </a:lnTo>
                  <a:lnTo>
                    <a:pt x="1122627" y="758066"/>
                  </a:lnTo>
                  <a:lnTo>
                    <a:pt x="1135252" y="714425"/>
                  </a:lnTo>
                  <a:lnTo>
                    <a:pt x="1144453" y="669437"/>
                  </a:lnTo>
                  <a:lnTo>
                    <a:pt x="1150082" y="623248"/>
                  </a:lnTo>
                  <a:lnTo>
                    <a:pt x="1151991" y="576008"/>
                  </a:lnTo>
                  <a:lnTo>
                    <a:pt x="1150082" y="528766"/>
                  </a:lnTo>
                  <a:lnTo>
                    <a:pt x="1144453" y="482576"/>
                  </a:lnTo>
                  <a:lnTo>
                    <a:pt x="1135252" y="437586"/>
                  </a:lnTo>
                  <a:lnTo>
                    <a:pt x="1122627" y="393944"/>
                  </a:lnTo>
                  <a:lnTo>
                    <a:pt x="1106728" y="351799"/>
                  </a:lnTo>
                  <a:lnTo>
                    <a:pt x="1087701" y="311298"/>
                  </a:lnTo>
                  <a:lnTo>
                    <a:pt x="1065696" y="272591"/>
                  </a:lnTo>
                  <a:lnTo>
                    <a:pt x="1040860" y="235824"/>
                  </a:lnTo>
                  <a:lnTo>
                    <a:pt x="1013341" y="201147"/>
                  </a:lnTo>
                  <a:lnTo>
                    <a:pt x="983289" y="168708"/>
                  </a:lnTo>
                  <a:lnTo>
                    <a:pt x="950851" y="138655"/>
                  </a:lnTo>
                  <a:lnTo>
                    <a:pt x="916175" y="111135"/>
                  </a:lnTo>
                  <a:lnTo>
                    <a:pt x="879409" y="86298"/>
                  </a:lnTo>
                  <a:lnTo>
                    <a:pt x="840702" y="64292"/>
                  </a:lnTo>
                  <a:lnTo>
                    <a:pt x="800202" y="45265"/>
                  </a:lnTo>
                  <a:lnTo>
                    <a:pt x="758058" y="29365"/>
                  </a:lnTo>
                  <a:lnTo>
                    <a:pt x="714417" y="16740"/>
                  </a:lnTo>
                  <a:lnTo>
                    <a:pt x="669427" y="7538"/>
                  </a:lnTo>
                  <a:lnTo>
                    <a:pt x="623237" y="1909"/>
                  </a:lnTo>
                  <a:lnTo>
                    <a:pt x="575995" y="0"/>
                  </a:lnTo>
                  <a:lnTo>
                    <a:pt x="528755" y="1909"/>
                  </a:lnTo>
                  <a:lnTo>
                    <a:pt x="482567" y="7538"/>
                  </a:lnTo>
                  <a:lnTo>
                    <a:pt x="437578" y="16740"/>
                  </a:lnTo>
                  <a:lnTo>
                    <a:pt x="393938" y="29365"/>
                  </a:lnTo>
                  <a:lnTo>
                    <a:pt x="351793" y="45265"/>
                  </a:lnTo>
                  <a:lnTo>
                    <a:pt x="311294" y="64292"/>
                  </a:lnTo>
                  <a:lnTo>
                    <a:pt x="272587" y="86298"/>
                  </a:lnTo>
                  <a:lnTo>
                    <a:pt x="235821" y="111135"/>
                  </a:lnTo>
                  <a:lnTo>
                    <a:pt x="201145" y="138655"/>
                  </a:lnTo>
                  <a:lnTo>
                    <a:pt x="168706" y="168708"/>
                  </a:lnTo>
                  <a:lnTo>
                    <a:pt x="138653" y="201147"/>
                  </a:lnTo>
                  <a:lnTo>
                    <a:pt x="111134" y="235824"/>
                  </a:lnTo>
                  <a:lnTo>
                    <a:pt x="86298" y="272591"/>
                  </a:lnTo>
                  <a:lnTo>
                    <a:pt x="64292" y="311298"/>
                  </a:lnTo>
                  <a:lnTo>
                    <a:pt x="45265" y="351799"/>
                  </a:lnTo>
                  <a:lnTo>
                    <a:pt x="29365" y="393944"/>
                  </a:lnTo>
                  <a:lnTo>
                    <a:pt x="16740" y="437586"/>
                  </a:lnTo>
                  <a:lnTo>
                    <a:pt x="7538" y="482576"/>
                  </a:lnTo>
                  <a:lnTo>
                    <a:pt x="1909" y="528766"/>
                  </a:lnTo>
                  <a:lnTo>
                    <a:pt x="0" y="576008"/>
                  </a:lnTo>
                  <a:lnTo>
                    <a:pt x="1909" y="623248"/>
                  </a:lnTo>
                  <a:lnTo>
                    <a:pt x="7538" y="669437"/>
                  </a:lnTo>
                  <a:lnTo>
                    <a:pt x="16740" y="714425"/>
                  </a:lnTo>
                  <a:lnTo>
                    <a:pt x="29365" y="758066"/>
                  </a:lnTo>
                  <a:lnTo>
                    <a:pt x="45265" y="800210"/>
                  </a:lnTo>
                  <a:lnTo>
                    <a:pt x="64292" y="840709"/>
                  </a:lnTo>
                  <a:lnTo>
                    <a:pt x="86298" y="879416"/>
                  </a:lnTo>
                  <a:lnTo>
                    <a:pt x="111134" y="916182"/>
                  </a:lnTo>
                  <a:lnTo>
                    <a:pt x="138653" y="950858"/>
                  </a:lnTo>
                  <a:lnTo>
                    <a:pt x="168706" y="983297"/>
                  </a:lnTo>
                  <a:lnTo>
                    <a:pt x="201145" y="1013350"/>
                  </a:lnTo>
                  <a:lnTo>
                    <a:pt x="235821" y="1040869"/>
                  </a:lnTo>
                  <a:lnTo>
                    <a:pt x="272587" y="1065705"/>
                  </a:lnTo>
                  <a:lnTo>
                    <a:pt x="311294" y="1087711"/>
                  </a:lnTo>
                  <a:lnTo>
                    <a:pt x="351793" y="1106739"/>
                  </a:lnTo>
                  <a:lnTo>
                    <a:pt x="393938" y="1122639"/>
                  </a:lnTo>
                  <a:lnTo>
                    <a:pt x="437578" y="1135264"/>
                  </a:lnTo>
                  <a:lnTo>
                    <a:pt x="482567" y="1144465"/>
                  </a:lnTo>
                  <a:lnTo>
                    <a:pt x="528755" y="1150094"/>
                  </a:lnTo>
                  <a:lnTo>
                    <a:pt x="575995" y="1152004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83000" y="5691060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83000" y="5193512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BE36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83000" y="4944745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83001" y="5442292"/>
              <a:ext cx="144145" cy="641985"/>
            </a:xfrm>
            <a:custGeom>
              <a:avLst/>
              <a:gdLst/>
              <a:ahLst/>
              <a:cxnLst/>
              <a:rect l="l" t="t" r="r" b="b"/>
              <a:pathLst>
                <a:path w="144145" h="641985">
                  <a:moveTo>
                    <a:pt x="144005" y="497535"/>
                  </a:moveTo>
                  <a:lnTo>
                    <a:pt x="0" y="497535"/>
                  </a:lnTo>
                  <a:lnTo>
                    <a:pt x="0" y="641540"/>
                  </a:lnTo>
                  <a:lnTo>
                    <a:pt x="144005" y="641540"/>
                  </a:lnTo>
                  <a:lnTo>
                    <a:pt x="144005" y="497535"/>
                  </a:lnTo>
                  <a:close/>
                </a:path>
                <a:path w="144145" h="64198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051718" y="7169802"/>
            <a:ext cx="3545204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000" spc="1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tema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lavoro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oltre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sviluppare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attività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ricerca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connesse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all’Osser-  </a:t>
            </a:r>
            <a:r>
              <a:rPr sz="1000" spc="-15" dirty="0">
                <a:latin typeface="Garamond"/>
                <a:cs typeface="Garamond"/>
              </a:rPr>
              <a:t>vatorio,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5" dirty="0">
                <a:latin typeface="Garamond"/>
                <a:cs typeface="Garamond"/>
              </a:rPr>
              <a:t>questi </a:t>
            </a:r>
            <a:r>
              <a:rPr sz="1000" spc="-15" dirty="0">
                <a:latin typeface="Garamond"/>
                <a:cs typeface="Garamond"/>
              </a:rPr>
              <a:t>mesi, </a:t>
            </a:r>
            <a:r>
              <a:rPr sz="1000" spc="-10" dirty="0">
                <a:latin typeface="Garamond"/>
                <a:cs typeface="Garamond"/>
              </a:rPr>
              <a:t>sta </a:t>
            </a:r>
            <a:r>
              <a:rPr sz="1000" spc="-20" dirty="0">
                <a:latin typeface="Garamond"/>
                <a:cs typeface="Garamond"/>
              </a:rPr>
              <a:t>procedendo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spc="-5" dirty="0">
                <a:latin typeface="Garamond"/>
                <a:cs typeface="Garamond"/>
              </a:rPr>
              <a:t>definire </a:t>
            </a: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i="1" spc="70" dirty="0">
                <a:latin typeface="Garamond"/>
                <a:cs typeface="Garamond"/>
              </a:rPr>
              <a:t>governance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20" dirty="0">
                <a:latin typeface="Garamond"/>
                <a:cs typeface="Garamond"/>
              </a:rPr>
              <a:t>i </a:t>
            </a:r>
            <a:r>
              <a:rPr sz="1000" spc="-5" dirty="0">
                <a:latin typeface="Garamond"/>
                <a:cs typeface="Garamond"/>
              </a:rPr>
              <a:t>profili  procedurali </a:t>
            </a:r>
            <a:r>
              <a:rPr sz="1000" spc="-20" dirty="0">
                <a:latin typeface="Garamond"/>
                <a:cs typeface="Garamond"/>
              </a:rPr>
              <a:t>connessi </a:t>
            </a:r>
            <a:r>
              <a:rPr sz="1000" spc="5" dirty="0">
                <a:latin typeface="Garamond"/>
                <a:cs typeface="Garamond"/>
              </a:rPr>
              <a:t>allo </a:t>
            </a:r>
            <a:r>
              <a:rPr sz="1000" spc="-10" dirty="0">
                <a:latin typeface="Garamond"/>
                <a:cs typeface="Garamond"/>
              </a:rPr>
              <a:t>sviluppo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15" dirty="0">
                <a:latin typeface="Garamond"/>
                <a:cs typeface="Garamond"/>
              </a:rPr>
              <a:t>al </a:t>
            </a:r>
            <a:r>
              <a:rPr sz="1000" spc="-5" dirty="0">
                <a:latin typeface="Garamond"/>
                <a:cs typeface="Garamond"/>
              </a:rPr>
              <a:t>mantenimento dell’Osservatorio,  </a:t>
            </a:r>
            <a:r>
              <a:rPr sz="1000" spc="-25" dirty="0">
                <a:latin typeface="Garamond"/>
                <a:cs typeface="Garamond"/>
              </a:rPr>
              <a:t>così </a:t>
            </a:r>
            <a:r>
              <a:rPr sz="1000" spc="-30" dirty="0">
                <a:latin typeface="Garamond"/>
                <a:cs typeface="Garamond"/>
              </a:rPr>
              <a:t>come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spc="-15" dirty="0">
                <a:latin typeface="Garamond"/>
                <a:cs typeface="Garamond"/>
              </a:rPr>
              <a:t>sistema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sponsorizzazioni </a:t>
            </a:r>
            <a:r>
              <a:rPr sz="1000" spc="-5" dirty="0">
                <a:latin typeface="Garamond"/>
                <a:cs typeface="Garamond"/>
              </a:rPr>
              <a:t>da </a:t>
            </a:r>
            <a:r>
              <a:rPr sz="1000" i="1" spc="35" dirty="0">
                <a:latin typeface="Garamond"/>
                <a:cs typeface="Garamond"/>
              </a:rPr>
              <a:t>stakeholder </a:t>
            </a:r>
            <a:r>
              <a:rPr sz="1000" dirty="0">
                <a:latin typeface="Garamond"/>
                <a:cs typeface="Garamond"/>
              </a:rPr>
              <a:t>privati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5" dirty="0">
                <a:latin typeface="Garamond"/>
                <a:cs typeface="Garamond"/>
              </a:rPr>
              <a:t>pubblici  interessati </a:t>
            </a:r>
            <a:r>
              <a:rPr sz="1000" spc="10" dirty="0">
                <a:latin typeface="Garamond"/>
                <a:cs typeface="Garamond"/>
              </a:rPr>
              <a:t>alle attività</a:t>
            </a:r>
            <a:r>
              <a:rPr sz="1000" spc="-17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dell’Osservatorio.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939032" y="2502003"/>
            <a:ext cx="103797" cy="125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051592" y="2479298"/>
            <a:ext cx="3569335" cy="7747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7310">
              <a:lnSpc>
                <a:spcPct val="100899"/>
              </a:lnSpc>
              <a:spcBef>
                <a:spcPts val="90"/>
              </a:spcBef>
            </a:pPr>
            <a:r>
              <a:rPr sz="900" b="1" spc="95" dirty="0">
                <a:latin typeface="Calibri"/>
                <a:cs typeface="Calibri"/>
              </a:rPr>
              <a:t>DB </a:t>
            </a:r>
            <a:r>
              <a:rPr sz="900" b="1" dirty="0">
                <a:latin typeface="Calibri"/>
                <a:cs typeface="Calibri"/>
              </a:rPr>
              <a:t>- </a:t>
            </a:r>
            <a:r>
              <a:rPr sz="900" b="1" spc="80" dirty="0">
                <a:latin typeface="Calibri"/>
                <a:cs typeface="Calibri"/>
              </a:rPr>
              <a:t>Financial </a:t>
            </a:r>
            <a:r>
              <a:rPr sz="900" b="1" spc="85" dirty="0">
                <a:latin typeface="Calibri"/>
                <a:cs typeface="Calibri"/>
              </a:rPr>
              <a:t>Restructuring </a:t>
            </a:r>
            <a:r>
              <a:rPr sz="900" spc="35" dirty="0">
                <a:latin typeface="Calibri"/>
                <a:cs typeface="Calibri"/>
              </a:rPr>
              <a:t>(case </a:t>
            </a:r>
            <a:r>
              <a:rPr sz="900" spc="60" dirty="0">
                <a:latin typeface="Calibri"/>
                <a:cs typeface="Calibri"/>
              </a:rPr>
              <a:t>studies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spc="75" dirty="0">
                <a:latin typeface="Calibri"/>
                <a:cs typeface="Calibri"/>
              </a:rPr>
              <a:t>Focus </a:t>
            </a:r>
            <a:r>
              <a:rPr sz="900" spc="60" dirty="0">
                <a:latin typeface="Calibri"/>
                <a:cs typeface="Calibri"/>
              </a:rPr>
              <a:t>Italia)  </a:t>
            </a:r>
            <a:r>
              <a:rPr sz="1000" spc="-10" dirty="0">
                <a:latin typeface="Garamond"/>
                <a:cs typeface="Garamond"/>
              </a:rPr>
              <a:t>Database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dedicato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allo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screening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principali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operazioni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restructu-  </a:t>
            </a:r>
            <a:r>
              <a:rPr sz="1000" spc="5" dirty="0">
                <a:latin typeface="Garamond"/>
                <a:cs typeface="Garamond"/>
              </a:rPr>
              <a:t>ring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livello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nazionale/europeo/internazionale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aventi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ad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oggetto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compa-</a:t>
            </a:r>
            <a:endParaRPr sz="1000">
              <a:latin typeface="Garamond"/>
              <a:cs typeface="Garamond"/>
            </a:endParaRPr>
          </a:p>
          <a:p>
            <a:pPr marL="12700" marR="5080"/>
            <a:r>
              <a:rPr sz="1000" dirty="0">
                <a:latin typeface="Garamond"/>
                <a:cs typeface="Garamond"/>
              </a:rPr>
              <a:t>gnie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shipping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all’approfondimento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diverse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tecniche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valutazio-  </a:t>
            </a:r>
            <a:r>
              <a:rPr sz="1000" spc="-15" dirty="0">
                <a:latin typeface="Garamond"/>
                <a:cs typeface="Garamond"/>
              </a:rPr>
              <a:t>ne </a:t>
            </a:r>
            <a:r>
              <a:rPr sz="1000" spc="5" dirty="0">
                <a:latin typeface="Garamond"/>
                <a:cs typeface="Garamond"/>
              </a:rPr>
              <a:t>degli </a:t>
            </a:r>
            <a:r>
              <a:rPr sz="1000" i="1" spc="25" dirty="0">
                <a:latin typeface="Garamond"/>
                <a:cs typeface="Garamond"/>
              </a:rPr>
              <a:t>asset</a:t>
            </a:r>
            <a:r>
              <a:rPr sz="1000" i="1" spc="-160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distressed</a:t>
            </a:r>
            <a:r>
              <a:rPr sz="1000" spc="35" dirty="0">
                <a:latin typeface="Garamond"/>
                <a:cs typeface="Garamond"/>
              </a:rPr>
              <a:t>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03296" y="4961742"/>
            <a:ext cx="1017269" cy="1148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spcBef>
                <a:spcPts val="100"/>
              </a:spcBef>
            </a:pPr>
            <a:r>
              <a:rPr sz="900" spc="80" dirty="0">
                <a:latin typeface="Calibri"/>
                <a:cs typeface="Calibri"/>
              </a:rPr>
              <a:t>B</a:t>
            </a:r>
            <a:r>
              <a:rPr sz="900" spc="90" dirty="0">
                <a:latin typeface="Calibri"/>
                <a:cs typeface="Calibri"/>
              </a:rPr>
              <a:t>ulk</a:t>
            </a:r>
            <a:endParaRPr sz="900">
              <a:latin typeface="Calibri"/>
              <a:cs typeface="Calibri"/>
            </a:endParaRPr>
          </a:p>
          <a:p>
            <a:pPr marR="5080" algn="r">
              <a:spcBef>
                <a:spcPts val="875"/>
              </a:spcBef>
            </a:pPr>
            <a:r>
              <a:rPr sz="900" spc="65" dirty="0">
                <a:latin typeface="Calibri"/>
                <a:cs typeface="Calibri"/>
              </a:rPr>
              <a:t>Mixed</a:t>
            </a:r>
            <a:r>
              <a:rPr sz="900" spc="-65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(diversified)</a:t>
            </a:r>
            <a:endParaRPr sz="900">
              <a:latin typeface="Calibri"/>
              <a:cs typeface="Calibri"/>
            </a:endParaRPr>
          </a:p>
          <a:p>
            <a:pPr marL="527050" marR="5080" indent="191135" algn="r">
              <a:lnSpc>
                <a:spcPct val="178100"/>
              </a:lnSpc>
              <a:spcBef>
                <a:spcPts val="40"/>
              </a:spcBef>
            </a:pPr>
            <a:r>
              <a:rPr sz="900" spc="60" dirty="0">
                <a:latin typeface="Calibri"/>
                <a:cs typeface="Calibri"/>
              </a:rPr>
              <a:t>F</a:t>
            </a:r>
            <a:r>
              <a:rPr sz="900" spc="55" dirty="0">
                <a:latin typeface="Calibri"/>
                <a:cs typeface="Calibri"/>
              </a:rPr>
              <a:t>erry  </a:t>
            </a:r>
            <a:r>
              <a:rPr sz="900" spc="75" dirty="0">
                <a:latin typeface="Calibri"/>
                <a:cs typeface="Calibri"/>
              </a:rPr>
              <a:t>Ro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50" dirty="0">
                <a:latin typeface="Calibri"/>
                <a:cs typeface="Calibri"/>
              </a:rPr>
              <a:t>Ro  </a:t>
            </a:r>
            <a:r>
              <a:rPr sz="900" spc="105" dirty="0">
                <a:latin typeface="Calibri"/>
                <a:cs typeface="Calibri"/>
              </a:rPr>
              <a:t>Of</a:t>
            </a:r>
            <a:r>
              <a:rPr sz="900" spc="50" dirty="0">
                <a:latin typeface="Calibri"/>
                <a:cs typeface="Calibri"/>
              </a:rPr>
              <a:t>f</a:t>
            </a:r>
            <a:r>
              <a:rPr sz="900" spc="70" dirty="0">
                <a:latin typeface="Calibri"/>
                <a:cs typeface="Calibri"/>
              </a:rPr>
              <a:t>sho</a:t>
            </a:r>
            <a:r>
              <a:rPr sz="900" spc="40" dirty="0">
                <a:latin typeface="Calibri"/>
                <a:cs typeface="Calibri"/>
              </a:rPr>
              <a:t>r</a:t>
            </a:r>
            <a:r>
              <a:rPr sz="900" spc="10" dirty="0"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059311" y="6376061"/>
            <a:ext cx="1142365" cy="108585"/>
            <a:chOff x="5708891" y="6376060"/>
            <a:chExt cx="1142365" cy="108585"/>
          </a:xfrm>
        </p:grpSpPr>
        <p:sp>
          <p:nvSpPr>
            <p:cNvPr id="29" name="object 29"/>
            <p:cNvSpPr/>
            <p:nvPr/>
          </p:nvSpPr>
          <p:spPr>
            <a:xfrm>
              <a:off x="6296431" y="6376060"/>
              <a:ext cx="108585" cy="108585"/>
            </a:xfrm>
            <a:custGeom>
              <a:avLst/>
              <a:gdLst/>
              <a:ahLst/>
              <a:cxnLst/>
              <a:rect l="l" t="t" r="r" b="b"/>
              <a:pathLst>
                <a:path w="108585" h="108585">
                  <a:moveTo>
                    <a:pt x="108000" y="0"/>
                  </a:moveTo>
                  <a:lnTo>
                    <a:pt x="0" y="0"/>
                  </a:lnTo>
                  <a:lnTo>
                    <a:pt x="0" y="108000"/>
                  </a:lnTo>
                  <a:lnTo>
                    <a:pt x="108000" y="108000"/>
                  </a:lnTo>
                  <a:lnTo>
                    <a:pt x="108000" y="0"/>
                  </a:lnTo>
                  <a:close/>
                </a:path>
              </a:pathLst>
            </a:custGeom>
            <a:solidFill>
              <a:srgbClr val="FF7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08891" y="6376060"/>
              <a:ext cx="108585" cy="108585"/>
            </a:xfrm>
            <a:custGeom>
              <a:avLst/>
              <a:gdLst/>
              <a:ahLst/>
              <a:cxnLst/>
              <a:rect l="l" t="t" r="r" b="b"/>
              <a:pathLst>
                <a:path w="108585" h="108585">
                  <a:moveTo>
                    <a:pt x="108000" y="0"/>
                  </a:moveTo>
                  <a:lnTo>
                    <a:pt x="0" y="0"/>
                  </a:lnTo>
                  <a:lnTo>
                    <a:pt x="0" y="108000"/>
                  </a:lnTo>
                  <a:lnTo>
                    <a:pt x="108000" y="108000"/>
                  </a:lnTo>
                  <a:lnTo>
                    <a:pt x="108000" y="0"/>
                  </a:lnTo>
                  <a:close/>
                </a:path>
              </a:pathLst>
            </a:custGeom>
            <a:solidFill>
              <a:srgbClr val="FF9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42811" y="6376073"/>
              <a:ext cx="108585" cy="108585"/>
            </a:xfrm>
            <a:custGeom>
              <a:avLst/>
              <a:gdLst/>
              <a:ahLst/>
              <a:cxnLst/>
              <a:rect l="l" t="t" r="r" b="b"/>
              <a:pathLst>
                <a:path w="108584" h="108585">
                  <a:moveTo>
                    <a:pt x="108000" y="0"/>
                  </a:moveTo>
                  <a:lnTo>
                    <a:pt x="0" y="0"/>
                  </a:lnTo>
                  <a:lnTo>
                    <a:pt x="0" y="108000"/>
                  </a:lnTo>
                  <a:lnTo>
                    <a:pt x="108000" y="108000"/>
                  </a:lnTo>
                  <a:lnTo>
                    <a:pt x="108000" y="0"/>
                  </a:lnTo>
                  <a:close/>
                </a:path>
              </a:pathLst>
            </a:custGeom>
            <a:solidFill>
              <a:srgbClr val="FF1D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797947" y="6360763"/>
            <a:ext cx="20701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95" dirty="0">
                <a:latin typeface="Calibri"/>
                <a:cs typeface="Calibri"/>
              </a:rPr>
              <a:t>Dry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210405" y="6360763"/>
            <a:ext cx="33210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latin typeface="Calibri"/>
                <a:cs typeface="Calibri"/>
              </a:rPr>
              <a:t>Liquid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244329" y="6360763"/>
            <a:ext cx="1587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latin typeface="Calibri"/>
                <a:cs typeface="Calibri"/>
              </a:rPr>
              <a:t>All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15733" y="5757462"/>
            <a:ext cx="22542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b="1" spc="20" dirty="0">
                <a:solidFill>
                  <a:srgbClr val="FFFFFF"/>
                </a:solidFill>
                <a:latin typeface="Book Antiqua"/>
                <a:cs typeface="Book Antiqua"/>
              </a:rPr>
              <a:t>66%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968745" y="5624264"/>
            <a:ext cx="2755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b="1" spc="-30" dirty="0">
                <a:solidFill>
                  <a:srgbClr val="FFFFFF"/>
                </a:solidFill>
                <a:latin typeface="Book Antiqua"/>
                <a:cs typeface="Book Antiqua"/>
              </a:rPr>
              <a:t>12,</a:t>
            </a:r>
            <a:r>
              <a:rPr sz="800" b="1" spc="-60" dirty="0">
                <a:solidFill>
                  <a:srgbClr val="FFFFFF"/>
                </a:solidFill>
                <a:latin typeface="Book Antiqua"/>
                <a:cs typeface="Book Antiqua"/>
              </a:rPr>
              <a:t>5</a:t>
            </a:r>
            <a:r>
              <a:rPr sz="800" b="1" spc="-15" dirty="0">
                <a:solidFill>
                  <a:srgbClr val="FFFFFF"/>
                </a:solidFill>
                <a:latin typeface="Book Antiqua"/>
                <a:cs typeface="Book Antiqua"/>
              </a:rPr>
              <a:t>%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91072" y="5087816"/>
            <a:ext cx="2755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b="1" spc="-30" dirty="0">
                <a:solidFill>
                  <a:srgbClr val="FFFFFF"/>
                </a:solidFill>
                <a:latin typeface="Book Antiqua"/>
                <a:cs typeface="Book Antiqua"/>
              </a:rPr>
              <a:t>12,</a:t>
            </a:r>
            <a:r>
              <a:rPr sz="800" b="1" spc="-60" dirty="0">
                <a:solidFill>
                  <a:srgbClr val="FFFFFF"/>
                </a:solidFill>
                <a:latin typeface="Book Antiqua"/>
                <a:cs typeface="Book Antiqua"/>
              </a:rPr>
              <a:t>5</a:t>
            </a:r>
            <a:r>
              <a:rPr sz="800" b="1" spc="-15" dirty="0">
                <a:solidFill>
                  <a:srgbClr val="FFFFFF"/>
                </a:solidFill>
                <a:latin typeface="Book Antiqua"/>
                <a:cs typeface="Book Antiqua"/>
              </a:rPr>
              <a:t>%</a:t>
            </a:r>
            <a:endParaRPr sz="800">
              <a:latin typeface="Book Antiqua"/>
              <a:cs typeface="Book Antiqua"/>
            </a:endParaRPr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7064419" y="3496361"/>
          <a:ext cx="3295650" cy="14768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1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00" b="1" spc="3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Settore</a:t>
                      </a:r>
                      <a:endParaRPr sz="600">
                        <a:latin typeface="Book Antiqua"/>
                        <a:cs typeface="Book Antiqua"/>
                      </a:endParaRPr>
                    </a:p>
                  </a:txBody>
                  <a:tcPr marL="0" marR="0" marT="60325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Numero </a:t>
                      </a:r>
                      <a:r>
                        <a:rPr sz="600" b="1" spc="-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di</a:t>
                      </a:r>
                      <a:r>
                        <a:rPr sz="600" b="1" spc="-9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6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compagnie</a:t>
                      </a:r>
                      <a:endParaRPr sz="600">
                        <a:latin typeface="Book Antiqua"/>
                        <a:cs typeface="Book Antiqua"/>
                      </a:endParaRPr>
                    </a:p>
                  </a:txBody>
                  <a:tcPr marL="0" marR="0" marT="60325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600" b="1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%</a:t>
                      </a:r>
                      <a:endParaRPr sz="600">
                        <a:latin typeface="Book Antiqua"/>
                        <a:cs typeface="Book Antiqua"/>
                      </a:endParaRPr>
                    </a:p>
                  </a:txBody>
                  <a:tcPr marL="0" marR="0" marT="60325" marB="0">
                    <a:solidFill>
                      <a:srgbClr val="FBC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27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600" spc="75" dirty="0">
                          <a:latin typeface="Calibri"/>
                          <a:cs typeface="Calibri"/>
                        </a:rPr>
                        <a:t>Bulk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600" spc="-30" dirty="0">
                          <a:latin typeface="Calibri"/>
                          <a:cs typeface="Calibri"/>
                        </a:rPr>
                        <a:t>21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marR="16891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600" spc="1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600" spc="3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,6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3%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31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600" spc="55" dirty="0">
                          <a:latin typeface="Calibri"/>
                          <a:cs typeface="Calibri"/>
                        </a:rPr>
                        <a:t>Mixed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(diversified)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4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marR="16065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600" spc="2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600" spc="3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2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0%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2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600" spc="60" dirty="0">
                          <a:latin typeface="Calibri"/>
                          <a:cs typeface="Calibri"/>
                        </a:rPr>
                        <a:t>Ferry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4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marR="16129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600" spc="2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600" spc="3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2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0%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52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600" spc="55" dirty="0">
                          <a:latin typeface="Calibri"/>
                          <a:cs typeface="Calibri"/>
                        </a:rPr>
                        <a:t>Ro-Ro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600" spc="3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600" spc="2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600" spc="3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531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600" spc="55" dirty="0">
                          <a:latin typeface="Calibri"/>
                          <a:cs typeface="Calibri"/>
                        </a:rPr>
                        <a:t>Offshore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2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marR="16891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600" spc="2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600" spc="30" dirty="0">
                          <a:latin typeface="Calibri"/>
                          <a:cs typeface="Calibri"/>
                        </a:rPr>
                        <a:t>,2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5%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L="3873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6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Totale</a:t>
                      </a:r>
                      <a:endParaRPr sz="600">
                        <a:latin typeface="Book Antiqua"/>
                        <a:cs typeface="Book Antiqua"/>
                      </a:endParaRPr>
                    </a:p>
                  </a:txBody>
                  <a:tcPr marL="0" marR="0" marT="17145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600" b="1" spc="1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32</a:t>
                      </a:r>
                      <a:endParaRPr sz="600">
                        <a:latin typeface="Book Antiqua"/>
                        <a:cs typeface="Book Antiqua"/>
                      </a:endParaRPr>
                    </a:p>
                  </a:txBody>
                  <a:tcPr marL="0" marR="0" marT="17145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600" b="1" spc="3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100,00</a:t>
                      </a:r>
                      <a:endParaRPr sz="600">
                        <a:latin typeface="Book Antiqua"/>
                        <a:cs typeface="Book Antiqua"/>
                      </a:endParaRPr>
                    </a:p>
                  </a:txBody>
                  <a:tcPr marL="0" marR="0" marT="17145" marB="0">
                    <a:solidFill>
                      <a:srgbClr val="FBC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6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53060">
                        <a:lnSpc>
                          <a:spcPct val="100000"/>
                        </a:lnSpc>
                      </a:pPr>
                      <a:r>
                        <a:rPr sz="1125" b="1" spc="7" baseline="-44444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3%</a:t>
                      </a:r>
                      <a:r>
                        <a:rPr sz="1125" b="1" spc="127" baseline="-44444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Book Antiqua"/>
                          <a:cs typeface="Book Antiqua"/>
                        </a:rPr>
                        <a:t>6%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6350" marB="0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39" name="object 39"/>
          <p:cNvGrpSpPr/>
          <p:nvPr/>
        </p:nvGrpSpPr>
        <p:grpSpPr>
          <a:xfrm>
            <a:off x="9093496" y="4948077"/>
            <a:ext cx="1268095" cy="1268095"/>
            <a:chOff x="5743076" y="4948076"/>
            <a:chExt cx="1268095" cy="1268095"/>
          </a:xfrm>
        </p:grpSpPr>
        <p:sp>
          <p:nvSpPr>
            <p:cNvPr id="40" name="object 40"/>
            <p:cNvSpPr/>
            <p:nvPr/>
          </p:nvSpPr>
          <p:spPr>
            <a:xfrm>
              <a:off x="6377035" y="5582034"/>
              <a:ext cx="194945" cy="631190"/>
            </a:xfrm>
            <a:custGeom>
              <a:avLst/>
              <a:gdLst/>
              <a:ahLst/>
              <a:cxnLst/>
              <a:rect l="l" t="t" r="r" b="b"/>
              <a:pathLst>
                <a:path w="194945" h="631189">
                  <a:moveTo>
                    <a:pt x="0" y="0"/>
                  </a:moveTo>
                  <a:lnTo>
                    <a:pt x="0" y="630783"/>
                  </a:lnTo>
                  <a:lnTo>
                    <a:pt x="50531" y="628988"/>
                  </a:lnTo>
                  <a:lnTo>
                    <a:pt x="98740" y="623423"/>
                  </a:lnTo>
                  <a:lnTo>
                    <a:pt x="146309" y="613820"/>
                  </a:lnTo>
                  <a:lnTo>
                    <a:pt x="194919" y="599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D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377035" y="5582034"/>
              <a:ext cx="194945" cy="631190"/>
            </a:xfrm>
            <a:custGeom>
              <a:avLst/>
              <a:gdLst/>
              <a:ahLst/>
              <a:cxnLst/>
              <a:rect l="l" t="t" r="r" b="b"/>
              <a:pathLst>
                <a:path w="194945" h="631189">
                  <a:moveTo>
                    <a:pt x="0" y="0"/>
                  </a:moveTo>
                  <a:lnTo>
                    <a:pt x="194919" y="599909"/>
                  </a:lnTo>
                  <a:lnTo>
                    <a:pt x="146309" y="613820"/>
                  </a:lnTo>
                  <a:lnTo>
                    <a:pt x="98740" y="623423"/>
                  </a:lnTo>
                  <a:lnTo>
                    <a:pt x="50531" y="628988"/>
                  </a:lnTo>
                  <a:lnTo>
                    <a:pt x="0" y="630783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377035" y="5120707"/>
              <a:ext cx="630555" cy="1061720"/>
            </a:xfrm>
            <a:custGeom>
              <a:avLst/>
              <a:gdLst/>
              <a:ahLst/>
              <a:cxnLst/>
              <a:rect l="l" t="t" r="r" b="b"/>
              <a:pathLst>
                <a:path w="630554" h="1061720">
                  <a:moveTo>
                    <a:pt x="430199" y="0"/>
                  </a:moveTo>
                  <a:lnTo>
                    <a:pt x="0" y="461327"/>
                  </a:lnTo>
                  <a:lnTo>
                    <a:pt x="194919" y="1061237"/>
                  </a:lnTo>
                  <a:lnTo>
                    <a:pt x="246190" y="1042368"/>
                  </a:lnTo>
                  <a:lnTo>
                    <a:pt x="294219" y="1020046"/>
                  </a:lnTo>
                  <a:lnTo>
                    <a:pt x="339377" y="994036"/>
                  </a:lnTo>
                  <a:lnTo>
                    <a:pt x="382033" y="964104"/>
                  </a:lnTo>
                  <a:lnTo>
                    <a:pt x="422560" y="930012"/>
                  </a:lnTo>
                  <a:lnTo>
                    <a:pt x="461327" y="891527"/>
                  </a:lnTo>
                  <a:lnTo>
                    <a:pt x="492168" y="855917"/>
                  </a:lnTo>
                  <a:lnTo>
                    <a:pt x="519896" y="818690"/>
                  </a:lnTo>
                  <a:lnTo>
                    <a:pt x="544519" y="780018"/>
                  </a:lnTo>
                  <a:lnTo>
                    <a:pt x="566041" y="740074"/>
                  </a:lnTo>
                  <a:lnTo>
                    <a:pt x="584469" y="699029"/>
                  </a:lnTo>
                  <a:lnTo>
                    <a:pt x="599809" y="657057"/>
                  </a:lnTo>
                  <a:lnTo>
                    <a:pt x="612068" y="614330"/>
                  </a:lnTo>
                  <a:lnTo>
                    <a:pt x="621250" y="571020"/>
                  </a:lnTo>
                  <a:lnTo>
                    <a:pt x="627362" y="527299"/>
                  </a:lnTo>
                  <a:lnTo>
                    <a:pt x="630410" y="483340"/>
                  </a:lnTo>
                  <a:lnTo>
                    <a:pt x="630401" y="439315"/>
                  </a:lnTo>
                  <a:lnTo>
                    <a:pt x="627339" y="395396"/>
                  </a:lnTo>
                  <a:lnTo>
                    <a:pt x="621232" y="351757"/>
                  </a:lnTo>
                  <a:lnTo>
                    <a:pt x="612085" y="308569"/>
                  </a:lnTo>
                  <a:lnTo>
                    <a:pt x="599904" y="266005"/>
                  </a:lnTo>
                  <a:lnTo>
                    <a:pt x="584695" y="224237"/>
                  </a:lnTo>
                  <a:lnTo>
                    <a:pt x="566465" y="183437"/>
                  </a:lnTo>
                  <a:lnTo>
                    <a:pt x="545219" y="143778"/>
                  </a:lnTo>
                  <a:lnTo>
                    <a:pt x="520963" y="105433"/>
                  </a:lnTo>
                  <a:lnTo>
                    <a:pt x="493704" y="68573"/>
                  </a:lnTo>
                  <a:lnTo>
                    <a:pt x="463448" y="33371"/>
                  </a:lnTo>
                  <a:lnTo>
                    <a:pt x="430199" y="0"/>
                  </a:lnTo>
                  <a:close/>
                </a:path>
              </a:pathLst>
            </a:custGeom>
            <a:solidFill>
              <a:srgbClr val="FF7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377035" y="5120707"/>
              <a:ext cx="630555" cy="1061720"/>
            </a:xfrm>
            <a:custGeom>
              <a:avLst/>
              <a:gdLst/>
              <a:ahLst/>
              <a:cxnLst/>
              <a:rect l="l" t="t" r="r" b="b"/>
              <a:pathLst>
                <a:path w="630554" h="1061720">
                  <a:moveTo>
                    <a:pt x="0" y="461327"/>
                  </a:moveTo>
                  <a:lnTo>
                    <a:pt x="430199" y="0"/>
                  </a:lnTo>
                  <a:lnTo>
                    <a:pt x="463448" y="33371"/>
                  </a:lnTo>
                  <a:lnTo>
                    <a:pt x="493704" y="68573"/>
                  </a:lnTo>
                  <a:lnTo>
                    <a:pt x="520963" y="105433"/>
                  </a:lnTo>
                  <a:lnTo>
                    <a:pt x="545219" y="143778"/>
                  </a:lnTo>
                  <a:lnTo>
                    <a:pt x="566465" y="183437"/>
                  </a:lnTo>
                  <a:lnTo>
                    <a:pt x="584695" y="224237"/>
                  </a:lnTo>
                  <a:lnTo>
                    <a:pt x="599904" y="266005"/>
                  </a:lnTo>
                  <a:lnTo>
                    <a:pt x="612085" y="308569"/>
                  </a:lnTo>
                  <a:lnTo>
                    <a:pt x="621232" y="351757"/>
                  </a:lnTo>
                  <a:lnTo>
                    <a:pt x="627339" y="395396"/>
                  </a:lnTo>
                  <a:lnTo>
                    <a:pt x="630401" y="439315"/>
                  </a:lnTo>
                  <a:lnTo>
                    <a:pt x="630410" y="483340"/>
                  </a:lnTo>
                  <a:lnTo>
                    <a:pt x="627362" y="527299"/>
                  </a:lnTo>
                  <a:lnTo>
                    <a:pt x="621250" y="571020"/>
                  </a:lnTo>
                  <a:lnTo>
                    <a:pt x="612068" y="614330"/>
                  </a:lnTo>
                  <a:lnTo>
                    <a:pt x="599809" y="657057"/>
                  </a:lnTo>
                  <a:lnTo>
                    <a:pt x="584469" y="699029"/>
                  </a:lnTo>
                  <a:lnTo>
                    <a:pt x="566041" y="740074"/>
                  </a:lnTo>
                  <a:lnTo>
                    <a:pt x="544519" y="780018"/>
                  </a:lnTo>
                  <a:lnTo>
                    <a:pt x="519896" y="818690"/>
                  </a:lnTo>
                  <a:lnTo>
                    <a:pt x="492168" y="855917"/>
                  </a:lnTo>
                  <a:lnTo>
                    <a:pt x="461327" y="891527"/>
                  </a:lnTo>
                  <a:lnTo>
                    <a:pt x="422560" y="930012"/>
                  </a:lnTo>
                  <a:lnTo>
                    <a:pt x="382033" y="964104"/>
                  </a:lnTo>
                  <a:lnTo>
                    <a:pt x="339377" y="994036"/>
                  </a:lnTo>
                  <a:lnTo>
                    <a:pt x="294219" y="1020046"/>
                  </a:lnTo>
                  <a:lnTo>
                    <a:pt x="246190" y="1042368"/>
                  </a:lnTo>
                  <a:lnTo>
                    <a:pt x="194919" y="1061237"/>
                  </a:lnTo>
                  <a:lnTo>
                    <a:pt x="0" y="461327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46251" y="4951251"/>
              <a:ext cx="1061085" cy="1261745"/>
            </a:xfrm>
            <a:custGeom>
              <a:avLst/>
              <a:gdLst/>
              <a:ahLst/>
              <a:cxnLst/>
              <a:rect l="l" t="t" r="r" b="b"/>
              <a:pathLst>
                <a:path w="1061084" h="1261745">
                  <a:moveTo>
                    <a:pt x="630783" y="0"/>
                  </a:moveTo>
                  <a:lnTo>
                    <a:pt x="583707" y="1730"/>
                  </a:lnTo>
                  <a:lnTo>
                    <a:pt x="537570" y="6839"/>
                  </a:lnTo>
                  <a:lnTo>
                    <a:pt x="492495" y="15205"/>
                  </a:lnTo>
                  <a:lnTo>
                    <a:pt x="448604" y="26706"/>
                  </a:lnTo>
                  <a:lnTo>
                    <a:pt x="406018" y="41220"/>
                  </a:lnTo>
                  <a:lnTo>
                    <a:pt x="364860" y="58626"/>
                  </a:lnTo>
                  <a:lnTo>
                    <a:pt x="325251" y="78800"/>
                  </a:lnTo>
                  <a:lnTo>
                    <a:pt x="287314" y="101622"/>
                  </a:lnTo>
                  <a:lnTo>
                    <a:pt x="251170" y="126969"/>
                  </a:lnTo>
                  <a:lnTo>
                    <a:pt x="216942" y="154720"/>
                  </a:lnTo>
                  <a:lnTo>
                    <a:pt x="184751" y="184751"/>
                  </a:lnTo>
                  <a:lnTo>
                    <a:pt x="154720" y="216942"/>
                  </a:lnTo>
                  <a:lnTo>
                    <a:pt x="126969" y="251170"/>
                  </a:lnTo>
                  <a:lnTo>
                    <a:pt x="101622" y="287314"/>
                  </a:lnTo>
                  <a:lnTo>
                    <a:pt x="78800" y="325251"/>
                  </a:lnTo>
                  <a:lnTo>
                    <a:pt x="58626" y="364860"/>
                  </a:lnTo>
                  <a:lnTo>
                    <a:pt x="41220" y="406018"/>
                  </a:lnTo>
                  <a:lnTo>
                    <a:pt x="26706" y="448604"/>
                  </a:lnTo>
                  <a:lnTo>
                    <a:pt x="15205" y="492495"/>
                  </a:lnTo>
                  <a:lnTo>
                    <a:pt x="6839" y="537570"/>
                  </a:lnTo>
                  <a:lnTo>
                    <a:pt x="1730" y="583707"/>
                  </a:lnTo>
                  <a:lnTo>
                    <a:pt x="0" y="630783"/>
                  </a:lnTo>
                  <a:lnTo>
                    <a:pt x="1730" y="677859"/>
                  </a:lnTo>
                  <a:lnTo>
                    <a:pt x="6839" y="723996"/>
                  </a:lnTo>
                  <a:lnTo>
                    <a:pt x="15205" y="769071"/>
                  </a:lnTo>
                  <a:lnTo>
                    <a:pt x="26706" y="812962"/>
                  </a:lnTo>
                  <a:lnTo>
                    <a:pt x="41220" y="855548"/>
                  </a:lnTo>
                  <a:lnTo>
                    <a:pt x="58626" y="896706"/>
                  </a:lnTo>
                  <a:lnTo>
                    <a:pt x="78800" y="936315"/>
                  </a:lnTo>
                  <a:lnTo>
                    <a:pt x="101622" y="974252"/>
                  </a:lnTo>
                  <a:lnTo>
                    <a:pt x="126969" y="1010396"/>
                  </a:lnTo>
                  <a:lnTo>
                    <a:pt x="154720" y="1044624"/>
                  </a:lnTo>
                  <a:lnTo>
                    <a:pt x="184751" y="1076815"/>
                  </a:lnTo>
                  <a:lnTo>
                    <a:pt x="216942" y="1106847"/>
                  </a:lnTo>
                  <a:lnTo>
                    <a:pt x="251170" y="1134597"/>
                  </a:lnTo>
                  <a:lnTo>
                    <a:pt x="287314" y="1159944"/>
                  </a:lnTo>
                  <a:lnTo>
                    <a:pt x="325251" y="1182766"/>
                  </a:lnTo>
                  <a:lnTo>
                    <a:pt x="364860" y="1202940"/>
                  </a:lnTo>
                  <a:lnTo>
                    <a:pt x="406018" y="1220346"/>
                  </a:lnTo>
                  <a:lnTo>
                    <a:pt x="448604" y="1234860"/>
                  </a:lnTo>
                  <a:lnTo>
                    <a:pt x="492495" y="1246361"/>
                  </a:lnTo>
                  <a:lnTo>
                    <a:pt x="537570" y="1254727"/>
                  </a:lnTo>
                  <a:lnTo>
                    <a:pt x="583707" y="1259837"/>
                  </a:lnTo>
                  <a:lnTo>
                    <a:pt x="630783" y="1261567"/>
                  </a:lnTo>
                  <a:lnTo>
                    <a:pt x="630783" y="630783"/>
                  </a:lnTo>
                  <a:lnTo>
                    <a:pt x="1060983" y="169456"/>
                  </a:lnTo>
                  <a:lnTo>
                    <a:pt x="1023733" y="136998"/>
                  </a:lnTo>
                  <a:lnTo>
                    <a:pt x="985332" y="108039"/>
                  </a:lnTo>
                  <a:lnTo>
                    <a:pt x="945730" y="82559"/>
                  </a:lnTo>
                  <a:lnTo>
                    <a:pt x="904878" y="60539"/>
                  </a:lnTo>
                  <a:lnTo>
                    <a:pt x="862728" y="41960"/>
                  </a:lnTo>
                  <a:lnTo>
                    <a:pt x="819230" y="26803"/>
                  </a:lnTo>
                  <a:lnTo>
                    <a:pt x="774336" y="15047"/>
                  </a:lnTo>
                  <a:lnTo>
                    <a:pt x="727996" y="6675"/>
                  </a:lnTo>
                  <a:lnTo>
                    <a:pt x="680161" y="1665"/>
                  </a:lnTo>
                  <a:lnTo>
                    <a:pt x="630783" y="0"/>
                  </a:lnTo>
                  <a:close/>
                </a:path>
              </a:pathLst>
            </a:custGeom>
            <a:solidFill>
              <a:srgbClr val="FF9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746251" y="4951251"/>
              <a:ext cx="1061085" cy="1261745"/>
            </a:xfrm>
            <a:custGeom>
              <a:avLst/>
              <a:gdLst/>
              <a:ahLst/>
              <a:cxnLst/>
              <a:rect l="l" t="t" r="r" b="b"/>
              <a:pathLst>
                <a:path w="1061084" h="1261745">
                  <a:moveTo>
                    <a:pt x="630783" y="630783"/>
                  </a:moveTo>
                  <a:lnTo>
                    <a:pt x="630783" y="1261567"/>
                  </a:lnTo>
                  <a:lnTo>
                    <a:pt x="583707" y="1259837"/>
                  </a:lnTo>
                  <a:lnTo>
                    <a:pt x="537570" y="1254727"/>
                  </a:lnTo>
                  <a:lnTo>
                    <a:pt x="492495" y="1246361"/>
                  </a:lnTo>
                  <a:lnTo>
                    <a:pt x="448604" y="1234860"/>
                  </a:lnTo>
                  <a:lnTo>
                    <a:pt x="406018" y="1220346"/>
                  </a:lnTo>
                  <a:lnTo>
                    <a:pt x="364860" y="1202940"/>
                  </a:lnTo>
                  <a:lnTo>
                    <a:pt x="325251" y="1182766"/>
                  </a:lnTo>
                  <a:lnTo>
                    <a:pt x="287314" y="1159944"/>
                  </a:lnTo>
                  <a:lnTo>
                    <a:pt x="251170" y="1134597"/>
                  </a:lnTo>
                  <a:lnTo>
                    <a:pt x="216942" y="1106847"/>
                  </a:lnTo>
                  <a:lnTo>
                    <a:pt x="184751" y="1076815"/>
                  </a:lnTo>
                  <a:lnTo>
                    <a:pt x="154720" y="1044624"/>
                  </a:lnTo>
                  <a:lnTo>
                    <a:pt x="126969" y="1010396"/>
                  </a:lnTo>
                  <a:lnTo>
                    <a:pt x="101622" y="974252"/>
                  </a:lnTo>
                  <a:lnTo>
                    <a:pt x="78800" y="936315"/>
                  </a:lnTo>
                  <a:lnTo>
                    <a:pt x="58626" y="896706"/>
                  </a:lnTo>
                  <a:lnTo>
                    <a:pt x="41220" y="855548"/>
                  </a:lnTo>
                  <a:lnTo>
                    <a:pt x="26706" y="812962"/>
                  </a:lnTo>
                  <a:lnTo>
                    <a:pt x="15205" y="769071"/>
                  </a:lnTo>
                  <a:lnTo>
                    <a:pt x="6839" y="723996"/>
                  </a:lnTo>
                  <a:lnTo>
                    <a:pt x="1730" y="677859"/>
                  </a:lnTo>
                  <a:lnTo>
                    <a:pt x="0" y="630783"/>
                  </a:lnTo>
                  <a:lnTo>
                    <a:pt x="1730" y="583707"/>
                  </a:lnTo>
                  <a:lnTo>
                    <a:pt x="6839" y="537570"/>
                  </a:lnTo>
                  <a:lnTo>
                    <a:pt x="15205" y="492495"/>
                  </a:lnTo>
                  <a:lnTo>
                    <a:pt x="26706" y="448604"/>
                  </a:lnTo>
                  <a:lnTo>
                    <a:pt x="41220" y="406018"/>
                  </a:lnTo>
                  <a:lnTo>
                    <a:pt x="58626" y="364860"/>
                  </a:lnTo>
                  <a:lnTo>
                    <a:pt x="78800" y="325251"/>
                  </a:lnTo>
                  <a:lnTo>
                    <a:pt x="101622" y="287314"/>
                  </a:lnTo>
                  <a:lnTo>
                    <a:pt x="126969" y="251170"/>
                  </a:lnTo>
                  <a:lnTo>
                    <a:pt x="154720" y="216942"/>
                  </a:lnTo>
                  <a:lnTo>
                    <a:pt x="184751" y="184751"/>
                  </a:lnTo>
                  <a:lnTo>
                    <a:pt x="216942" y="154720"/>
                  </a:lnTo>
                  <a:lnTo>
                    <a:pt x="251170" y="126969"/>
                  </a:lnTo>
                  <a:lnTo>
                    <a:pt x="287314" y="101622"/>
                  </a:lnTo>
                  <a:lnTo>
                    <a:pt x="325251" y="78800"/>
                  </a:lnTo>
                  <a:lnTo>
                    <a:pt x="364860" y="58626"/>
                  </a:lnTo>
                  <a:lnTo>
                    <a:pt x="406018" y="41220"/>
                  </a:lnTo>
                  <a:lnTo>
                    <a:pt x="448604" y="26706"/>
                  </a:lnTo>
                  <a:lnTo>
                    <a:pt x="492495" y="15205"/>
                  </a:lnTo>
                  <a:lnTo>
                    <a:pt x="537570" y="6839"/>
                  </a:lnTo>
                  <a:lnTo>
                    <a:pt x="583707" y="1730"/>
                  </a:lnTo>
                  <a:lnTo>
                    <a:pt x="630783" y="0"/>
                  </a:lnTo>
                  <a:lnTo>
                    <a:pt x="680161" y="1665"/>
                  </a:lnTo>
                  <a:lnTo>
                    <a:pt x="727996" y="6675"/>
                  </a:lnTo>
                  <a:lnTo>
                    <a:pt x="774336" y="15047"/>
                  </a:lnTo>
                  <a:lnTo>
                    <a:pt x="819230" y="26803"/>
                  </a:lnTo>
                  <a:lnTo>
                    <a:pt x="862728" y="41960"/>
                  </a:lnTo>
                  <a:lnTo>
                    <a:pt x="904878" y="60539"/>
                  </a:lnTo>
                  <a:lnTo>
                    <a:pt x="945730" y="82559"/>
                  </a:lnTo>
                  <a:lnTo>
                    <a:pt x="985332" y="108039"/>
                  </a:lnTo>
                  <a:lnTo>
                    <a:pt x="1023733" y="136998"/>
                  </a:lnTo>
                  <a:lnTo>
                    <a:pt x="1060983" y="169456"/>
                  </a:lnTo>
                  <a:lnTo>
                    <a:pt x="630783" y="630783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61958" y="5170566"/>
              <a:ext cx="822960" cy="822960"/>
            </a:xfrm>
            <a:custGeom>
              <a:avLst/>
              <a:gdLst/>
              <a:ahLst/>
              <a:cxnLst/>
              <a:rect l="l" t="t" r="r" b="b"/>
              <a:pathLst>
                <a:path w="822959" h="822960">
                  <a:moveTo>
                    <a:pt x="411479" y="0"/>
                  </a:moveTo>
                  <a:lnTo>
                    <a:pt x="363492" y="2768"/>
                  </a:lnTo>
                  <a:lnTo>
                    <a:pt x="317131" y="10867"/>
                  </a:lnTo>
                  <a:lnTo>
                    <a:pt x="272704" y="23988"/>
                  </a:lnTo>
                  <a:lnTo>
                    <a:pt x="230521" y="41823"/>
                  </a:lnTo>
                  <a:lnTo>
                    <a:pt x="190890" y="64061"/>
                  </a:lnTo>
                  <a:lnTo>
                    <a:pt x="154120" y="90396"/>
                  </a:lnTo>
                  <a:lnTo>
                    <a:pt x="120519" y="120518"/>
                  </a:lnTo>
                  <a:lnTo>
                    <a:pt x="90397" y="154118"/>
                  </a:lnTo>
                  <a:lnTo>
                    <a:pt x="64062" y="190887"/>
                  </a:lnTo>
                  <a:lnTo>
                    <a:pt x="41823" y="230517"/>
                  </a:lnTo>
                  <a:lnTo>
                    <a:pt x="23988" y="272698"/>
                  </a:lnTo>
                  <a:lnTo>
                    <a:pt x="10867" y="317123"/>
                  </a:lnTo>
                  <a:lnTo>
                    <a:pt x="2768" y="363482"/>
                  </a:lnTo>
                  <a:lnTo>
                    <a:pt x="0" y="411467"/>
                  </a:lnTo>
                  <a:lnTo>
                    <a:pt x="2768" y="459454"/>
                  </a:lnTo>
                  <a:lnTo>
                    <a:pt x="10867" y="505815"/>
                  </a:lnTo>
                  <a:lnTo>
                    <a:pt x="23988" y="550242"/>
                  </a:lnTo>
                  <a:lnTo>
                    <a:pt x="41823" y="592425"/>
                  </a:lnTo>
                  <a:lnTo>
                    <a:pt x="64062" y="632056"/>
                  </a:lnTo>
                  <a:lnTo>
                    <a:pt x="90397" y="668826"/>
                  </a:lnTo>
                  <a:lnTo>
                    <a:pt x="120519" y="702427"/>
                  </a:lnTo>
                  <a:lnTo>
                    <a:pt x="154120" y="732549"/>
                  </a:lnTo>
                  <a:lnTo>
                    <a:pt x="190890" y="758884"/>
                  </a:lnTo>
                  <a:lnTo>
                    <a:pt x="230521" y="781123"/>
                  </a:lnTo>
                  <a:lnTo>
                    <a:pt x="272704" y="798958"/>
                  </a:lnTo>
                  <a:lnTo>
                    <a:pt x="317131" y="812079"/>
                  </a:lnTo>
                  <a:lnTo>
                    <a:pt x="363492" y="820178"/>
                  </a:lnTo>
                  <a:lnTo>
                    <a:pt x="411479" y="822947"/>
                  </a:lnTo>
                  <a:lnTo>
                    <a:pt x="459467" y="820178"/>
                  </a:lnTo>
                  <a:lnTo>
                    <a:pt x="505828" y="812079"/>
                  </a:lnTo>
                  <a:lnTo>
                    <a:pt x="550255" y="798958"/>
                  </a:lnTo>
                  <a:lnTo>
                    <a:pt x="592438" y="781123"/>
                  </a:lnTo>
                  <a:lnTo>
                    <a:pt x="632069" y="758884"/>
                  </a:lnTo>
                  <a:lnTo>
                    <a:pt x="668839" y="732549"/>
                  </a:lnTo>
                  <a:lnTo>
                    <a:pt x="702440" y="702427"/>
                  </a:lnTo>
                  <a:lnTo>
                    <a:pt x="732562" y="668826"/>
                  </a:lnTo>
                  <a:lnTo>
                    <a:pt x="758897" y="632056"/>
                  </a:lnTo>
                  <a:lnTo>
                    <a:pt x="781136" y="592425"/>
                  </a:lnTo>
                  <a:lnTo>
                    <a:pt x="798971" y="550242"/>
                  </a:lnTo>
                  <a:lnTo>
                    <a:pt x="812092" y="505815"/>
                  </a:lnTo>
                  <a:lnTo>
                    <a:pt x="820191" y="459454"/>
                  </a:lnTo>
                  <a:lnTo>
                    <a:pt x="822959" y="411467"/>
                  </a:lnTo>
                  <a:lnTo>
                    <a:pt x="820191" y="363482"/>
                  </a:lnTo>
                  <a:lnTo>
                    <a:pt x="812092" y="317123"/>
                  </a:lnTo>
                  <a:lnTo>
                    <a:pt x="798971" y="272698"/>
                  </a:lnTo>
                  <a:lnTo>
                    <a:pt x="781136" y="230517"/>
                  </a:lnTo>
                  <a:lnTo>
                    <a:pt x="758897" y="190887"/>
                  </a:lnTo>
                  <a:lnTo>
                    <a:pt x="732562" y="154118"/>
                  </a:lnTo>
                  <a:lnTo>
                    <a:pt x="702440" y="120518"/>
                  </a:lnTo>
                  <a:lnTo>
                    <a:pt x="668839" y="90396"/>
                  </a:lnTo>
                  <a:lnTo>
                    <a:pt x="632069" y="64061"/>
                  </a:lnTo>
                  <a:lnTo>
                    <a:pt x="592438" y="41823"/>
                  </a:lnTo>
                  <a:lnTo>
                    <a:pt x="550255" y="23988"/>
                  </a:lnTo>
                  <a:lnTo>
                    <a:pt x="505828" y="10867"/>
                  </a:lnTo>
                  <a:lnTo>
                    <a:pt x="459467" y="2768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E6E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961958" y="5170566"/>
              <a:ext cx="822960" cy="822960"/>
            </a:xfrm>
            <a:custGeom>
              <a:avLst/>
              <a:gdLst/>
              <a:ahLst/>
              <a:cxnLst/>
              <a:rect l="l" t="t" r="r" b="b"/>
              <a:pathLst>
                <a:path w="822959" h="822960">
                  <a:moveTo>
                    <a:pt x="411479" y="0"/>
                  </a:moveTo>
                  <a:lnTo>
                    <a:pt x="459467" y="2768"/>
                  </a:lnTo>
                  <a:lnTo>
                    <a:pt x="505828" y="10867"/>
                  </a:lnTo>
                  <a:lnTo>
                    <a:pt x="550255" y="23988"/>
                  </a:lnTo>
                  <a:lnTo>
                    <a:pt x="592438" y="41823"/>
                  </a:lnTo>
                  <a:lnTo>
                    <a:pt x="632069" y="64061"/>
                  </a:lnTo>
                  <a:lnTo>
                    <a:pt x="668839" y="90396"/>
                  </a:lnTo>
                  <a:lnTo>
                    <a:pt x="702440" y="120518"/>
                  </a:lnTo>
                  <a:lnTo>
                    <a:pt x="732562" y="154118"/>
                  </a:lnTo>
                  <a:lnTo>
                    <a:pt x="758897" y="190887"/>
                  </a:lnTo>
                  <a:lnTo>
                    <a:pt x="781136" y="230517"/>
                  </a:lnTo>
                  <a:lnTo>
                    <a:pt x="798971" y="272698"/>
                  </a:lnTo>
                  <a:lnTo>
                    <a:pt x="812092" y="317123"/>
                  </a:lnTo>
                  <a:lnTo>
                    <a:pt x="820191" y="363482"/>
                  </a:lnTo>
                  <a:lnTo>
                    <a:pt x="822959" y="411467"/>
                  </a:lnTo>
                  <a:lnTo>
                    <a:pt x="820191" y="459454"/>
                  </a:lnTo>
                  <a:lnTo>
                    <a:pt x="812092" y="505815"/>
                  </a:lnTo>
                  <a:lnTo>
                    <a:pt x="798971" y="550242"/>
                  </a:lnTo>
                  <a:lnTo>
                    <a:pt x="781136" y="592425"/>
                  </a:lnTo>
                  <a:lnTo>
                    <a:pt x="758897" y="632056"/>
                  </a:lnTo>
                  <a:lnTo>
                    <a:pt x="732562" y="668826"/>
                  </a:lnTo>
                  <a:lnTo>
                    <a:pt x="702440" y="702427"/>
                  </a:lnTo>
                  <a:lnTo>
                    <a:pt x="668839" y="732549"/>
                  </a:lnTo>
                  <a:lnTo>
                    <a:pt x="632069" y="758884"/>
                  </a:lnTo>
                  <a:lnTo>
                    <a:pt x="592438" y="781123"/>
                  </a:lnTo>
                  <a:lnTo>
                    <a:pt x="550255" y="798958"/>
                  </a:lnTo>
                  <a:lnTo>
                    <a:pt x="505828" y="812079"/>
                  </a:lnTo>
                  <a:lnTo>
                    <a:pt x="459467" y="820178"/>
                  </a:lnTo>
                  <a:lnTo>
                    <a:pt x="411479" y="822947"/>
                  </a:lnTo>
                  <a:lnTo>
                    <a:pt x="363492" y="820178"/>
                  </a:lnTo>
                  <a:lnTo>
                    <a:pt x="317131" y="812079"/>
                  </a:lnTo>
                  <a:lnTo>
                    <a:pt x="272704" y="798958"/>
                  </a:lnTo>
                  <a:lnTo>
                    <a:pt x="230521" y="781123"/>
                  </a:lnTo>
                  <a:lnTo>
                    <a:pt x="190890" y="758884"/>
                  </a:lnTo>
                  <a:lnTo>
                    <a:pt x="154120" y="732549"/>
                  </a:lnTo>
                  <a:lnTo>
                    <a:pt x="120519" y="702427"/>
                  </a:lnTo>
                  <a:lnTo>
                    <a:pt x="90397" y="668826"/>
                  </a:lnTo>
                  <a:lnTo>
                    <a:pt x="64062" y="632056"/>
                  </a:lnTo>
                  <a:lnTo>
                    <a:pt x="41823" y="592425"/>
                  </a:lnTo>
                  <a:lnTo>
                    <a:pt x="23988" y="550242"/>
                  </a:lnTo>
                  <a:lnTo>
                    <a:pt x="10867" y="505815"/>
                  </a:lnTo>
                  <a:lnTo>
                    <a:pt x="2768" y="459454"/>
                  </a:lnTo>
                  <a:lnTo>
                    <a:pt x="0" y="411467"/>
                  </a:lnTo>
                  <a:lnTo>
                    <a:pt x="2768" y="363482"/>
                  </a:lnTo>
                  <a:lnTo>
                    <a:pt x="10867" y="317123"/>
                  </a:lnTo>
                  <a:lnTo>
                    <a:pt x="23988" y="272698"/>
                  </a:lnTo>
                  <a:lnTo>
                    <a:pt x="41823" y="230517"/>
                  </a:lnTo>
                  <a:lnTo>
                    <a:pt x="64062" y="190887"/>
                  </a:lnTo>
                  <a:lnTo>
                    <a:pt x="90397" y="154118"/>
                  </a:lnTo>
                  <a:lnTo>
                    <a:pt x="120519" y="120518"/>
                  </a:lnTo>
                  <a:lnTo>
                    <a:pt x="154120" y="90396"/>
                  </a:lnTo>
                  <a:lnTo>
                    <a:pt x="190890" y="64061"/>
                  </a:lnTo>
                  <a:lnTo>
                    <a:pt x="230521" y="41823"/>
                  </a:lnTo>
                  <a:lnTo>
                    <a:pt x="272704" y="23988"/>
                  </a:lnTo>
                  <a:lnTo>
                    <a:pt x="317131" y="10867"/>
                  </a:lnTo>
                  <a:lnTo>
                    <a:pt x="363492" y="2768"/>
                  </a:lnTo>
                  <a:lnTo>
                    <a:pt x="411479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9117977" y="5420061"/>
            <a:ext cx="19494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700" b="1" spc="5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r>
              <a:rPr sz="700" b="1" spc="15" dirty="0">
                <a:solidFill>
                  <a:srgbClr val="FFFFFF"/>
                </a:solidFill>
                <a:latin typeface="Book Antiqua"/>
                <a:cs typeface="Book Antiqua"/>
              </a:rPr>
              <a:t>2</a:t>
            </a:r>
            <a:r>
              <a:rPr sz="700" b="1" spc="-15" dirty="0">
                <a:solidFill>
                  <a:srgbClr val="FFFFFF"/>
                </a:solidFill>
                <a:latin typeface="Book Antiqua"/>
                <a:cs typeface="Book Antiqua"/>
              </a:rPr>
              <a:t>%</a:t>
            </a:r>
            <a:endParaRPr sz="700">
              <a:latin typeface="Book Antiqua"/>
              <a:cs typeface="Book Antiqu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134815" y="5628887"/>
            <a:ext cx="19240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700" b="1" spc="-5" dirty="0">
                <a:solidFill>
                  <a:srgbClr val="FFFFFF"/>
                </a:solidFill>
                <a:latin typeface="Book Antiqua"/>
                <a:cs typeface="Book Antiqua"/>
              </a:rPr>
              <a:t>33%</a:t>
            </a:r>
            <a:endParaRPr sz="700">
              <a:latin typeface="Book Antiqua"/>
              <a:cs typeface="Book Antiqu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738854" y="6029382"/>
            <a:ext cx="14478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700" b="1" spc="-25" dirty="0">
                <a:solidFill>
                  <a:srgbClr val="FFFFFF"/>
                </a:solidFill>
                <a:latin typeface="Book Antiqua"/>
                <a:cs typeface="Book Antiqua"/>
              </a:rPr>
              <a:t>5%</a:t>
            </a:r>
            <a:endParaRPr sz="700">
              <a:latin typeface="Book Antiqua"/>
              <a:cs typeface="Book Antiqu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776492" y="5452168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129895" y="0"/>
                </a:moveTo>
                <a:lnTo>
                  <a:pt x="79327" y="10214"/>
                </a:lnTo>
                <a:lnTo>
                  <a:pt x="38039" y="38060"/>
                </a:lnTo>
                <a:lnTo>
                  <a:pt x="10205" y="79343"/>
                </a:lnTo>
                <a:lnTo>
                  <a:pt x="0" y="129870"/>
                </a:lnTo>
                <a:lnTo>
                  <a:pt x="10205" y="180389"/>
                </a:lnTo>
                <a:lnTo>
                  <a:pt x="38039" y="221668"/>
                </a:lnTo>
                <a:lnTo>
                  <a:pt x="79327" y="249513"/>
                </a:lnTo>
                <a:lnTo>
                  <a:pt x="129895" y="259727"/>
                </a:lnTo>
                <a:lnTo>
                  <a:pt x="180478" y="249513"/>
                </a:lnTo>
                <a:lnTo>
                  <a:pt x="221788" y="221668"/>
                </a:lnTo>
                <a:lnTo>
                  <a:pt x="239965" y="194729"/>
                </a:lnTo>
                <a:lnTo>
                  <a:pt x="130149" y="194729"/>
                </a:lnTo>
                <a:lnTo>
                  <a:pt x="130149" y="145986"/>
                </a:lnTo>
                <a:lnTo>
                  <a:pt x="64922" y="145986"/>
                </a:lnTo>
                <a:lnTo>
                  <a:pt x="64922" y="113741"/>
                </a:lnTo>
                <a:lnTo>
                  <a:pt x="130149" y="113741"/>
                </a:lnTo>
                <a:lnTo>
                  <a:pt x="130149" y="65252"/>
                </a:lnTo>
                <a:lnTo>
                  <a:pt x="240133" y="65252"/>
                </a:lnTo>
                <a:lnTo>
                  <a:pt x="221788" y="38060"/>
                </a:lnTo>
                <a:lnTo>
                  <a:pt x="180478" y="10214"/>
                </a:lnTo>
                <a:lnTo>
                  <a:pt x="129895" y="0"/>
                </a:lnTo>
                <a:close/>
              </a:path>
              <a:path w="260350" h="260350">
                <a:moveTo>
                  <a:pt x="240133" y="65252"/>
                </a:moveTo>
                <a:lnTo>
                  <a:pt x="130149" y="65252"/>
                </a:lnTo>
                <a:lnTo>
                  <a:pt x="194868" y="129870"/>
                </a:lnTo>
                <a:lnTo>
                  <a:pt x="130149" y="194729"/>
                </a:lnTo>
                <a:lnTo>
                  <a:pt x="239965" y="194729"/>
                </a:lnTo>
                <a:lnTo>
                  <a:pt x="249640" y="180389"/>
                </a:lnTo>
                <a:lnTo>
                  <a:pt x="259854" y="129870"/>
                </a:lnTo>
                <a:lnTo>
                  <a:pt x="249640" y="79343"/>
                </a:lnTo>
                <a:lnTo>
                  <a:pt x="240133" y="65252"/>
                </a:lnTo>
                <a:close/>
              </a:path>
            </a:pathLst>
          </a:custGeom>
          <a:solidFill>
            <a:srgbClr val="FDC4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4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1593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0893" y="8962411"/>
            <a:ext cx="1270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60" dirty="0">
                <a:latin typeface="Georgia"/>
                <a:cs typeface="Georgia"/>
              </a:rPr>
              <a:t>49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1734" y="2195788"/>
            <a:ext cx="3709670" cy="616579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38430" algn="just">
              <a:spcBef>
                <a:spcPts val="500"/>
              </a:spcBef>
            </a:pPr>
            <a:r>
              <a:rPr sz="1200" b="1" spc="110" dirty="0">
                <a:latin typeface="Calibri"/>
                <a:cs typeface="Calibri"/>
              </a:rPr>
              <a:t>Terza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75" dirty="0">
                <a:latin typeface="Calibri"/>
                <a:cs typeface="Calibri"/>
              </a:rPr>
              <a:t>Missione</a:t>
            </a:r>
            <a:endParaRPr sz="1200">
              <a:latin typeface="Calibri"/>
              <a:cs typeface="Calibri"/>
            </a:endParaRPr>
          </a:p>
          <a:p>
            <a:pPr marL="138430" marR="55880" algn="just">
              <a:spcBef>
                <a:spcPts val="335"/>
              </a:spcBef>
            </a:pPr>
            <a:r>
              <a:rPr sz="1000" spc="-5" dirty="0">
                <a:latin typeface="Garamond"/>
                <a:cs typeface="Garamond"/>
              </a:rPr>
              <a:t>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Terza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Missione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è,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insieme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didattica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ricerca,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una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attività  istituzionali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Dipartimento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rappresenta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sua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capacità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collaborare 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gli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attori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territorio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rispondere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fabbisogni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applicazione</a:t>
            </a:r>
            <a:endParaRPr sz="1000">
              <a:latin typeface="Garamond"/>
              <a:cs typeface="Garamond"/>
            </a:endParaRPr>
          </a:p>
          <a:p>
            <a:pPr marL="138430" marR="142875" algn="just"/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diffusione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della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conoscenza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lo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sviluppo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sociale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ed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economico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della  </a:t>
            </a:r>
            <a:r>
              <a:rPr sz="1000" spc="-5" dirty="0">
                <a:latin typeface="Garamond"/>
                <a:cs typeface="Garamond"/>
              </a:rPr>
              <a:t>comunità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11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riferimento.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20"/>
              </a:spcBef>
            </a:pPr>
            <a:endParaRPr sz="1050">
              <a:latin typeface="Garamond"/>
              <a:cs typeface="Garamond"/>
            </a:endParaRPr>
          </a:p>
          <a:p>
            <a:pPr marL="138430" marR="49530" algn="just"/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attività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Terza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Missione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DIEC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sono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eterogenee,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ma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riconducibili  </a:t>
            </a:r>
            <a:r>
              <a:rPr sz="1000" spc="10" dirty="0">
                <a:latin typeface="Garamond"/>
                <a:cs typeface="Garamond"/>
              </a:rPr>
              <a:t>alle </a:t>
            </a:r>
            <a:r>
              <a:rPr sz="1000" spc="-5" dirty="0">
                <a:latin typeface="Garamond"/>
                <a:cs typeface="Garamond"/>
              </a:rPr>
              <a:t>seguenti</a:t>
            </a:r>
            <a:r>
              <a:rPr sz="1000" spc="-12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aree:</a:t>
            </a:r>
            <a:endParaRPr sz="1000">
              <a:latin typeface="Garamond"/>
              <a:cs typeface="Garamond"/>
            </a:endParaRPr>
          </a:p>
          <a:p>
            <a:pPr marL="138430" marR="297180" indent="-126364" algn="just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valorizzazione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economica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della</a:t>
            </a:r>
            <a:r>
              <a:rPr sz="1000" spc="-3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ricerca,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comprendente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35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creazione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di  </a:t>
            </a:r>
            <a:r>
              <a:rPr sz="1000" i="1" spc="45" dirty="0">
                <a:latin typeface="Garamond"/>
                <a:cs typeface="Garamond"/>
              </a:rPr>
              <a:t>imprese</a:t>
            </a:r>
            <a:r>
              <a:rPr sz="1000" i="1" spc="-60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spin-off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40" dirty="0">
                <a:latin typeface="Garamond"/>
                <a:cs typeface="Garamond"/>
              </a:rPr>
              <a:t>l’</a:t>
            </a:r>
            <a:r>
              <a:rPr sz="1000" i="1" spc="40" dirty="0">
                <a:latin typeface="Garamond"/>
                <a:cs typeface="Garamond"/>
              </a:rPr>
              <a:t>attività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conto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terzi</a:t>
            </a:r>
            <a:r>
              <a:rPr sz="1000" spc="40" dirty="0">
                <a:latin typeface="Garamond"/>
                <a:cs typeface="Garamond"/>
              </a:rPr>
              <a:t>;</a:t>
            </a:r>
            <a:endParaRPr sz="1000">
              <a:latin typeface="Garamond"/>
              <a:cs typeface="Garamond"/>
            </a:endParaRPr>
          </a:p>
          <a:p>
            <a:pPr marL="138430" marR="247015" indent="-126364" algn="just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produzione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beni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culturali,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comprendente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gestione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del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patrimonio  </a:t>
            </a:r>
            <a:r>
              <a:rPr sz="1000" i="1" spc="50" dirty="0">
                <a:latin typeface="Garamond"/>
                <a:cs typeface="Garamond"/>
              </a:rPr>
              <a:t>e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delle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attività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culturali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(Archivi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storici,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caso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Dipartimento),</a:t>
            </a:r>
            <a:endParaRPr sz="1000">
              <a:latin typeface="Garamond"/>
              <a:cs typeface="Garamond"/>
            </a:endParaRPr>
          </a:p>
          <a:p>
            <a:pPr marL="138430" marR="5080" algn="just"/>
            <a:r>
              <a:rPr sz="1000" i="1" spc="55" dirty="0">
                <a:latin typeface="Garamond"/>
                <a:cs typeface="Garamond"/>
              </a:rPr>
              <a:t>formazione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continua,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apprendimento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65" dirty="0">
                <a:latin typeface="Garamond"/>
                <a:cs typeface="Garamond"/>
              </a:rPr>
              <a:t>permanente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didattica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aperta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public  </a:t>
            </a:r>
            <a:r>
              <a:rPr sz="1000" i="1" spc="65" dirty="0">
                <a:latin typeface="Garamond"/>
                <a:cs typeface="Garamond"/>
              </a:rPr>
              <a:t>engagement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(inteso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come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insieme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attività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senza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scopo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lucro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valo-  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educativo,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culturale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sviluppo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della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società).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20"/>
              </a:spcBef>
            </a:pPr>
            <a:endParaRPr sz="1050">
              <a:latin typeface="Garamond"/>
              <a:cs typeface="Garamond"/>
            </a:endParaRPr>
          </a:p>
          <a:p>
            <a:pPr marL="138430" marR="40005"/>
            <a:r>
              <a:rPr sz="1000" spc="-5" dirty="0">
                <a:latin typeface="Garamond"/>
                <a:cs typeface="Garamond"/>
              </a:rPr>
              <a:t>Nello </a:t>
            </a:r>
            <a:r>
              <a:rPr sz="1000" spc="-20" dirty="0">
                <a:latin typeface="Garamond"/>
                <a:cs typeface="Garamond"/>
              </a:rPr>
              <a:t>specifico,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spc="-10" dirty="0">
                <a:latin typeface="Garamond"/>
                <a:cs typeface="Garamond"/>
              </a:rPr>
              <a:t>DIEC </a:t>
            </a:r>
            <a:r>
              <a:rPr sz="1000" spc="-25" dirty="0">
                <a:latin typeface="Garamond"/>
                <a:cs typeface="Garamond"/>
              </a:rPr>
              <a:t>è </a:t>
            </a:r>
            <a:r>
              <a:rPr sz="1000" dirty="0">
                <a:latin typeface="Garamond"/>
                <a:cs typeface="Garamond"/>
              </a:rPr>
              <a:t>attivo già </a:t>
            </a:r>
            <a:r>
              <a:rPr sz="1000" spc="-5" dirty="0">
                <a:latin typeface="Garamond"/>
                <a:cs typeface="Garamond"/>
              </a:rPr>
              <a:t>da qualche </a:t>
            </a:r>
            <a:r>
              <a:rPr sz="1000" spc="-15" dirty="0">
                <a:latin typeface="Garamond"/>
                <a:cs typeface="Garamond"/>
              </a:rPr>
              <a:t>tempo </a:t>
            </a:r>
            <a:r>
              <a:rPr sz="1000" dirty="0">
                <a:latin typeface="Garamond"/>
                <a:cs typeface="Garamond"/>
              </a:rPr>
              <a:t>sul </a:t>
            </a:r>
            <a:r>
              <a:rPr sz="1000" spc="-15" dirty="0">
                <a:latin typeface="Garamond"/>
                <a:cs typeface="Garamond"/>
              </a:rPr>
              <a:t>fronte </a:t>
            </a:r>
            <a:r>
              <a:rPr sz="1000" spc="-5" dirty="0">
                <a:latin typeface="Garamond"/>
                <a:cs typeface="Garamond"/>
              </a:rPr>
              <a:t>delle  </a:t>
            </a:r>
            <a:r>
              <a:rPr sz="1000" dirty="0">
                <a:latin typeface="Garamond"/>
                <a:cs typeface="Garamond"/>
              </a:rPr>
              <a:t>azioni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supporto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della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creazione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d’impresa,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affiancando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tradizionale  </a:t>
            </a:r>
            <a:r>
              <a:rPr sz="1000" spc="10" dirty="0">
                <a:latin typeface="Garamond"/>
                <a:cs typeface="Garamond"/>
              </a:rPr>
              <a:t>attività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formazione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istituzionale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(insegnamenti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sull’imprenditorialità),  </a:t>
            </a: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spc="-10" dirty="0">
                <a:latin typeface="Garamond"/>
                <a:cs typeface="Garamond"/>
              </a:rPr>
              <a:t>progettazione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specifiche </a:t>
            </a:r>
            <a:r>
              <a:rPr sz="1000" spc="5" dirty="0">
                <a:latin typeface="Garamond"/>
                <a:cs typeface="Garamond"/>
              </a:rPr>
              <a:t>iniziative </a:t>
            </a:r>
            <a:r>
              <a:rPr sz="1000" spc="-10" dirty="0">
                <a:latin typeface="Garamond"/>
                <a:cs typeface="Garamond"/>
              </a:rPr>
              <a:t>rivolte </a:t>
            </a:r>
            <a:r>
              <a:rPr sz="1000" spc="-5" dirty="0">
                <a:latin typeface="Garamond"/>
                <a:cs typeface="Garamond"/>
              </a:rPr>
              <a:t>ad </a:t>
            </a:r>
            <a:r>
              <a:rPr sz="1000" dirty="0">
                <a:latin typeface="Garamond"/>
                <a:cs typeface="Garamond"/>
              </a:rPr>
              <a:t>aspiranti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15" dirty="0">
                <a:latin typeface="Garamond"/>
                <a:cs typeface="Garamond"/>
              </a:rPr>
              <a:t>neo-impren-  </a:t>
            </a:r>
            <a:r>
              <a:rPr sz="1000" spc="5" dirty="0">
                <a:latin typeface="Garamond"/>
                <a:cs typeface="Garamond"/>
              </a:rPr>
              <a:t>ditori.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15"/>
              </a:spcBef>
            </a:pPr>
            <a:endParaRPr sz="1050">
              <a:latin typeface="Garamond"/>
              <a:cs typeface="Garamond"/>
            </a:endParaRPr>
          </a:p>
          <a:p>
            <a:pPr marL="138430" marR="71120">
              <a:spcBef>
                <a:spcPts val="5"/>
              </a:spcBef>
            </a:pPr>
            <a:r>
              <a:rPr sz="1000" spc="-10" dirty="0">
                <a:latin typeface="Garamond"/>
                <a:cs typeface="Garamond"/>
              </a:rPr>
              <a:t>Nel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corso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triennio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2016-2018,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sono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state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realizzate,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collaborazione  </a:t>
            </a:r>
            <a:r>
              <a:rPr sz="1000" spc="-20" dirty="0">
                <a:latin typeface="Garamond"/>
                <a:cs typeface="Garamond"/>
              </a:rPr>
              <a:t>con Perform </a:t>
            </a:r>
            <a:r>
              <a:rPr sz="1000" spc="5" dirty="0">
                <a:latin typeface="Garamond"/>
                <a:cs typeface="Garamond"/>
              </a:rPr>
              <a:t>(Unige)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spc="-15" dirty="0">
                <a:latin typeface="Garamond"/>
                <a:cs typeface="Garamond"/>
              </a:rPr>
              <a:t>supporto </a:t>
            </a:r>
            <a:r>
              <a:rPr sz="1000" spc="-5" dirty="0">
                <a:latin typeface="Garamond"/>
                <a:cs typeface="Garamond"/>
              </a:rPr>
              <a:t>dei </a:t>
            </a:r>
            <a:r>
              <a:rPr sz="1000" spc="5" dirty="0">
                <a:latin typeface="Garamond"/>
                <a:cs typeface="Garamond"/>
              </a:rPr>
              <a:t>principali attori locali </a:t>
            </a:r>
            <a:r>
              <a:rPr sz="1000" spc="10" dirty="0">
                <a:latin typeface="Garamond"/>
                <a:cs typeface="Garamond"/>
              </a:rPr>
              <a:t>attivi  </a:t>
            </a:r>
            <a:r>
              <a:rPr sz="1000" dirty="0">
                <a:latin typeface="Garamond"/>
                <a:cs typeface="Garamond"/>
              </a:rPr>
              <a:t>sul </a:t>
            </a:r>
            <a:r>
              <a:rPr sz="1000" spc="-10" dirty="0">
                <a:latin typeface="Garamond"/>
                <a:cs typeface="Garamond"/>
              </a:rPr>
              <a:t>tema </a:t>
            </a:r>
            <a:r>
              <a:rPr sz="1000" spc="30" dirty="0">
                <a:latin typeface="Garamond"/>
                <a:cs typeface="Garamond"/>
              </a:rPr>
              <a:t>(CCIAA, </a:t>
            </a:r>
            <a:r>
              <a:rPr sz="1000" spc="5" dirty="0">
                <a:latin typeface="Garamond"/>
                <a:cs typeface="Garamond"/>
              </a:rPr>
              <a:t>Confindustria, </a:t>
            </a:r>
            <a:r>
              <a:rPr sz="1000" dirty="0">
                <a:latin typeface="Garamond"/>
                <a:cs typeface="Garamond"/>
              </a:rPr>
              <a:t>Ordine </a:t>
            </a:r>
            <a:r>
              <a:rPr sz="1000" spc="-5" dirty="0">
                <a:latin typeface="Garamond"/>
                <a:cs typeface="Garamond"/>
              </a:rPr>
              <a:t>dei </a:t>
            </a:r>
            <a:r>
              <a:rPr sz="1000" dirty="0">
                <a:latin typeface="Garamond"/>
                <a:cs typeface="Garamond"/>
              </a:rPr>
              <a:t>Dottori </a:t>
            </a:r>
            <a:r>
              <a:rPr sz="1000" spc="5" dirty="0">
                <a:latin typeface="Garamond"/>
                <a:cs typeface="Garamond"/>
              </a:rPr>
              <a:t>Commercialisti  </a:t>
            </a:r>
            <a:r>
              <a:rPr sz="1000" spc="-15" dirty="0">
                <a:latin typeface="Garamond"/>
                <a:cs typeface="Garamond"/>
              </a:rPr>
              <a:t>ed Esperti </a:t>
            </a:r>
            <a:r>
              <a:rPr sz="1000" spc="10" dirty="0">
                <a:latin typeface="Garamond"/>
                <a:cs typeface="Garamond"/>
              </a:rPr>
              <a:t>Contabili, </a:t>
            </a:r>
            <a:r>
              <a:rPr sz="1000" spc="-15" dirty="0">
                <a:latin typeface="Garamond"/>
                <a:cs typeface="Garamond"/>
              </a:rPr>
              <a:t>tfilse, </a:t>
            </a:r>
            <a:r>
              <a:rPr sz="1000" dirty="0">
                <a:latin typeface="Garamond"/>
                <a:cs typeface="Garamond"/>
              </a:rPr>
              <a:t>Social Hub </a:t>
            </a:r>
            <a:r>
              <a:rPr sz="1000" spc="-25" dirty="0">
                <a:latin typeface="Garamond"/>
                <a:cs typeface="Garamond"/>
              </a:rPr>
              <a:t>Genova, </a:t>
            </a:r>
            <a:r>
              <a:rPr sz="1000" spc="-5" dirty="0">
                <a:latin typeface="Garamond"/>
                <a:cs typeface="Garamond"/>
              </a:rPr>
              <a:t>Talent </a:t>
            </a:r>
            <a:r>
              <a:rPr sz="1000" spc="-10" dirty="0">
                <a:latin typeface="Garamond"/>
                <a:cs typeface="Garamond"/>
              </a:rPr>
              <a:t>Garden, </a:t>
            </a:r>
            <a:r>
              <a:rPr sz="1000" spc="-15" dirty="0">
                <a:latin typeface="Garamond"/>
                <a:cs typeface="Garamond"/>
              </a:rPr>
              <a:t>Deloit-  </a:t>
            </a:r>
            <a:r>
              <a:rPr sz="1000" spc="-10" dirty="0">
                <a:latin typeface="Garamond"/>
                <a:cs typeface="Garamond"/>
              </a:rPr>
              <a:t>te&amp;Touche, </a:t>
            </a:r>
            <a:r>
              <a:rPr sz="1000" spc="-20" dirty="0">
                <a:latin typeface="Garamond"/>
                <a:cs typeface="Garamond"/>
              </a:rPr>
              <a:t>tfondazione </a:t>
            </a:r>
            <a:r>
              <a:rPr sz="1000" dirty="0">
                <a:latin typeface="Garamond"/>
                <a:cs typeface="Garamond"/>
              </a:rPr>
              <a:t>Amga, Coop </a:t>
            </a:r>
            <a:r>
              <a:rPr sz="1000" spc="10" dirty="0">
                <a:latin typeface="Garamond"/>
                <a:cs typeface="Garamond"/>
              </a:rPr>
              <a:t>Liguria, </a:t>
            </a:r>
            <a:r>
              <a:rPr sz="1000" spc="-5" dirty="0">
                <a:latin typeface="Garamond"/>
                <a:cs typeface="Garamond"/>
              </a:rPr>
              <a:t>etc.) </a:t>
            </a:r>
            <a:r>
              <a:rPr sz="1000" spc="-15" dirty="0">
                <a:latin typeface="Garamond"/>
                <a:cs typeface="Garamond"/>
              </a:rPr>
              <a:t>due </a:t>
            </a:r>
            <a:r>
              <a:rPr sz="1000" dirty="0">
                <a:latin typeface="Garamond"/>
                <a:cs typeface="Garamond"/>
              </a:rPr>
              <a:t>edizioni </a:t>
            </a:r>
            <a:r>
              <a:rPr sz="1000" spc="-5" dirty="0">
                <a:latin typeface="Garamond"/>
                <a:cs typeface="Garamond"/>
              </a:rPr>
              <a:t>del  Corso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Perfezionamento: </a:t>
            </a:r>
            <a:r>
              <a:rPr sz="1000" dirty="0">
                <a:latin typeface="Garamond"/>
                <a:cs typeface="Garamond"/>
              </a:rPr>
              <a:t>“Start Up </a:t>
            </a:r>
            <a:r>
              <a:rPr sz="1000" spc="-10" dirty="0">
                <a:latin typeface="Garamond"/>
                <a:cs typeface="Garamond"/>
              </a:rPr>
              <a:t>Innovative: </a:t>
            </a:r>
            <a:r>
              <a:rPr sz="1000" spc="-5" dirty="0">
                <a:latin typeface="Garamond"/>
                <a:cs typeface="Garamond"/>
              </a:rPr>
              <a:t>tecniche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dirty="0">
                <a:latin typeface="Garamond"/>
                <a:cs typeface="Garamond"/>
              </a:rPr>
              <a:t>strumenti  </a:t>
            </a:r>
            <a:r>
              <a:rPr sz="1000" spc="-5" dirty="0">
                <a:latin typeface="Garamond"/>
                <a:cs typeface="Garamond"/>
              </a:rPr>
              <a:t>operativi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creare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nuove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imprese”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(anno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2016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2018),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articolato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su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120  </a:t>
            </a:r>
            <a:r>
              <a:rPr sz="1000" spc="-25" dirty="0">
                <a:latin typeface="Garamond"/>
                <a:cs typeface="Garamond"/>
              </a:rPr>
              <a:t>ore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formazione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dirty="0">
                <a:latin typeface="Garamond"/>
                <a:cs typeface="Garamond"/>
              </a:rPr>
              <a:t>tutoraggio </a:t>
            </a:r>
            <a:r>
              <a:rPr sz="1000" spc="5" dirty="0">
                <a:latin typeface="Garamond"/>
                <a:cs typeface="Garamond"/>
              </a:rPr>
              <a:t>allo </a:t>
            </a:r>
            <a:r>
              <a:rPr sz="1000" spc="-10" dirty="0">
                <a:latin typeface="Garamond"/>
                <a:cs typeface="Garamond"/>
              </a:rPr>
              <a:t>sviluppo </a:t>
            </a:r>
            <a:r>
              <a:rPr sz="1000" spc="15" dirty="0">
                <a:latin typeface="Garamond"/>
                <a:cs typeface="Garamond"/>
              </a:rPr>
              <a:t>dell’idea </a:t>
            </a:r>
            <a:r>
              <a:rPr sz="1000" dirty="0">
                <a:latin typeface="Garamond"/>
                <a:cs typeface="Garamond"/>
              </a:rPr>
              <a:t>imprenditoriale </a:t>
            </a:r>
            <a:r>
              <a:rPr sz="1000" spc="-25" dirty="0">
                <a:latin typeface="Garamond"/>
                <a:cs typeface="Garamond"/>
              </a:rPr>
              <a:t>e  </a:t>
            </a:r>
            <a:r>
              <a:rPr sz="1000" spc="-5" dirty="0">
                <a:latin typeface="Garamond"/>
                <a:cs typeface="Garamond"/>
              </a:rPr>
              <a:t>del </a:t>
            </a:r>
            <a:r>
              <a:rPr sz="1000" spc="-10" dirty="0">
                <a:latin typeface="Garamond"/>
                <a:cs typeface="Garamond"/>
              </a:rPr>
              <a:t>relativo </a:t>
            </a:r>
            <a:r>
              <a:rPr sz="1000" i="1" spc="30" dirty="0">
                <a:latin typeface="Garamond"/>
                <a:cs typeface="Garamond"/>
              </a:rPr>
              <a:t>business</a:t>
            </a:r>
            <a:r>
              <a:rPr sz="1000" i="1" spc="-155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plan</a:t>
            </a:r>
            <a:r>
              <a:rPr sz="1000" spc="35" dirty="0">
                <a:latin typeface="Garamond"/>
                <a:cs typeface="Garamond"/>
              </a:rPr>
              <a:t>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15"/>
              </a:spcBef>
            </a:pPr>
            <a:endParaRPr sz="1050">
              <a:latin typeface="Garamond"/>
              <a:cs typeface="Garamond"/>
            </a:endParaRPr>
          </a:p>
          <a:p>
            <a:pPr marL="138430" marR="17780"/>
            <a:r>
              <a:rPr sz="1000" spc="-15" dirty="0">
                <a:latin typeface="Garamond"/>
                <a:cs typeface="Garamond"/>
              </a:rPr>
              <a:t>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partecipanti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(18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nella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prima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edizione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14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nella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seconda)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hanno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dato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vita  </a:t>
            </a:r>
            <a:r>
              <a:rPr sz="1000" spc="-20" dirty="0">
                <a:latin typeface="Garamond"/>
                <a:cs typeface="Garamond"/>
              </a:rPr>
              <a:t>complessivamente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spc="5" dirty="0">
                <a:latin typeface="Garamond"/>
                <a:cs typeface="Garamond"/>
              </a:rPr>
              <a:t>una </a:t>
            </a:r>
            <a:r>
              <a:rPr sz="1000" spc="-10" dirty="0">
                <a:latin typeface="Garamond"/>
                <a:cs typeface="Garamond"/>
              </a:rPr>
              <a:t>dozzina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30" dirty="0">
                <a:latin typeface="Garamond"/>
                <a:cs typeface="Garamond"/>
              </a:rPr>
              <a:t>nuove </a:t>
            </a:r>
            <a:r>
              <a:rPr sz="1000" spc="-15" dirty="0">
                <a:latin typeface="Garamond"/>
                <a:cs typeface="Garamond"/>
              </a:rPr>
              <a:t>imprese, </a:t>
            </a:r>
            <a:r>
              <a:rPr sz="1000" spc="-10" dirty="0">
                <a:latin typeface="Garamond"/>
                <a:cs typeface="Garamond"/>
              </a:rPr>
              <a:t>fra le </a:t>
            </a:r>
            <a:r>
              <a:rPr sz="1000" spc="15" dirty="0">
                <a:latin typeface="Garamond"/>
                <a:cs typeface="Garamond"/>
              </a:rPr>
              <a:t>quali </a:t>
            </a:r>
            <a:r>
              <a:rPr sz="1000" spc="-30" dirty="0">
                <a:latin typeface="Garamond"/>
                <a:cs typeface="Garamond"/>
              </a:rPr>
              <a:t>sono </a:t>
            </a:r>
            <a:r>
              <a:rPr sz="1000" spc="-5" dirty="0">
                <a:latin typeface="Garamond"/>
                <a:cs typeface="Garamond"/>
              </a:rPr>
              <a:t>da  </a:t>
            </a:r>
            <a:r>
              <a:rPr sz="1000" spc="-15" dirty="0">
                <a:latin typeface="Garamond"/>
                <a:cs typeface="Garamond"/>
              </a:rPr>
              <a:t>annoverare </a:t>
            </a:r>
            <a:r>
              <a:rPr sz="1000" spc="-5" dirty="0">
                <a:latin typeface="Garamond"/>
                <a:cs typeface="Garamond"/>
              </a:rPr>
              <a:t>cinque </a:t>
            </a:r>
            <a:r>
              <a:rPr sz="1000" spc="5" dirty="0">
                <a:latin typeface="Garamond"/>
                <a:cs typeface="Garamond"/>
              </a:rPr>
              <a:t>start </a:t>
            </a:r>
            <a:r>
              <a:rPr sz="1000" spc="-15" dirty="0">
                <a:latin typeface="Garamond"/>
                <a:cs typeface="Garamond"/>
              </a:rPr>
              <a:t>up </a:t>
            </a:r>
            <a:r>
              <a:rPr sz="1000" spc="-10" dirty="0">
                <a:latin typeface="Garamond"/>
                <a:cs typeface="Garamond"/>
              </a:rPr>
              <a:t>innovative </a:t>
            </a:r>
            <a:r>
              <a:rPr sz="1000" spc="-5" dirty="0">
                <a:latin typeface="Garamond"/>
                <a:cs typeface="Garamond"/>
              </a:rPr>
              <a:t>(BuildTech, </a:t>
            </a:r>
            <a:r>
              <a:rPr sz="1000" dirty="0">
                <a:latin typeface="Garamond"/>
                <a:cs typeface="Garamond"/>
              </a:rPr>
              <a:t>Cynomis, </a:t>
            </a:r>
            <a:r>
              <a:rPr sz="1000" spc="-5" dirty="0">
                <a:latin typeface="Garamond"/>
                <a:cs typeface="Garamond"/>
              </a:rPr>
              <a:t>Luminou-  </a:t>
            </a:r>
            <a:r>
              <a:rPr sz="1000" spc="-25" dirty="0">
                <a:latin typeface="Garamond"/>
                <a:cs typeface="Garamond"/>
              </a:rPr>
              <a:t>sBees, Protfacere, </a:t>
            </a:r>
            <a:r>
              <a:rPr sz="1000" spc="-30" dirty="0">
                <a:latin typeface="Garamond"/>
                <a:cs typeface="Garamond"/>
              </a:rPr>
              <a:t>Teseo), </a:t>
            </a:r>
            <a:r>
              <a:rPr sz="1000" dirty="0">
                <a:latin typeface="Garamond"/>
                <a:cs typeface="Garamond"/>
              </a:rPr>
              <a:t>tre </a:t>
            </a:r>
            <a:r>
              <a:rPr sz="1000" spc="-5" dirty="0">
                <a:latin typeface="Garamond"/>
                <a:cs typeface="Garamond"/>
              </a:rPr>
              <a:t>delle </a:t>
            </a:r>
            <a:r>
              <a:rPr sz="1000" spc="15" dirty="0">
                <a:latin typeface="Garamond"/>
                <a:cs typeface="Garamond"/>
              </a:rPr>
              <a:t>quali </a:t>
            </a:r>
            <a:r>
              <a:rPr sz="1000" spc="-30" dirty="0">
                <a:latin typeface="Garamond"/>
                <a:cs typeface="Garamond"/>
              </a:rPr>
              <a:t>sono </a:t>
            </a:r>
            <a:r>
              <a:rPr sz="1000" spc="-10" dirty="0">
                <a:latin typeface="Garamond"/>
                <a:cs typeface="Garamond"/>
              </a:rPr>
              <a:t>anche spin </a:t>
            </a:r>
            <a:r>
              <a:rPr sz="1000" spc="-40" dirty="0">
                <a:latin typeface="Garamond"/>
                <a:cs typeface="Garamond"/>
              </a:rPr>
              <a:t>off </a:t>
            </a:r>
            <a:r>
              <a:rPr sz="1000" dirty="0">
                <a:latin typeface="Garamond"/>
                <a:cs typeface="Garamond"/>
              </a:rPr>
              <a:t>Unige </a:t>
            </a:r>
            <a:r>
              <a:rPr sz="1000" spc="10" dirty="0">
                <a:latin typeface="Garamond"/>
                <a:cs typeface="Garamond"/>
              </a:rPr>
              <a:t>(Buil-  </a:t>
            </a:r>
            <a:r>
              <a:rPr sz="1000" spc="-15" dirty="0">
                <a:latin typeface="Garamond"/>
                <a:cs typeface="Garamond"/>
              </a:rPr>
              <a:t>dTech,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Protfacere,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Teseo)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imprese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attive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campo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servizi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innovativi  </a:t>
            </a:r>
            <a:r>
              <a:rPr sz="1000" spc="15" dirty="0">
                <a:latin typeface="Garamond"/>
                <a:cs typeface="Garamond"/>
              </a:rPr>
              <a:t>alla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persona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(Boschi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Vivi,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Brigì,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Ecobike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Courier,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Tatabox).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4033" y="2577305"/>
            <a:ext cx="1046440" cy="6345555"/>
          </a:xfrm>
          <a:prstGeom prst="rect">
            <a:avLst/>
          </a:prstGeom>
        </p:spPr>
        <p:txBody>
          <a:bodyPr vert="vert270" wrap="square" lIns="0" tIns="24765" rIns="0" bIns="0" rtlCol="0">
            <a:spAutoFit/>
          </a:bodyPr>
          <a:lstStyle/>
          <a:p>
            <a:pPr marL="12700">
              <a:spcBef>
                <a:spcPts val="195"/>
              </a:spcBef>
            </a:pPr>
            <a:r>
              <a:rPr sz="6800" b="1" spc="95" dirty="0">
                <a:solidFill>
                  <a:srgbClr val="FBC700"/>
                </a:solidFill>
                <a:latin typeface="Tahoma"/>
                <a:cs typeface="Tahoma"/>
              </a:rPr>
              <a:t>cosa</a:t>
            </a:r>
            <a:r>
              <a:rPr sz="6800" b="1" spc="-135" dirty="0">
                <a:solidFill>
                  <a:srgbClr val="FBC700"/>
                </a:solidFill>
                <a:latin typeface="Tahoma"/>
                <a:cs typeface="Tahoma"/>
              </a:rPr>
              <a:t> </a:t>
            </a:r>
            <a:r>
              <a:rPr sz="6800" b="1" spc="175" dirty="0">
                <a:solidFill>
                  <a:srgbClr val="FBC700"/>
                </a:solidFill>
                <a:latin typeface="Tahoma"/>
                <a:cs typeface="Tahoma"/>
              </a:rPr>
              <a:t>facciamo</a:t>
            </a:r>
            <a:endParaRPr sz="68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4519" y="1541702"/>
            <a:ext cx="24752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-15" dirty="0">
                <a:solidFill>
                  <a:srgbClr val="3D3C3D"/>
                </a:solidFill>
                <a:latin typeface="Book Antiqua"/>
                <a:cs typeface="Book Antiqua"/>
              </a:rPr>
              <a:t>Chi</a:t>
            </a:r>
            <a:r>
              <a:rPr sz="800" b="1" spc="-3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b="1" spc="10" dirty="0">
                <a:solidFill>
                  <a:srgbClr val="3D3C3D"/>
                </a:solidFill>
                <a:latin typeface="Book Antiqua"/>
                <a:cs typeface="Book Antiqua"/>
              </a:rPr>
              <a:t>siamo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1593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0894" y="8962411"/>
            <a:ext cx="768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25" dirty="0">
                <a:latin typeface="Georgia"/>
                <a:cs typeface="Georgia"/>
              </a:rPr>
              <a:t>5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80425" y="5058016"/>
            <a:ext cx="3557993" cy="3851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67719" y="2195788"/>
            <a:ext cx="3580765" cy="24358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spcBef>
                <a:spcPts val="500"/>
              </a:spcBef>
            </a:pPr>
            <a:r>
              <a:rPr sz="1200" b="1" spc="100" dirty="0">
                <a:latin typeface="Calibri"/>
                <a:cs typeface="Calibri"/>
              </a:rPr>
              <a:t>Profilo </a:t>
            </a:r>
            <a:r>
              <a:rPr sz="1200" b="1" spc="55" dirty="0">
                <a:latin typeface="Calibri"/>
                <a:cs typeface="Calibri"/>
              </a:rPr>
              <a:t>del</a:t>
            </a:r>
            <a:r>
              <a:rPr sz="1200" b="1" spc="-165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Dipartimento</a:t>
            </a:r>
            <a:endParaRPr sz="1200" dirty="0">
              <a:latin typeface="Calibri"/>
              <a:cs typeface="Calibri"/>
            </a:endParaRPr>
          </a:p>
          <a:p>
            <a:pPr marL="12700" marR="5080">
              <a:spcBef>
                <a:spcPts val="335"/>
              </a:spcBef>
            </a:pPr>
            <a:r>
              <a:rPr sz="1000" spc="1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Dipartimento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Economia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ha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una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lunga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tradizione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un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profondo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lega-  </a:t>
            </a:r>
            <a:r>
              <a:rPr sz="1000" spc="-20" dirty="0">
                <a:latin typeface="Garamond"/>
                <a:cs typeface="Garamond"/>
              </a:rPr>
              <a:t>me con </a:t>
            </a: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spc="-5" dirty="0">
                <a:latin typeface="Garamond"/>
                <a:cs typeface="Garamond"/>
              </a:rPr>
              <a:t>storia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10" dirty="0">
                <a:latin typeface="Garamond"/>
                <a:cs typeface="Garamond"/>
              </a:rPr>
              <a:t>l’economia </a:t>
            </a:r>
            <a:r>
              <a:rPr sz="1000" spc="5" dirty="0">
                <a:latin typeface="Garamond"/>
                <a:cs typeface="Garamond"/>
              </a:rPr>
              <a:t>della </a:t>
            </a:r>
            <a:r>
              <a:rPr sz="1000" spc="10" dirty="0">
                <a:latin typeface="Garamond"/>
                <a:cs typeface="Garamond"/>
              </a:rPr>
              <a:t>città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25" dirty="0">
                <a:latin typeface="Garamond"/>
                <a:cs typeface="Garamond"/>
              </a:rPr>
              <a:t>Genova. </a:t>
            </a:r>
            <a:r>
              <a:rPr sz="1000" spc="-5" dirty="0">
                <a:latin typeface="Garamond"/>
                <a:cs typeface="Garamond"/>
              </a:rPr>
              <a:t>Sorto nel </a:t>
            </a:r>
            <a:r>
              <a:rPr sz="1000" dirty="0">
                <a:latin typeface="Garamond"/>
                <a:cs typeface="Garamond"/>
              </a:rPr>
              <a:t>1885 </a:t>
            </a:r>
            <a:r>
              <a:rPr sz="1000" spc="-30" dirty="0">
                <a:latin typeface="Garamond"/>
                <a:cs typeface="Garamond"/>
              </a:rPr>
              <a:t>come  </a:t>
            </a:r>
            <a:r>
              <a:rPr sz="1000" spc="-10" dirty="0">
                <a:latin typeface="Garamond"/>
                <a:cs typeface="Garamond"/>
              </a:rPr>
              <a:t>Scuola </a:t>
            </a:r>
            <a:r>
              <a:rPr sz="1000" spc="-15" dirty="0">
                <a:latin typeface="Garamond"/>
                <a:cs typeface="Garamond"/>
              </a:rPr>
              <a:t>Superiore </a:t>
            </a:r>
            <a:r>
              <a:rPr sz="1000" spc="-5" dirty="0">
                <a:latin typeface="Garamond"/>
                <a:cs typeface="Garamond"/>
              </a:rPr>
              <a:t>d’Applicazione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15" dirty="0">
                <a:latin typeface="Garamond"/>
                <a:cs typeface="Garamond"/>
              </a:rPr>
              <a:t>Studi </a:t>
            </a:r>
            <a:r>
              <a:rPr sz="1000" spc="5" dirty="0">
                <a:latin typeface="Garamond"/>
                <a:cs typeface="Garamond"/>
              </a:rPr>
              <a:t>Commerciali, </a:t>
            </a:r>
            <a:r>
              <a:rPr sz="1000" spc="-15" dirty="0">
                <a:latin typeface="Garamond"/>
                <a:cs typeface="Garamond"/>
              </a:rPr>
              <a:t>per </a:t>
            </a:r>
            <a:r>
              <a:rPr sz="1000" spc="15" dirty="0">
                <a:latin typeface="Garamond"/>
                <a:cs typeface="Garamond"/>
              </a:rPr>
              <a:t>l’iniziativa  </a:t>
            </a:r>
            <a:r>
              <a:rPr sz="1000" spc="-5" dirty="0">
                <a:latin typeface="Garamond"/>
                <a:cs typeface="Garamond"/>
              </a:rPr>
              <a:t>congiunta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5" dirty="0">
                <a:latin typeface="Garamond"/>
                <a:cs typeface="Garamond"/>
              </a:rPr>
              <a:t>istituzioni </a:t>
            </a:r>
            <a:r>
              <a:rPr sz="1000" spc="-10" dirty="0">
                <a:latin typeface="Garamond"/>
                <a:cs typeface="Garamond"/>
              </a:rPr>
              <a:t>pubbliche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10" dirty="0">
                <a:latin typeface="Garamond"/>
                <a:cs typeface="Garamond"/>
              </a:rPr>
              <a:t>operatori </a:t>
            </a:r>
            <a:r>
              <a:rPr sz="1000" spc="-5" dirty="0">
                <a:latin typeface="Garamond"/>
                <a:cs typeface="Garamond"/>
              </a:rPr>
              <a:t>privati, fin da </a:t>
            </a:r>
            <a:r>
              <a:rPr sz="1000" dirty="0">
                <a:latin typeface="Garamond"/>
                <a:cs typeface="Garamond"/>
              </a:rPr>
              <a:t>allora </a:t>
            </a:r>
            <a:r>
              <a:rPr sz="1000" spc="-15" dirty="0">
                <a:latin typeface="Garamond"/>
                <a:cs typeface="Garamond"/>
              </a:rPr>
              <a:t>si </a:t>
            </a:r>
            <a:r>
              <a:rPr sz="1000" spc="-25" dirty="0">
                <a:latin typeface="Garamond"/>
                <a:cs typeface="Garamond"/>
              </a:rPr>
              <a:t>è  </a:t>
            </a:r>
            <a:r>
              <a:rPr sz="1000" spc="-20" dirty="0">
                <a:latin typeface="Garamond"/>
                <a:cs typeface="Garamond"/>
              </a:rPr>
              <a:t>proposto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formare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culturalmente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professionalmente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individui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grado 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operare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successo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un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contesto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economico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evoluzione.</a:t>
            </a:r>
            <a:endParaRPr sz="1000" dirty="0">
              <a:latin typeface="Garamond"/>
              <a:cs typeface="Garamond"/>
            </a:endParaRPr>
          </a:p>
          <a:p>
            <a:pPr>
              <a:spcBef>
                <a:spcPts val="20"/>
              </a:spcBef>
            </a:pPr>
            <a:endParaRPr sz="1050" dirty="0">
              <a:latin typeface="Garamond"/>
              <a:cs typeface="Garamond"/>
            </a:endParaRPr>
          </a:p>
          <a:p>
            <a:pPr marL="12700" marR="124460"/>
            <a:r>
              <a:rPr sz="1000" spc="5" dirty="0">
                <a:latin typeface="Garamond"/>
                <a:cs typeface="Garamond"/>
              </a:rPr>
              <a:t>Dal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1996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ha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sua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nuova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sede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Porto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Antico,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Darsena,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centro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  </a:t>
            </a:r>
            <a:r>
              <a:rPr sz="1000" spc="-5" dirty="0">
                <a:latin typeface="Garamond"/>
                <a:cs typeface="Garamond"/>
              </a:rPr>
              <a:t>un’area testimone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traffici secolari. </a:t>
            </a:r>
            <a:r>
              <a:rPr sz="1000" spc="15" dirty="0">
                <a:latin typeface="Garamond"/>
                <a:cs typeface="Garamond"/>
              </a:rPr>
              <a:t>Con </a:t>
            </a:r>
            <a:r>
              <a:rPr sz="1000" spc="5" dirty="0">
                <a:latin typeface="Garamond"/>
                <a:cs typeface="Garamond"/>
              </a:rPr>
              <a:t>l’entrata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20" dirty="0">
                <a:latin typeface="Garamond"/>
                <a:cs typeface="Garamond"/>
              </a:rPr>
              <a:t>vigore </a:t>
            </a:r>
            <a:r>
              <a:rPr sz="1000" spc="-10" dirty="0">
                <a:latin typeface="Garamond"/>
                <a:cs typeface="Garamond"/>
              </a:rPr>
              <a:t>del </a:t>
            </a:r>
            <a:r>
              <a:rPr sz="1000" spc="-30" dirty="0">
                <a:latin typeface="Garamond"/>
                <a:cs typeface="Garamond"/>
              </a:rPr>
              <a:t>nuovo  </a:t>
            </a:r>
            <a:r>
              <a:rPr sz="1000" dirty="0">
                <a:latin typeface="Garamond"/>
                <a:cs typeface="Garamond"/>
              </a:rPr>
              <a:t>statuto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dell’Università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Genova,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65" dirty="0">
                <a:latin typeface="Garamond"/>
                <a:cs typeface="Garamond"/>
              </a:rPr>
              <a:t>1°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maggio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2012,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è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stato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avviato</a:t>
            </a:r>
            <a:endParaRPr sz="1000" dirty="0">
              <a:latin typeface="Garamond"/>
              <a:cs typeface="Garamond"/>
            </a:endParaRPr>
          </a:p>
          <a:p>
            <a:pPr marL="12700" marR="31115"/>
            <a:r>
              <a:rPr sz="1000" spc="15" dirty="0">
                <a:latin typeface="Garamond"/>
                <a:cs typeface="Garamond"/>
              </a:rPr>
              <a:t>un </a:t>
            </a:r>
            <a:r>
              <a:rPr sz="1000" spc="-30" dirty="0">
                <a:latin typeface="Garamond"/>
                <a:cs typeface="Garamond"/>
              </a:rPr>
              <a:t>processo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riorganizzazione delle </a:t>
            </a:r>
            <a:r>
              <a:rPr sz="1000" spc="5" dirty="0">
                <a:latin typeface="Garamond"/>
                <a:cs typeface="Garamond"/>
              </a:rPr>
              <a:t>strutture </a:t>
            </a:r>
            <a:r>
              <a:rPr sz="1000" spc="-10" dirty="0">
                <a:latin typeface="Garamond"/>
                <a:cs typeface="Garamond"/>
              </a:rPr>
              <a:t>scientifiche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5" dirty="0">
                <a:latin typeface="Garamond"/>
                <a:cs typeface="Garamond"/>
              </a:rPr>
              <a:t>didattiche  </a:t>
            </a:r>
            <a:r>
              <a:rPr sz="1000" spc="-15" dirty="0">
                <a:latin typeface="Garamond"/>
                <a:cs typeface="Garamond"/>
              </a:rPr>
              <a:t>basato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su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un’articolazione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Scuole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Dipartimenti,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che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hanno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assorbito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  </a:t>
            </a:r>
            <a:r>
              <a:rPr sz="1000" spc="-10" dirty="0">
                <a:latin typeface="Garamond"/>
                <a:cs typeface="Garamond"/>
              </a:rPr>
              <a:t>compiti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funzioni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pre-esistenti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tfacoltà.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In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questo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ambito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è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nato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  </a:t>
            </a:r>
            <a:r>
              <a:rPr sz="1000" dirty="0">
                <a:latin typeface="Garamond"/>
                <a:cs typeface="Garamond"/>
              </a:rPr>
              <a:t>Dipartimento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Economia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afferente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Scuola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Scienze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Sociali.</a:t>
            </a:r>
            <a:endParaRPr sz="1000" dirty="0">
              <a:latin typeface="Garamond"/>
              <a:cs typeface="Garam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01699" y="4426619"/>
            <a:ext cx="2215991" cy="4496435"/>
          </a:xfrm>
          <a:prstGeom prst="rect">
            <a:avLst/>
          </a:prstGeom>
        </p:spPr>
        <p:txBody>
          <a:bodyPr vert="vert270" wrap="square" lIns="0" tIns="25400" rIns="0" bIns="0" rtlCol="0">
            <a:spAutoFit/>
          </a:bodyPr>
          <a:lstStyle/>
          <a:p>
            <a:pPr marL="12700">
              <a:spcBef>
                <a:spcPts val="200"/>
              </a:spcBef>
            </a:pPr>
            <a:r>
              <a:rPr sz="7200" b="1" spc="225" dirty="0">
                <a:solidFill>
                  <a:srgbClr val="FBC700"/>
                </a:solidFill>
                <a:latin typeface="Tahoma"/>
                <a:cs typeface="Tahoma"/>
              </a:rPr>
              <a:t>chi</a:t>
            </a:r>
            <a:r>
              <a:rPr sz="7200" b="1" spc="-145" dirty="0">
                <a:solidFill>
                  <a:srgbClr val="FBC700"/>
                </a:solidFill>
                <a:latin typeface="Tahoma"/>
                <a:cs typeface="Tahoma"/>
              </a:rPr>
              <a:t> </a:t>
            </a:r>
            <a:r>
              <a:rPr sz="7200" b="1" spc="75" dirty="0">
                <a:solidFill>
                  <a:srgbClr val="FBC700"/>
                </a:solidFill>
                <a:latin typeface="Tahoma"/>
                <a:cs typeface="Tahoma"/>
              </a:rPr>
              <a:t>siamo</a:t>
            </a:r>
            <a:endParaRPr sz="7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33719" y="8727022"/>
            <a:ext cx="56896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700" spc="55" dirty="0">
                <a:solidFill>
                  <a:srgbClr val="FFFFFF"/>
                </a:solidFill>
                <a:latin typeface="Calibri"/>
                <a:cs typeface="Calibri"/>
              </a:rPr>
              <a:t>Porto</a:t>
            </a:r>
            <a:r>
              <a:rPr sz="7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65" dirty="0">
                <a:solidFill>
                  <a:srgbClr val="FFFFFF"/>
                </a:solidFill>
                <a:latin typeface="Calibri"/>
                <a:cs typeface="Calibri"/>
              </a:rPr>
              <a:t>Antico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92818" y="5875401"/>
            <a:ext cx="779780" cy="525780"/>
          </a:xfrm>
          <a:custGeom>
            <a:avLst/>
            <a:gdLst/>
            <a:ahLst/>
            <a:cxnLst/>
            <a:rect l="l" t="t" r="r" b="b"/>
            <a:pathLst>
              <a:path w="779779" h="525779">
                <a:moveTo>
                  <a:pt x="0" y="525195"/>
                </a:moveTo>
                <a:lnTo>
                  <a:pt x="779297" y="525195"/>
                </a:lnTo>
                <a:lnTo>
                  <a:pt x="779297" y="0"/>
                </a:lnTo>
                <a:lnTo>
                  <a:pt x="0" y="0"/>
                </a:lnTo>
                <a:lnTo>
                  <a:pt x="0" y="525195"/>
                </a:lnTo>
                <a:close/>
              </a:path>
            </a:pathLst>
          </a:custGeom>
          <a:ln w="50800">
            <a:solidFill>
              <a:srgbClr val="FBC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9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244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27966" y="8962411"/>
            <a:ext cx="13081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0" dirty="0">
                <a:latin typeface="Georgia"/>
                <a:cs typeface="Georgia"/>
              </a:rPr>
              <a:t>50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5734" y="2479298"/>
            <a:ext cx="3695700" cy="427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>
              <a:spcBef>
                <a:spcPts val="100"/>
              </a:spcBef>
            </a:pPr>
            <a:r>
              <a:rPr sz="900" b="1" spc="70" dirty="0">
                <a:latin typeface="Calibri"/>
                <a:cs typeface="Calibri"/>
              </a:rPr>
              <a:t>Progetto Creazione</a:t>
            </a:r>
            <a:r>
              <a:rPr sz="900" b="1" spc="-125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d’Impresa</a:t>
            </a:r>
            <a:endParaRPr sz="900">
              <a:latin typeface="Calibri"/>
              <a:cs typeface="Calibri"/>
            </a:endParaRPr>
          </a:p>
          <a:p>
            <a:pPr marL="138430" marR="62865">
              <a:spcBef>
                <a:spcPts val="20"/>
              </a:spcBef>
            </a:pPr>
            <a:r>
              <a:rPr sz="1000" spc="15" dirty="0">
                <a:latin typeface="Garamond"/>
                <a:cs typeface="Garamond"/>
              </a:rPr>
              <a:t>Con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preciso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obiettivo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stimolare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un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maggiore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interesse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degli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studenti  </a:t>
            </a:r>
            <a:r>
              <a:rPr sz="1000" spc="-10" dirty="0">
                <a:latin typeface="Garamond"/>
                <a:cs typeface="Garamond"/>
              </a:rPr>
              <a:t>afferenti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corsi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offerti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dal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DIEC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verso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tema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dell’imprenditorialità,</a:t>
            </a:r>
            <a:endParaRPr sz="1000">
              <a:latin typeface="Garamond"/>
              <a:cs typeface="Garamond"/>
            </a:endParaRPr>
          </a:p>
          <a:p>
            <a:pPr marL="138430" marR="180975"/>
            <a:r>
              <a:rPr sz="1000" spc="-25" dirty="0">
                <a:latin typeface="Garamond"/>
                <a:cs typeface="Garamond"/>
              </a:rPr>
              <a:t>è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stato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lanciato,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corso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2019,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Progetto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Creazione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d’Impresa,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  </a:t>
            </a:r>
            <a:r>
              <a:rPr sz="1000" dirty="0">
                <a:latin typeface="Garamond"/>
                <a:cs typeface="Garamond"/>
              </a:rPr>
              <a:t>quale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sono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stati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assegnati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seguenti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obiettivi:</a:t>
            </a:r>
            <a:endParaRPr sz="1000">
              <a:latin typeface="Garamond"/>
              <a:cs typeface="Garamond"/>
            </a:endParaRPr>
          </a:p>
          <a:p>
            <a:pPr marL="138430" marR="49530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favorire </a:t>
            </a: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spc="-10" dirty="0">
                <a:latin typeface="Garamond"/>
                <a:cs typeface="Garamond"/>
              </a:rPr>
              <a:t>partecipazione a </a:t>
            </a:r>
            <a:r>
              <a:rPr sz="1000" dirty="0">
                <a:latin typeface="Garamond"/>
                <a:cs typeface="Garamond"/>
              </a:rPr>
              <a:t>team </a:t>
            </a:r>
            <a:r>
              <a:rPr sz="1000" spc="5" dirty="0">
                <a:latin typeface="Garamond"/>
                <a:cs typeface="Garamond"/>
              </a:rPr>
              <a:t>imprenditoriali misti,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20" dirty="0">
                <a:latin typeface="Garamond"/>
                <a:cs typeface="Garamond"/>
              </a:rPr>
              <a:t>provenienza  </a:t>
            </a:r>
            <a:r>
              <a:rPr sz="1000" spc="-5" dirty="0">
                <a:latin typeface="Garamond"/>
                <a:cs typeface="Garamond"/>
              </a:rPr>
              <a:t>tecnico-ingegneristica,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scientifica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umanistica,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apportando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competen-  </a:t>
            </a:r>
            <a:r>
              <a:rPr sz="1000" spc="-25" dirty="0">
                <a:latin typeface="Garamond"/>
                <a:cs typeface="Garamond"/>
              </a:rPr>
              <a:t>ze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specialistiche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proprie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degli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studenti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Economia;</a:t>
            </a:r>
            <a:endParaRPr sz="1000">
              <a:latin typeface="Garamond"/>
              <a:cs typeface="Garamond"/>
            </a:endParaRPr>
          </a:p>
          <a:p>
            <a:pPr marL="138430" marR="133350" indent="-126364">
              <a:buChar char="–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supportare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nascita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nuove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imprese,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favorendo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creatività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speri-  </a:t>
            </a:r>
            <a:r>
              <a:rPr sz="1000" spc="-10" dirty="0">
                <a:latin typeface="Garamond"/>
                <a:cs typeface="Garamond"/>
              </a:rPr>
              <a:t>mentazione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idee</a:t>
            </a:r>
            <a:r>
              <a:rPr sz="1000" spc="-18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innovative;</a:t>
            </a:r>
            <a:endParaRPr sz="1000">
              <a:latin typeface="Garamond"/>
              <a:cs typeface="Garamond"/>
            </a:endParaRPr>
          </a:p>
          <a:p>
            <a:pPr marL="138430" marR="153035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creare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un’interfaccia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formale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rispetto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diversi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stakeholder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locali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impe-  </a:t>
            </a:r>
            <a:r>
              <a:rPr sz="1000" spc="10" dirty="0">
                <a:latin typeface="Garamond"/>
                <a:cs typeface="Garamond"/>
              </a:rPr>
              <a:t>gnati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sul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tema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della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creazione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d’impresa.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15"/>
              </a:spcBef>
            </a:pPr>
            <a:endParaRPr sz="1050">
              <a:latin typeface="Garamond"/>
              <a:cs typeface="Garamond"/>
            </a:endParaRPr>
          </a:p>
          <a:p>
            <a:pPr marL="138430" marR="5080"/>
            <a:r>
              <a:rPr sz="1000" spc="-10" dirty="0">
                <a:latin typeface="Garamond"/>
                <a:cs typeface="Garamond"/>
              </a:rPr>
              <a:t>Nei </a:t>
            </a:r>
            <a:r>
              <a:rPr sz="1000" spc="-15" dirty="0">
                <a:latin typeface="Garamond"/>
                <a:cs typeface="Garamond"/>
              </a:rPr>
              <a:t>mesi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settembre-ottobre </a:t>
            </a:r>
            <a:r>
              <a:rPr sz="1000" spc="-5" dirty="0">
                <a:latin typeface="Garamond"/>
                <a:cs typeface="Garamond"/>
              </a:rPr>
              <a:t>2019 </a:t>
            </a:r>
            <a:r>
              <a:rPr sz="1000" spc="-25" dirty="0">
                <a:latin typeface="Garamond"/>
                <a:cs typeface="Garamond"/>
              </a:rPr>
              <a:t>è </a:t>
            </a:r>
            <a:r>
              <a:rPr sz="1000" spc="-10" dirty="0">
                <a:latin typeface="Garamond"/>
                <a:cs typeface="Garamond"/>
              </a:rPr>
              <a:t>stato condotto </a:t>
            </a:r>
            <a:r>
              <a:rPr sz="1000" spc="15" dirty="0">
                <a:latin typeface="Garamond"/>
                <a:cs typeface="Garamond"/>
              </a:rPr>
              <a:t>un </a:t>
            </a:r>
            <a:r>
              <a:rPr sz="1000" spc="-10" dirty="0">
                <a:latin typeface="Garamond"/>
                <a:cs typeface="Garamond"/>
              </a:rPr>
              <a:t>sondaggio </a:t>
            </a:r>
            <a:r>
              <a:rPr sz="1000" spc="-30" dirty="0">
                <a:latin typeface="Garamond"/>
                <a:cs typeface="Garamond"/>
              </a:rPr>
              <a:t>presso  </a:t>
            </a:r>
            <a:r>
              <a:rPr sz="1000" spc="15" dirty="0">
                <a:latin typeface="Garamond"/>
                <a:cs typeface="Garamond"/>
              </a:rPr>
              <a:t>gli </a:t>
            </a:r>
            <a:r>
              <a:rPr sz="1000" spc="-10" dirty="0">
                <a:latin typeface="Garamond"/>
                <a:cs typeface="Garamond"/>
              </a:rPr>
              <a:t>studenti/dottorandi/assegnisti </a:t>
            </a:r>
            <a:r>
              <a:rPr sz="1000" spc="-5" dirty="0">
                <a:latin typeface="Garamond"/>
                <a:cs typeface="Garamond"/>
              </a:rPr>
              <a:t>del DIEC, </a:t>
            </a:r>
            <a:r>
              <a:rPr sz="1000" spc="5" dirty="0">
                <a:latin typeface="Garamond"/>
                <a:cs typeface="Garamond"/>
              </a:rPr>
              <a:t>allo </a:t>
            </a:r>
            <a:r>
              <a:rPr sz="1000" spc="-30" dirty="0">
                <a:latin typeface="Garamond"/>
                <a:cs typeface="Garamond"/>
              </a:rPr>
              <a:t>scopo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dirty="0">
                <a:latin typeface="Garamond"/>
                <a:cs typeface="Garamond"/>
              </a:rPr>
              <a:t>indagarne </a:t>
            </a:r>
            <a:r>
              <a:rPr sz="1000" spc="5" dirty="0">
                <a:latin typeface="Garamond"/>
                <a:cs typeface="Garamond"/>
              </a:rPr>
              <a:t>la  </a:t>
            </a:r>
            <a:r>
              <a:rPr sz="1000" spc="-20" dirty="0">
                <a:latin typeface="Garamond"/>
                <a:cs typeface="Garamond"/>
              </a:rPr>
              <a:t>propensione </a:t>
            </a:r>
            <a:r>
              <a:rPr sz="1000" spc="10" dirty="0">
                <a:latin typeface="Garamond"/>
                <a:cs typeface="Garamond"/>
              </a:rPr>
              <a:t>all’imprenditorialità. Dall’analisi </a:t>
            </a:r>
            <a:r>
              <a:rPr sz="1000" spc="-20" dirty="0">
                <a:latin typeface="Garamond"/>
                <a:cs typeface="Garamond"/>
              </a:rPr>
              <a:t>emerge </a:t>
            </a:r>
            <a:r>
              <a:rPr sz="1000" spc="15" dirty="0">
                <a:latin typeface="Garamond"/>
                <a:cs typeface="Garamond"/>
              </a:rPr>
              <a:t>un </a:t>
            </a:r>
            <a:r>
              <a:rPr sz="1000" spc="-5" dirty="0">
                <a:latin typeface="Garamond"/>
                <a:cs typeface="Garamond"/>
              </a:rPr>
              <a:t>quadro signi-  </a:t>
            </a:r>
            <a:r>
              <a:rPr sz="1000" spc="-15" dirty="0">
                <a:latin typeface="Garamond"/>
                <a:cs typeface="Garamond"/>
              </a:rPr>
              <a:t>ficativo, </a:t>
            </a:r>
            <a:r>
              <a:rPr sz="1000" spc="-5" dirty="0">
                <a:latin typeface="Garamond"/>
                <a:cs typeface="Garamond"/>
              </a:rPr>
              <a:t>nel </a:t>
            </a:r>
            <a:r>
              <a:rPr sz="1000" dirty="0">
                <a:latin typeface="Garamond"/>
                <a:cs typeface="Garamond"/>
              </a:rPr>
              <a:t>quale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spc="-10" dirty="0">
                <a:latin typeface="Garamond"/>
                <a:cs typeface="Garamond"/>
              </a:rPr>
              <a:t>desiderio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fare </a:t>
            </a:r>
            <a:r>
              <a:rPr sz="1000" spc="5" dirty="0">
                <a:latin typeface="Garamond"/>
                <a:cs typeface="Garamond"/>
              </a:rPr>
              <a:t>l’imprenditore, </a:t>
            </a:r>
            <a:r>
              <a:rPr sz="1000" spc="-15" dirty="0">
                <a:latin typeface="Garamond"/>
                <a:cs typeface="Garamond"/>
              </a:rPr>
              <a:t>molto </a:t>
            </a:r>
            <a:r>
              <a:rPr sz="1000" spc="-20" dirty="0">
                <a:latin typeface="Garamond"/>
                <a:cs typeface="Garamond"/>
              </a:rPr>
              <a:t>elevato, trova  </a:t>
            </a:r>
            <a:r>
              <a:rPr sz="1000" spc="-10" dirty="0">
                <a:latin typeface="Garamond"/>
                <a:cs typeface="Garamond"/>
              </a:rPr>
              <a:t>riscontro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effettivo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un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numero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ancora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limitato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casi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dal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quale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emerge  </a:t>
            </a: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spc="-20" dirty="0">
                <a:latin typeface="Garamond"/>
                <a:cs typeface="Garamond"/>
              </a:rPr>
              <a:t>scarsa </a:t>
            </a:r>
            <a:r>
              <a:rPr sz="1000" spc="-25" dirty="0">
                <a:latin typeface="Garamond"/>
                <a:cs typeface="Garamond"/>
              </a:rPr>
              <a:t>conoscenza </a:t>
            </a:r>
            <a:r>
              <a:rPr sz="1000" spc="-5" dirty="0">
                <a:latin typeface="Garamond"/>
                <a:cs typeface="Garamond"/>
              </a:rPr>
              <a:t>delle fonti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assistenza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15" dirty="0">
                <a:latin typeface="Garamond"/>
                <a:cs typeface="Garamond"/>
              </a:rPr>
              <a:t>supporto </a:t>
            </a:r>
            <a:r>
              <a:rPr sz="1000" spc="15" dirty="0">
                <a:latin typeface="Garamond"/>
                <a:cs typeface="Garamond"/>
              </a:rPr>
              <a:t>alla </a:t>
            </a:r>
            <a:r>
              <a:rPr sz="1000" spc="-15" dirty="0">
                <a:latin typeface="Garamond"/>
                <a:cs typeface="Garamond"/>
              </a:rPr>
              <a:t>creazione  </a:t>
            </a:r>
            <a:r>
              <a:rPr sz="1000" spc="5" dirty="0">
                <a:latin typeface="Garamond"/>
                <a:cs typeface="Garamond"/>
              </a:rPr>
              <a:t>d’impresa,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non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solo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interne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all’Ateneo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ma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anche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territorio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regionale.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20"/>
              </a:spcBef>
            </a:pPr>
            <a:endParaRPr sz="1050">
              <a:latin typeface="Garamond"/>
              <a:cs typeface="Garamond"/>
            </a:endParaRPr>
          </a:p>
          <a:p>
            <a:pPr marL="138430" marR="75565"/>
            <a:r>
              <a:rPr sz="1000" spc="10" dirty="0">
                <a:latin typeface="Garamond"/>
                <a:cs typeface="Garamond"/>
              </a:rPr>
              <a:t>Sulla </a:t>
            </a:r>
            <a:r>
              <a:rPr sz="1000" spc="-20" dirty="0">
                <a:latin typeface="Garamond"/>
                <a:cs typeface="Garamond"/>
              </a:rPr>
              <a:t>base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queste </a:t>
            </a:r>
            <a:r>
              <a:rPr sz="1000" spc="5" dirty="0">
                <a:latin typeface="Garamond"/>
                <a:cs typeface="Garamond"/>
              </a:rPr>
              <a:t>risultanze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dirty="0">
                <a:latin typeface="Garamond"/>
                <a:cs typeface="Garamond"/>
              </a:rPr>
              <a:t>team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25" dirty="0">
                <a:latin typeface="Garamond"/>
                <a:cs typeface="Garamond"/>
              </a:rPr>
              <a:t>lavoro, </a:t>
            </a:r>
            <a:r>
              <a:rPr sz="1000" spc="-10" dirty="0">
                <a:latin typeface="Garamond"/>
                <a:cs typeface="Garamond"/>
              </a:rPr>
              <a:t>oltre a </a:t>
            </a:r>
            <a:r>
              <a:rPr sz="1000" spc="-15" dirty="0">
                <a:latin typeface="Garamond"/>
                <a:cs typeface="Garamond"/>
              </a:rPr>
              <a:t>predisporre  </a:t>
            </a:r>
            <a:r>
              <a:rPr sz="1000" spc="5" dirty="0">
                <a:latin typeface="Garamond"/>
                <a:cs typeface="Garamond"/>
              </a:rPr>
              <a:t>ulteriori </a:t>
            </a:r>
            <a:r>
              <a:rPr sz="1000" spc="10" dirty="0">
                <a:latin typeface="Garamond"/>
                <a:cs typeface="Garamond"/>
              </a:rPr>
              <a:t>attività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approfondimento </a:t>
            </a:r>
            <a:r>
              <a:rPr sz="1000" dirty="0">
                <a:latin typeface="Garamond"/>
                <a:cs typeface="Garamond"/>
              </a:rPr>
              <a:t>sui </a:t>
            </a:r>
            <a:r>
              <a:rPr sz="1000" spc="5" dirty="0">
                <a:latin typeface="Garamond"/>
                <a:cs typeface="Garamond"/>
              </a:rPr>
              <a:t>principali </a:t>
            </a:r>
            <a:r>
              <a:rPr sz="1000" dirty="0">
                <a:latin typeface="Garamond"/>
                <a:cs typeface="Garamond"/>
              </a:rPr>
              <a:t>vincoli </a:t>
            </a:r>
            <a:r>
              <a:rPr sz="1000" spc="15" dirty="0">
                <a:latin typeface="Garamond"/>
                <a:cs typeface="Garamond"/>
              </a:rPr>
              <a:t>alla </a:t>
            </a:r>
            <a:r>
              <a:rPr sz="1000" spc="-5" dirty="0">
                <a:latin typeface="Garamond"/>
                <a:cs typeface="Garamond"/>
              </a:rPr>
              <a:t>realizza-  </a:t>
            </a:r>
            <a:r>
              <a:rPr sz="1000" spc="-20" dirty="0">
                <a:latin typeface="Garamond"/>
                <a:cs typeface="Garamond"/>
              </a:rPr>
              <a:t>zione </a:t>
            </a:r>
            <a:r>
              <a:rPr sz="1000" spc="-5" dirty="0">
                <a:latin typeface="Garamond"/>
                <a:cs typeface="Garamond"/>
              </a:rPr>
              <a:t>delle aspirazioni </a:t>
            </a:r>
            <a:r>
              <a:rPr sz="1000" spc="5" dirty="0">
                <a:latin typeface="Garamond"/>
                <a:cs typeface="Garamond"/>
              </a:rPr>
              <a:t>imprenditoriali degli intervistati, </a:t>
            </a:r>
            <a:r>
              <a:rPr sz="1000" spc="-10" dirty="0">
                <a:latin typeface="Garamond"/>
                <a:cs typeface="Garamond"/>
              </a:rPr>
              <a:t>sta </a:t>
            </a:r>
            <a:r>
              <a:rPr sz="1000" spc="-20" dirty="0">
                <a:latin typeface="Garamond"/>
                <a:cs typeface="Garamond"/>
              </a:rPr>
              <a:t>procedendo 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spc="-5" dirty="0">
                <a:latin typeface="Garamond"/>
                <a:cs typeface="Garamond"/>
              </a:rPr>
              <a:t>definire </a:t>
            </a:r>
            <a:r>
              <a:rPr sz="1000" spc="15" dirty="0">
                <a:latin typeface="Garamond"/>
                <a:cs typeface="Garamond"/>
              </a:rPr>
              <a:t>un </a:t>
            </a:r>
            <a:r>
              <a:rPr sz="1000" spc="-15" dirty="0">
                <a:latin typeface="Garamond"/>
                <a:cs typeface="Garamond"/>
              </a:rPr>
              <a:t>set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dirty="0">
                <a:latin typeface="Garamond"/>
                <a:cs typeface="Garamond"/>
              </a:rPr>
              <a:t>strumenti </a:t>
            </a:r>
            <a:r>
              <a:rPr sz="1000" spc="-5" dirty="0">
                <a:latin typeface="Garamond"/>
                <a:cs typeface="Garamond"/>
              </a:rPr>
              <a:t>(da </a:t>
            </a:r>
            <a:r>
              <a:rPr sz="1000" spc="-15" dirty="0">
                <a:latin typeface="Garamond"/>
                <a:cs typeface="Garamond"/>
              </a:rPr>
              <a:t>rendere </a:t>
            </a:r>
            <a:r>
              <a:rPr sz="1000" spc="5" dirty="0">
                <a:latin typeface="Garamond"/>
                <a:cs typeface="Garamond"/>
              </a:rPr>
              <a:t>disponibili </a:t>
            </a:r>
            <a:r>
              <a:rPr sz="1000" spc="-10" dirty="0">
                <a:latin typeface="Garamond"/>
                <a:cs typeface="Garamond"/>
              </a:rPr>
              <a:t>anche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-15" dirty="0">
                <a:latin typeface="Garamond"/>
                <a:cs typeface="Garamond"/>
              </a:rPr>
              <a:t>formato  </a:t>
            </a:r>
            <a:r>
              <a:rPr sz="1000" spc="5" dirty="0">
                <a:latin typeface="Garamond"/>
                <a:cs typeface="Garamond"/>
              </a:rPr>
              <a:t>digitale)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supporto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iniziative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imprenditoriali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originate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nell’ambito 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Dipartimento,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estendere,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attraverso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opportuni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contatti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isti-  </a:t>
            </a:r>
            <a:r>
              <a:rPr sz="1000" spc="5" dirty="0">
                <a:latin typeface="Garamond"/>
                <a:cs typeface="Garamond"/>
              </a:rPr>
              <a:t>tuzioni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dell’Ateneo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ciò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preposte,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5" dirty="0">
                <a:latin typeface="Garamond"/>
                <a:cs typeface="Garamond"/>
              </a:rPr>
              <a:t>tutti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gli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eventuali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interessati.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18033" y="2577305"/>
            <a:ext cx="1046440" cy="6345555"/>
          </a:xfrm>
          <a:prstGeom prst="rect">
            <a:avLst/>
          </a:prstGeom>
        </p:spPr>
        <p:txBody>
          <a:bodyPr vert="vert270" wrap="square" lIns="0" tIns="24765" rIns="0" bIns="0" rtlCol="0">
            <a:spAutoFit/>
          </a:bodyPr>
          <a:lstStyle/>
          <a:p>
            <a:pPr marL="12700">
              <a:spcBef>
                <a:spcPts val="195"/>
              </a:spcBef>
            </a:pPr>
            <a:r>
              <a:rPr sz="6800" b="1" spc="95" dirty="0">
                <a:solidFill>
                  <a:srgbClr val="FBC700"/>
                </a:solidFill>
                <a:latin typeface="Tahoma"/>
                <a:cs typeface="Tahoma"/>
              </a:rPr>
              <a:t>cosa</a:t>
            </a:r>
            <a:r>
              <a:rPr sz="6800" b="1" spc="-135" dirty="0">
                <a:solidFill>
                  <a:srgbClr val="FBC700"/>
                </a:solidFill>
                <a:latin typeface="Tahoma"/>
                <a:cs typeface="Tahoma"/>
              </a:rPr>
              <a:t> </a:t>
            </a:r>
            <a:r>
              <a:rPr sz="6800" b="1" spc="175" dirty="0">
                <a:solidFill>
                  <a:srgbClr val="FBC700"/>
                </a:solidFill>
                <a:latin typeface="Tahoma"/>
                <a:cs typeface="Tahoma"/>
              </a:rPr>
              <a:t>facciamo</a:t>
            </a:r>
            <a:endParaRPr sz="68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4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1593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0894" y="8962411"/>
            <a:ext cx="11048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5" dirty="0">
                <a:latin typeface="Georgia"/>
                <a:cs typeface="Georgia"/>
              </a:rPr>
              <a:t>51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7718" y="5755298"/>
            <a:ext cx="3500120" cy="77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b="1" spc="85" dirty="0">
                <a:latin typeface="Calibri"/>
                <a:cs typeface="Calibri"/>
              </a:rPr>
              <a:t>Attività </a:t>
            </a:r>
            <a:r>
              <a:rPr sz="900" b="1" spc="60" dirty="0">
                <a:latin typeface="Calibri"/>
                <a:cs typeface="Calibri"/>
              </a:rPr>
              <a:t>conto</a:t>
            </a:r>
            <a:r>
              <a:rPr sz="900" b="1" spc="-140" dirty="0">
                <a:latin typeface="Calibri"/>
                <a:cs typeface="Calibri"/>
              </a:rPr>
              <a:t> </a:t>
            </a:r>
            <a:r>
              <a:rPr sz="900" b="1" spc="35" dirty="0">
                <a:latin typeface="Calibri"/>
                <a:cs typeface="Calibri"/>
              </a:rPr>
              <a:t>terzi_2016-2018</a:t>
            </a:r>
            <a:endParaRPr sz="900">
              <a:latin typeface="Calibri"/>
              <a:cs typeface="Calibri"/>
            </a:endParaRPr>
          </a:p>
          <a:p>
            <a:pPr marL="12700" marR="5080">
              <a:spcBef>
                <a:spcPts val="20"/>
              </a:spcBef>
            </a:pPr>
            <a:r>
              <a:rPr sz="1000" spc="-5" dirty="0">
                <a:latin typeface="Garamond"/>
                <a:cs typeface="Garamond"/>
              </a:rPr>
              <a:t>L’attività </a:t>
            </a:r>
            <a:r>
              <a:rPr sz="1000" spc="-20" dirty="0">
                <a:latin typeface="Garamond"/>
                <a:cs typeface="Garamond"/>
              </a:rPr>
              <a:t>conto </a:t>
            </a:r>
            <a:r>
              <a:rPr sz="1000" dirty="0">
                <a:latin typeface="Garamond"/>
                <a:cs typeface="Garamond"/>
              </a:rPr>
              <a:t>terzi </a:t>
            </a:r>
            <a:r>
              <a:rPr sz="1000" spc="-20" dirty="0">
                <a:latin typeface="Garamond"/>
                <a:cs typeface="Garamond"/>
              </a:rPr>
              <a:t>comprende </a:t>
            </a:r>
            <a:r>
              <a:rPr sz="1000" spc="-10" dirty="0">
                <a:latin typeface="Garamond"/>
                <a:cs typeface="Garamond"/>
              </a:rPr>
              <a:t>le prestazioni a pagamento relative </a:t>
            </a:r>
            <a:r>
              <a:rPr sz="1000" spc="-5" dirty="0">
                <a:latin typeface="Garamond"/>
                <a:cs typeface="Garamond"/>
              </a:rPr>
              <a:t>ad  </a:t>
            </a:r>
            <a:r>
              <a:rPr sz="1000" spc="10" dirty="0">
                <a:latin typeface="Garamond"/>
                <a:cs typeface="Garamond"/>
              </a:rPr>
              <a:t>attività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ricerca, </a:t>
            </a:r>
            <a:r>
              <a:rPr sz="1000" spc="-15" dirty="0">
                <a:latin typeface="Garamond"/>
                <a:cs typeface="Garamond"/>
              </a:rPr>
              <a:t>consulenze, </a:t>
            </a:r>
            <a:r>
              <a:rPr sz="1000" spc="10" dirty="0">
                <a:latin typeface="Garamond"/>
                <a:cs typeface="Garamond"/>
              </a:rPr>
              <a:t>didattica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15" dirty="0">
                <a:latin typeface="Garamond"/>
                <a:cs typeface="Garamond"/>
              </a:rPr>
              <a:t>altri </a:t>
            </a:r>
            <a:r>
              <a:rPr sz="1000" spc="-5" dirty="0">
                <a:latin typeface="Garamond"/>
                <a:cs typeface="Garamond"/>
              </a:rPr>
              <a:t>servizi </a:t>
            </a:r>
            <a:r>
              <a:rPr sz="1000" spc="-10" dirty="0">
                <a:latin typeface="Garamond"/>
                <a:cs typeface="Garamond"/>
              </a:rPr>
              <a:t>commissionati </a:t>
            </a:r>
            <a:r>
              <a:rPr sz="1000" spc="-5" dirty="0">
                <a:latin typeface="Garamond"/>
                <a:cs typeface="Garamond"/>
              </a:rPr>
              <a:t>da  soggetti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pubblici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privati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Dipartimento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Economia.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suddivisione 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tipologia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attività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contraente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è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riportata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seguito.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38419" y="1920003"/>
            <a:ext cx="1716000" cy="6969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38416" y="2676005"/>
            <a:ext cx="5400040" cy="492125"/>
          </a:xfrm>
          <a:custGeom>
            <a:avLst/>
            <a:gdLst/>
            <a:ahLst/>
            <a:cxnLst/>
            <a:rect l="l" t="t" r="r" b="b"/>
            <a:pathLst>
              <a:path w="5400040" h="492125">
                <a:moveTo>
                  <a:pt x="3707993" y="0"/>
                </a:moveTo>
                <a:lnTo>
                  <a:pt x="3024009" y="0"/>
                </a:lnTo>
                <a:lnTo>
                  <a:pt x="1368005" y="0"/>
                </a:lnTo>
                <a:lnTo>
                  <a:pt x="0" y="0"/>
                </a:lnTo>
                <a:lnTo>
                  <a:pt x="0" y="491604"/>
                </a:lnTo>
                <a:lnTo>
                  <a:pt x="1368005" y="491604"/>
                </a:lnTo>
                <a:lnTo>
                  <a:pt x="3023984" y="491604"/>
                </a:lnTo>
                <a:lnTo>
                  <a:pt x="3707993" y="491604"/>
                </a:lnTo>
                <a:lnTo>
                  <a:pt x="3707993" y="0"/>
                </a:lnTo>
                <a:close/>
              </a:path>
              <a:path w="5400040" h="492125">
                <a:moveTo>
                  <a:pt x="5400002" y="0"/>
                </a:moveTo>
                <a:lnTo>
                  <a:pt x="4716005" y="0"/>
                </a:lnTo>
                <a:lnTo>
                  <a:pt x="4284002" y="0"/>
                </a:lnTo>
                <a:lnTo>
                  <a:pt x="3708006" y="0"/>
                </a:lnTo>
                <a:lnTo>
                  <a:pt x="3708006" y="491604"/>
                </a:lnTo>
                <a:lnTo>
                  <a:pt x="4284002" y="491604"/>
                </a:lnTo>
                <a:lnTo>
                  <a:pt x="4716005" y="491604"/>
                </a:lnTo>
                <a:lnTo>
                  <a:pt x="5400002" y="491604"/>
                </a:lnTo>
                <a:lnTo>
                  <a:pt x="5400002" y="0"/>
                </a:lnTo>
                <a:close/>
              </a:path>
            </a:pathLst>
          </a:custGeom>
          <a:solidFill>
            <a:srgbClr val="FBC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638419" y="4412010"/>
            <a:ext cx="5400040" cy="3175"/>
            <a:chOff x="288000" y="4412009"/>
            <a:chExt cx="5400040" cy="3175"/>
          </a:xfrm>
        </p:grpSpPr>
        <p:sp>
          <p:nvSpPr>
            <p:cNvPr id="10" name="object 10"/>
            <p:cNvSpPr/>
            <p:nvPr/>
          </p:nvSpPr>
          <p:spPr>
            <a:xfrm>
              <a:off x="288000" y="4413596"/>
              <a:ext cx="1368425" cy="0"/>
            </a:xfrm>
            <a:custGeom>
              <a:avLst/>
              <a:gdLst/>
              <a:ahLst/>
              <a:cxnLst/>
              <a:rect l="l" t="t" r="r" b="b"/>
              <a:pathLst>
                <a:path w="1368425">
                  <a:moveTo>
                    <a:pt x="0" y="0"/>
                  </a:moveTo>
                  <a:lnTo>
                    <a:pt x="13680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55999" y="4413596"/>
              <a:ext cx="1656080" cy="0"/>
            </a:xfrm>
            <a:custGeom>
              <a:avLst/>
              <a:gdLst/>
              <a:ahLst/>
              <a:cxnLst/>
              <a:rect l="l" t="t" r="r" b="b"/>
              <a:pathLst>
                <a:path w="1656079">
                  <a:moveTo>
                    <a:pt x="0" y="0"/>
                  </a:moveTo>
                  <a:lnTo>
                    <a:pt x="1656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11999" y="4413596"/>
              <a:ext cx="684530" cy="0"/>
            </a:xfrm>
            <a:custGeom>
              <a:avLst/>
              <a:gdLst/>
              <a:ahLst/>
              <a:cxnLst/>
              <a:rect l="l" t="t" r="r" b="b"/>
              <a:pathLst>
                <a:path w="684529">
                  <a:moveTo>
                    <a:pt x="0" y="0"/>
                  </a:moveTo>
                  <a:lnTo>
                    <a:pt x="6839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96000" y="4413596"/>
              <a:ext cx="576580" cy="0"/>
            </a:xfrm>
            <a:custGeom>
              <a:avLst/>
              <a:gdLst/>
              <a:ahLst/>
              <a:cxnLst/>
              <a:rect l="l" t="t" r="r" b="b"/>
              <a:pathLst>
                <a:path w="576579">
                  <a:moveTo>
                    <a:pt x="0" y="0"/>
                  </a:moveTo>
                  <a:lnTo>
                    <a:pt x="575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2000" y="4413596"/>
              <a:ext cx="432434" cy="0"/>
            </a:xfrm>
            <a:custGeom>
              <a:avLst/>
              <a:gdLst/>
              <a:ahLst/>
              <a:cxnLst/>
              <a:rect l="l" t="t" r="r" b="b"/>
              <a:pathLst>
                <a:path w="432435">
                  <a:moveTo>
                    <a:pt x="0" y="0"/>
                  </a:moveTo>
                  <a:lnTo>
                    <a:pt x="432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03999" y="4413596"/>
              <a:ext cx="684530" cy="0"/>
            </a:xfrm>
            <a:custGeom>
              <a:avLst/>
              <a:gdLst/>
              <a:ahLst/>
              <a:cxnLst/>
              <a:rect l="l" t="t" r="r" b="b"/>
              <a:pathLst>
                <a:path w="684529">
                  <a:moveTo>
                    <a:pt x="0" y="0"/>
                  </a:moveTo>
                  <a:lnTo>
                    <a:pt x="6839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638419" y="5536077"/>
            <a:ext cx="5400040" cy="3175"/>
            <a:chOff x="288000" y="5536076"/>
            <a:chExt cx="5400040" cy="3175"/>
          </a:xfrm>
        </p:grpSpPr>
        <p:sp>
          <p:nvSpPr>
            <p:cNvPr id="17" name="object 17"/>
            <p:cNvSpPr/>
            <p:nvPr/>
          </p:nvSpPr>
          <p:spPr>
            <a:xfrm>
              <a:off x="288000" y="5537663"/>
              <a:ext cx="1368425" cy="0"/>
            </a:xfrm>
            <a:custGeom>
              <a:avLst/>
              <a:gdLst/>
              <a:ahLst/>
              <a:cxnLst/>
              <a:rect l="l" t="t" r="r" b="b"/>
              <a:pathLst>
                <a:path w="1368425">
                  <a:moveTo>
                    <a:pt x="0" y="0"/>
                  </a:moveTo>
                  <a:lnTo>
                    <a:pt x="13680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55999" y="5537663"/>
              <a:ext cx="1656080" cy="0"/>
            </a:xfrm>
            <a:custGeom>
              <a:avLst/>
              <a:gdLst/>
              <a:ahLst/>
              <a:cxnLst/>
              <a:rect l="l" t="t" r="r" b="b"/>
              <a:pathLst>
                <a:path w="1656079">
                  <a:moveTo>
                    <a:pt x="0" y="0"/>
                  </a:moveTo>
                  <a:lnTo>
                    <a:pt x="1656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11999" y="5537663"/>
              <a:ext cx="684530" cy="0"/>
            </a:xfrm>
            <a:custGeom>
              <a:avLst/>
              <a:gdLst/>
              <a:ahLst/>
              <a:cxnLst/>
              <a:rect l="l" t="t" r="r" b="b"/>
              <a:pathLst>
                <a:path w="684529">
                  <a:moveTo>
                    <a:pt x="0" y="0"/>
                  </a:moveTo>
                  <a:lnTo>
                    <a:pt x="6839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96000" y="5537663"/>
              <a:ext cx="576580" cy="0"/>
            </a:xfrm>
            <a:custGeom>
              <a:avLst/>
              <a:gdLst/>
              <a:ahLst/>
              <a:cxnLst/>
              <a:rect l="l" t="t" r="r" b="b"/>
              <a:pathLst>
                <a:path w="576579">
                  <a:moveTo>
                    <a:pt x="0" y="0"/>
                  </a:moveTo>
                  <a:lnTo>
                    <a:pt x="5759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72000" y="5537663"/>
              <a:ext cx="432434" cy="0"/>
            </a:xfrm>
            <a:custGeom>
              <a:avLst/>
              <a:gdLst/>
              <a:ahLst/>
              <a:cxnLst/>
              <a:rect l="l" t="t" r="r" b="b"/>
              <a:pathLst>
                <a:path w="432435">
                  <a:moveTo>
                    <a:pt x="0" y="0"/>
                  </a:moveTo>
                  <a:lnTo>
                    <a:pt x="432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03999" y="5537663"/>
              <a:ext cx="684530" cy="0"/>
            </a:xfrm>
            <a:custGeom>
              <a:avLst/>
              <a:gdLst/>
              <a:ahLst/>
              <a:cxnLst/>
              <a:rect l="l" t="t" r="r" b="b"/>
              <a:pathLst>
                <a:path w="684529">
                  <a:moveTo>
                    <a:pt x="0" y="0"/>
                  </a:moveTo>
                  <a:lnTo>
                    <a:pt x="6839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674418" y="2845861"/>
            <a:ext cx="77978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800" b="1" spc="-50" dirty="0">
                <a:solidFill>
                  <a:srgbClr val="575756"/>
                </a:solidFill>
                <a:latin typeface="Book Antiqua"/>
                <a:cs typeface="Book Antiqua"/>
              </a:rPr>
              <a:t>D</a:t>
            </a:r>
            <a:r>
              <a:rPr sz="800" b="1" spc="15" dirty="0">
                <a:solidFill>
                  <a:srgbClr val="575756"/>
                </a:solidFill>
                <a:latin typeface="Book Antiqua"/>
                <a:cs typeface="Book Antiqua"/>
              </a:rPr>
              <a:t>e</a:t>
            </a:r>
            <a:r>
              <a:rPr sz="800" b="1" spc="10" dirty="0">
                <a:solidFill>
                  <a:srgbClr val="575756"/>
                </a:solidFill>
                <a:latin typeface="Book Antiqua"/>
                <a:cs typeface="Book Antiqua"/>
              </a:rPr>
              <a:t>n</a:t>
            </a:r>
            <a:r>
              <a:rPr sz="800" b="1" spc="5" dirty="0">
                <a:solidFill>
                  <a:srgbClr val="575756"/>
                </a:solidFill>
                <a:latin typeface="Book Antiqua"/>
                <a:cs typeface="Book Antiqua"/>
              </a:rPr>
              <a:t>o</a:t>
            </a:r>
            <a:r>
              <a:rPr sz="800" b="1" spc="35" dirty="0">
                <a:solidFill>
                  <a:srgbClr val="575756"/>
                </a:solidFill>
                <a:latin typeface="Book Antiqua"/>
                <a:cs typeface="Book Antiqua"/>
              </a:rPr>
              <a:t>m</a:t>
            </a:r>
            <a:r>
              <a:rPr sz="800" b="1" spc="-10" dirty="0">
                <a:solidFill>
                  <a:srgbClr val="575756"/>
                </a:solidFill>
                <a:latin typeface="Book Antiqua"/>
                <a:cs typeface="Book Antiqua"/>
              </a:rPr>
              <a:t>i</a:t>
            </a:r>
            <a:r>
              <a:rPr sz="800" b="1" spc="20" dirty="0">
                <a:solidFill>
                  <a:srgbClr val="575756"/>
                </a:solidFill>
                <a:latin typeface="Book Antiqua"/>
                <a:cs typeface="Book Antiqua"/>
              </a:rPr>
              <a:t>n</a:t>
            </a:r>
            <a:r>
              <a:rPr sz="800" b="1" spc="50" dirty="0">
                <a:solidFill>
                  <a:srgbClr val="575756"/>
                </a:solidFill>
                <a:latin typeface="Book Antiqua"/>
                <a:cs typeface="Book Antiqua"/>
              </a:rPr>
              <a:t>a</a:t>
            </a:r>
            <a:r>
              <a:rPr sz="800" b="1" spc="15" dirty="0">
                <a:solidFill>
                  <a:srgbClr val="575756"/>
                </a:solidFill>
                <a:latin typeface="Book Antiqua"/>
                <a:cs typeface="Book Antiqua"/>
              </a:rPr>
              <a:t>z</a:t>
            </a:r>
            <a:r>
              <a:rPr sz="800" b="1" spc="-25" dirty="0">
                <a:solidFill>
                  <a:srgbClr val="575756"/>
                </a:solidFill>
                <a:latin typeface="Book Antiqua"/>
                <a:cs typeface="Book Antiqua"/>
              </a:rPr>
              <a:t>i</a:t>
            </a:r>
            <a:r>
              <a:rPr sz="800" b="1" spc="10" dirty="0">
                <a:solidFill>
                  <a:srgbClr val="575756"/>
                </a:solidFill>
                <a:latin typeface="Book Antiqua"/>
                <a:cs typeface="Book Antiqua"/>
              </a:rPr>
              <a:t>one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08146" y="2845861"/>
            <a:ext cx="10655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800" b="1" dirty="0">
                <a:solidFill>
                  <a:srgbClr val="575756"/>
                </a:solidFill>
                <a:latin typeface="Book Antiqua"/>
                <a:cs typeface="Book Antiqua"/>
              </a:rPr>
              <a:t>Tipo </a:t>
            </a:r>
            <a:r>
              <a:rPr sz="800" b="1" spc="-5" dirty="0">
                <a:solidFill>
                  <a:srgbClr val="575756"/>
                </a:solidFill>
                <a:latin typeface="Book Antiqua"/>
                <a:cs typeface="Book Antiqua"/>
              </a:rPr>
              <a:t>di </a:t>
            </a:r>
            <a:r>
              <a:rPr sz="800" b="1" spc="40" dirty="0">
                <a:solidFill>
                  <a:srgbClr val="575756"/>
                </a:solidFill>
                <a:latin typeface="Book Antiqua"/>
                <a:cs typeface="Book Antiqua"/>
              </a:rPr>
              <a:t>attività</a:t>
            </a:r>
            <a:r>
              <a:rPr sz="800" b="1" spc="-135" dirty="0">
                <a:solidFill>
                  <a:srgbClr val="575756"/>
                </a:solidFill>
                <a:latin typeface="Book Antiqua"/>
                <a:cs typeface="Book Antiqua"/>
              </a:rPr>
              <a:t> </a:t>
            </a:r>
            <a:r>
              <a:rPr sz="800" b="1" spc="25" dirty="0">
                <a:solidFill>
                  <a:srgbClr val="575756"/>
                </a:solidFill>
                <a:latin typeface="Book Antiqua"/>
                <a:cs typeface="Book Antiqua"/>
              </a:rPr>
              <a:t>svolta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01082" y="2784900"/>
            <a:ext cx="6197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11125">
              <a:spcBef>
                <a:spcPts val="100"/>
              </a:spcBef>
              <a:tabLst>
                <a:tab pos="553720" algn="l"/>
              </a:tabLst>
            </a:pPr>
            <a:r>
              <a:rPr sz="800" b="1" spc="10" dirty="0">
                <a:solidFill>
                  <a:srgbClr val="575756"/>
                </a:solidFill>
                <a:latin typeface="Book Antiqua"/>
                <a:cs typeface="Book Antiqua"/>
              </a:rPr>
              <a:t>Anno </a:t>
            </a:r>
            <a:r>
              <a:rPr sz="800" b="1" spc="-5" dirty="0">
                <a:solidFill>
                  <a:srgbClr val="575756"/>
                </a:solidFill>
                <a:latin typeface="Book Antiqua"/>
                <a:cs typeface="Book Antiqua"/>
              </a:rPr>
              <a:t>di  </a:t>
            </a:r>
            <a:r>
              <a:rPr sz="800" b="1" spc="50" dirty="0">
                <a:solidFill>
                  <a:srgbClr val="575756"/>
                </a:solidFill>
                <a:latin typeface="Book Antiqua"/>
                <a:cs typeface="Book Antiqua"/>
              </a:rPr>
              <a:t>c</a:t>
            </a:r>
            <a:r>
              <a:rPr sz="800" b="1" spc="10" dirty="0">
                <a:solidFill>
                  <a:srgbClr val="575756"/>
                </a:solidFill>
                <a:latin typeface="Book Antiqua"/>
                <a:cs typeface="Book Antiqua"/>
              </a:rPr>
              <a:t>o</a:t>
            </a:r>
            <a:r>
              <a:rPr sz="800" b="1" dirty="0">
                <a:solidFill>
                  <a:srgbClr val="575756"/>
                </a:solidFill>
                <a:latin typeface="Book Antiqua"/>
                <a:cs typeface="Book Antiqua"/>
              </a:rPr>
              <a:t>	</a:t>
            </a:r>
            <a:r>
              <a:rPr sz="800" b="1" spc="10" dirty="0">
                <a:solidFill>
                  <a:srgbClr val="575756"/>
                </a:solidFill>
                <a:latin typeface="Book Antiqua"/>
                <a:cs typeface="Book Antiqua"/>
              </a:rPr>
              <a:t>e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09742" y="2788660"/>
            <a:ext cx="462280" cy="2616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indent="58419">
              <a:lnSpc>
                <a:spcPts val="900"/>
              </a:lnSpc>
              <a:spcBef>
                <a:spcPts val="180"/>
              </a:spcBef>
              <a:tabLst>
                <a:tab pos="417830" algn="l"/>
              </a:tabLst>
            </a:pPr>
            <a:r>
              <a:rPr sz="800" b="1" spc="-35" dirty="0">
                <a:solidFill>
                  <a:srgbClr val="575756"/>
                </a:solidFill>
                <a:latin typeface="Book Antiqua"/>
                <a:cs typeface="Book Antiqua"/>
              </a:rPr>
              <a:t>N° </a:t>
            </a:r>
            <a:r>
              <a:rPr sz="800" b="1" spc="20" dirty="0">
                <a:solidFill>
                  <a:srgbClr val="575756"/>
                </a:solidFill>
                <a:latin typeface="Book Antiqua"/>
                <a:cs typeface="Book Antiqua"/>
              </a:rPr>
              <a:t>soci  </a:t>
            </a:r>
            <a:r>
              <a:rPr sz="800" b="1" spc="10" dirty="0">
                <a:solidFill>
                  <a:srgbClr val="575756"/>
                </a:solidFill>
                <a:latin typeface="Book Antiqua"/>
                <a:cs typeface="Book Antiqua"/>
              </a:rPr>
              <a:t>o</a:t>
            </a:r>
            <a:r>
              <a:rPr sz="800" b="1" dirty="0">
                <a:solidFill>
                  <a:srgbClr val="575756"/>
                </a:solidFill>
                <a:latin typeface="Book Antiqua"/>
                <a:cs typeface="Book Antiqua"/>
              </a:rPr>
              <a:t>	</a:t>
            </a:r>
            <a:r>
              <a:rPr sz="800" b="1" spc="-25" dirty="0">
                <a:solidFill>
                  <a:srgbClr val="575756"/>
                </a:solidFill>
                <a:latin typeface="Book Antiqua"/>
                <a:cs typeface="Book Antiqua"/>
              </a:rPr>
              <a:t>i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12569" y="2788660"/>
            <a:ext cx="151574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0650" algn="r">
              <a:lnSpc>
                <a:spcPts val="944"/>
              </a:lnSpc>
              <a:spcBef>
                <a:spcPts val="100"/>
              </a:spcBef>
            </a:pPr>
            <a:r>
              <a:rPr sz="800" b="1" spc="-30" dirty="0">
                <a:solidFill>
                  <a:srgbClr val="575756"/>
                </a:solidFill>
                <a:latin typeface="Book Antiqua"/>
                <a:cs typeface="Book Antiqua"/>
              </a:rPr>
              <a:t>N°</a:t>
            </a:r>
            <a:endParaRPr sz="800">
              <a:latin typeface="Book Antiqua"/>
              <a:cs typeface="Book Antiqua"/>
            </a:endParaRPr>
          </a:p>
          <a:p>
            <a:pPr>
              <a:lnSpc>
                <a:spcPts val="944"/>
              </a:lnSpc>
              <a:tabLst>
                <a:tab pos="655320" algn="l"/>
                <a:tab pos="1148080" algn="l"/>
                <a:tab pos="1426210" algn="l"/>
              </a:tabLst>
            </a:pPr>
            <a:r>
              <a:rPr sz="800" b="1" spc="30" dirty="0">
                <a:solidFill>
                  <a:srgbClr val="575756"/>
                </a:solidFill>
                <a:latin typeface="Book Antiqua"/>
                <a:cs typeface="Book Antiqua"/>
              </a:rPr>
              <a:t>s</a:t>
            </a:r>
            <a:r>
              <a:rPr sz="800" b="1" spc="90" dirty="0">
                <a:solidFill>
                  <a:srgbClr val="575756"/>
                </a:solidFill>
                <a:latin typeface="Book Antiqua"/>
                <a:cs typeface="Book Antiqua"/>
              </a:rPr>
              <a:t>t</a:t>
            </a:r>
            <a:r>
              <a:rPr sz="800" b="1" spc="20" dirty="0">
                <a:solidFill>
                  <a:srgbClr val="575756"/>
                </a:solidFill>
                <a:latin typeface="Book Antiqua"/>
                <a:cs typeface="Book Antiqua"/>
              </a:rPr>
              <a:t>i</a:t>
            </a:r>
            <a:r>
              <a:rPr sz="800" b="1" spc="30" dirty="0">
                <a:solidFill>
                  <a:srgbClr val="575756"/>
                </a:solidFill>
                <a:latin typeface="Book Antiqua"/>
                <a:cs typeface="Book Antiqua"/>
              </a:rPr>
              <a:t>t</a:t>
            </a:r>
            <a:r>
              <a:rPr sz="800" b="1" spc="25" dirty="0">
                <a:solidFill>
                  <a:srgbClr val="575756"/>
                </a:solidFill>
                <a:latin typeface="Book Antiqua"/>
                <a:cs typeface="Book Antiqua"/>
              </a:rPr>
              <a:t>u</a:t>
            </a:r>
            <a:r>
              <a:rPr sz="800" b="1" spc="15" dirty="0">
                <a:solidFill>
                  <a:srgbClr val="575756"/>
                </a:solidFill>
                <a:latin typeface="Book Antiqua"/>
                <a:cs typeface="Book Antiqua"/>
              </a:rPr>
              <a:t>z</a:t>
            </a:r>
            <a:r>
              <a:rPr sz="800" b="1" spc="-25" dirty="0">
                <a:solidFill>
                  <a:srgbClr val="575756"/>
                </a:solidFill>
                <a:latin typeface="Book Antiqua"/>
                <a:cs typeface="Book Antiqua"/>
              </a:rPr>
              <a:t>i</a:t>
            </a:r>
            <a:r>
              <a:rPr sz="800" b="1" spc="10" dirty="0">
                <a:solidFill>
                  <a:srgbClr val="575756"/>
                </a:solidFill>
                <a:latin typeface="Book Antiqua"/>
                <a:cs typeface="Book Antiqua"/>
              </a:rPr>
              <a:t>on</a:t>
            </a:r>
            <a:r>
              <a:rPr sz="800" b="1" dirty="0">
                <a:solidFill>
                  <a:srgbClr val="575756"/>
                </a:solidFill>
                <a:latin typeface="Book Antiqua"/>
                <a:cs typeface="Book Antiqua"/>
              </a:rPr>
              <a:t>	</a:t>
            </a:r>
            <a:r>
              <a:rPr sz="1200" b="1" spc="7" baseline="3472" dirty="0">
                <a:solidFill>
                  <a:srgbClr val="575756"/>
                </a:solidFill>
                <a:latin typeface="Book Antiqua"/>
                <a:cs typeface="Book Antiqua"/>
              </a:rPr>
              <a:t>p</a:t>
            </a:r>
            <a:r>
              <a:rPr sz="1200" b="1" spc="22" baseline="3472" dirty="0">
                <a:solidFill>
                  <a:srgbClr val="575756"/>
                </a:solidFill>
                <a:latin typeface="Book Antiqua"/>
                <a:cs typeface="Book Antiqua"/>
              </a:rPr>
              <a:t>e</a:t>
            </a:r>
            <a:r>
              <a:rPr sz="1200" b="1" spc="75" baseline="3472" dirty="0">
                <a:solidFill>
                  <a:srgbClr val="575756"/>
                </a:solidFill>
                <a:latin typeface="Book Antiqua"/>
                <a:cs typeface="Book Antiqua"/>
              </a:rPr>
              <a:t>r</a:t>
            </a:r>
            <a:r>
              <a:rPr sz="1200" b="1" spc="89" baseline="3472" dirty="0">
                <a:solidFill>
                  <a:srgbClr val="575756"/>
                </a:solidFill>
                <a:latin typeface="Book Antiqua"/>
                <a:cs typeface="Book Antiqua"/>
              </a:rPr>
              <a:t>at</a:t>
            </a:r>
            <a:r>
              <a:rPr sz="1200" b="1" spc="-37" baseline="3472" dirty="0">
                <a:solidFill>
                  <a:srgbClr val="575756"/>
                </a:solidFill>
                <a:latin typeface="Book Antiqua"/>
                <a:cs typeface="Book Antiqua"/>
              </a:rPr>
              <a:t>i</a:t>
            </a:r>
            <a:r>
              <a:rPr sz="1200" b="1" spc="44" baseline="3472" dirty="0">
                <a:solidFill>
                  <a:srgbClr val="575756"/>
                </a:solidFill>
                <a:latin typeface="Book Antiqua"/>
                <a:cs typeface="Book Antiqua"/>
              </a:rPr>
              <a:t>v</a:t>
            </a:r>
            <a:r>
              <a:rPr sz="1200" b="1" baseline="3472" dirty="0">
                <a:solidFill>
                  <a:srgbClr val="575756"/>
                </a:solidFill>
                <a:latin typeface="Book Antiqua"/>
                <a:cs typeface="Book Antiqua"/>
              </a:rPr>
              <a:t>	</a:t>
            </a:r>
            <a:r>
              <a:rPr sz="1200" b="1" spc="52" baseline="3472" dirty="0">
                <a:solidFill>
                  <a:srgbClr val="575756"/>
                </a:solidFill>
                <a:latin typeface="Book Antiqua"/>
                <a:cs typeface="Book Antiqua"/>
              </a:rPr>
              <a:t>a</a:t>
            </a:r>
            <a:r>
              <a:rPr sz="1200" b="1" baseline="3472" dirty="0">
                <a:solidFill>
                  <a:srgbClr val="575756"/>
                </a:solidFill>
                <a:latin typeface="Book Antiqua"/>
                <a:cs typeface="Book Antiqua"/>
              </a:rPr>
              <a:t>	</a:t>
            </a:r>
            <a:r>
              <a:rPr sz="1200" b="1" spc="135" baseline="3472" dirty="0">
                <a:solidFill>
                  <a:srgbClr val="575756"/>
                </a:solidFill>
                <a:latin typeface="Book Antiqua"/>
                <a:cs typeface="Book Antiqua"/>
              </a:rPr>
              <a:t>t</a:t>
            </a:r>
            <a:r>
              <a:rPr sz="1200" b="1" spc="-37" baseline="3472" dirty="0">
                <a:solidFill>
                  <a:srgbClr val="575756"/>
                </a:solidFill>
                <a:latin typeface="Book Antiqua"/>
                <a:cs typeface="Book Antiqua"/>
              </a:rPr>
              <a:t>i</a:t>
            </a:r>
            <a:endParaRPr sz="1200" baseline="3472">
              <a:latin typeface="Book Antiqua"/>
              <a:cs typeface="Book Antiqu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460896" y="2674361"/>
            <a:ext cx="4838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800" b="1" spc="40" dirty="0">
                <a:solidFill>
                  <a:srgbClr val="575756"/>
                </a:solidFill>
                <a:latin typeface="Book Antiqua"/>
                <a:cs typeface="Book Antiqua"/>
              </a:rPr>
              <a:t>Fatturato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453886" y="2788661"/>
            <a:ext cx="49784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800" b="1" spc="35" dirty="0">
                <a:solidFill>
                  <a:srgbClr val="575756"/>
                </a:solidFill>
                <a:latin typeface="Book Antiqua"/>
                <a:cs typeface="Book Antiqua"/>
              </a:rPr>
              <a:t>totale</a:t>
            </a:r>
            <a:r>
              <a:rPr sz="800" b="1" spc="-130" dirty="0">
                <a:solidFill>
                  <a:srgbClr val="575756"/>
                </a:solidFill>
                <a:latin typeface="Book Antiqua"/>
                <a:cs typeface="Book Antiqua"/>
              </a:rPr>
              <a:t> </a:t>
            </a:r>
            <a:r>
              <a:rPr sz="800" b="1" dirty="0">
                <a:solidFill>
                  <a:srgbClr val="575756"/>
                </a:solidFill>
                <a:latin typeface="Book Antiqua"/>
                <a:cs typeface="Book Antiqua"/>
              </a:rPr>
              <a:t>in </a:t>
            </a:r>
            <a:r>
              <a:rPr sz="800" b="1" spc="40" dirty="0">
                <a:solidFill>
                  <a:srgbClr val="575756"/>
                </a:solidFill>
                <a:latin typeface="Book Antiqua"/>
                <a:cs typeface="Book Antiqua"/>
              </a:rPr>
              <a:t>€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17423" y="2902961"/>
            <a:ext cx="897255" cy="24416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573405" marR="5080" indent="-574040">
              <a:lnSpc>
                <a:spcPct val="104200"/>
              </a:lnSpc>
              <a:spcBef>
                <a:spcPts val="60"/>
              </a:spcBef>
              <a:tabLst>
                <a:tab pos="473075" algn="l"/>
              </a:tabLst>
            </a:pPr>
            <a:r>
              <a:rPr sz="800" b="1" spc="-10" dirty="0">
                <a:solidFill>
                  <a:srgbClr val="575756"/>
                </a:solidFill>
                <a:latin typeface="Book Antiqua"/>
                <a:cs typeface="Book Antiqua"/>
              </a:rPr>
              <a:t>dd</a:t>
            </a:r>
            <a:r>
              <a:rPr sz="800" b="1" spc="15" dirty="0">
                <a:solidFill>
                  <a:srgbClr val="575756"/>
                </a:solidFill>
                <a:latin typeface="Book Antiqua"/>
                <a:cs typeface="Book Antiqua"/>
              </a:rPr>
              <a:t>e</a:t>
            </a:r>
            <a:r>
              <a:rPr sz="800" b="1" spc="70" dirty="0">
                <a:solidFill>
                  <a:srgbClr val="575756"/>
                </a:solidFill>
                <a:latin typeface="Book Antiqua"/>
                <a:cs typeface="Book Antiqua"/>
              </a:rPr>
              <a:t>t</a:t>
            </a:r>
            <a:r>
              <a:rPr sz="800" b="1" dirty="0">
                <a:solidFill>
                  <a:srgbClr val="575756"/>
                </a:solidFill>
                <a:latin typeface="Book Antiqua"/>
                <a:cs typeface="Book Antiqua"/>
              </a:rPr>
              <a:t>	</a:t>
            </a:r>
            <a:r>
              <a:rPr sz="700" b="1" spc="-25" dirty="0">
                <a:solidFill>
                  <a:srgbClr val="575756"/>
                </a:solidFill>
                <a:latin typeface="Book Antiqua"/>
                <a:cs typeface="Book Antiqua"/>
              </a:rPr>
              <a:t>(</a:t>
            </a:r>
            <a:r>
              <a:rPr sz="700" b="1" spc="20" dirty="0">
                <a:solidFill>
                  <a:srgbClr val="575756"/>
                </a:solidFill>
                <a:latin typeface="Book Antiqua"/>
                <a:cs typeface="Book Antiqua"/>
              </a:rPr>
              <a:t>e</a:t>
            </a:r>
            <a:r>
              <a:rPr sz="700" b="1" spc="25" dirty="0">
                <a:solidFill>
                  <a:srgbClr val="575756"/>
                </a:solidFill>
                <a:latin typeface="Book Antiqua"/>
                <a:cs typeface="Book Antiqua"/>
              </a:rPr>
              <a:t>s</a:t>
            </a:r>
            <a:r>
              <a:rPr sz="700" b="1" spc="20" dirty="0">
                <a:solidFill>
                  <a:srgbClr val="575756"/>
                </a:solidFill>
                <a:latin typeface="Book Antiqua"/>
                <a:cs typeface="Book Antiqua"/>
              </a:rPr>
              <a:t>e</a:t>
            </a:r>
            <a:r>
              <a:rPr sz="700" b="1" spc="55" dirty="0">
                <a:solidFill>
                  <a:srgbClr val="575756"/>
                </a:solidFill>
                <a:latin typeface="Book Antiqua"/>
                <a:cs typeface="Book Antiqua"/>
              </a:rPr>
              <a:t>r</a:t>
            </a:r>
            <a:r>
              <a:rPr sz="700" b="1" spc="10" dirty="0">
                <a:solidFill>
                  <a:srgbClr val="575756"/>
                </a:solidFill>
                <a:latin typeface="Book Antiqua"/>
                <a:cs typeface="Book Antiqua"/>
              </a:rPr>
              <a:t>ciz</a:t>
            </a:r>
            <a:r>
              <a:rPr sz="700" b="1" dirty="0">
                <a:solidFill>
                  <a:srgbClr val="575756"/>
                </a:solidFill>
                <a:latin typeface="Book Antiqua"/>
                <a:cs typeface="Book Antiqua"/>
              </a:rPr>
              <a:t>i</a:t>
            </a:r>
            <a:r>
              <a:rPr sz="700" b="1" spc="5" dirty="0">
                <a:solidFill>
                  <a:srgbClr val="575756"/>
                </a:solidFill>
                <a:latin typeface="Book Antiqua"/>
                <a:cs typeface="Book Antiqua"/>
              </a:rPr>
              <a:t>o  </a:t>
            </a:r>
            <a:r>
              <a:rPr sz="700" b="1" dirty="0">
                <a:solidFill>
                  <a:srgbClr val="575756"/>
                </a:solidFill>
                <a:latin typeface="Book Antiqua"/>
                <a:cs typeface="Book Antiqua"/>
              </a:rPr>
              <a:t>2018)</a:t>
            </a:r>
            <a:endParaRPr sz="700">
              <a:latin typeface="Book Antiqua"/>
              <a:cs typeface="Book Antiqu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61718" y="3653697"/>
            <a:ext cx="13030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800" spc="70" dirty="0">
                <a:latin typeface="Calibri"/>
                <a:cs typeface="Calibri"/>
              </a:rPr>
              <a:t>Advanced </a:t>
            </a:r>
            <a:r>
              <a:rPr sz="800" spc="65" dirty="0">
                <a:latin typeface="Calibri"/>
                <a:cs typeface="Calibri"/>
              </a:rPr>
              <a:t>machines </a:t>
            </a:r>
            <a:r>
              <a:rPr sz="800" spc="55" dirty="0">
                <a:latin typeface="Calibri"/>
                <a:cs typeface="Calibri"/>
              </a:rPr>
              <a:t>for  </a:t>
            </a:r>
            <a:r>
              <a:rPr sz="800" spc="65" dirty="0">
                <a:latin typeface="Calibri"/>
                <a:cs typeface="Calibri"/>
              </a:rPr>
              <a:t>Power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and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propulsion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20" dirty="0">
                <a:latin typeface="Calibri"/>
                <a:cs typeface="Calibri"/>
              </a:rPr>
              <a:t>s.r.l.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29762" y="3166017"/>
            <a:ext cx="16002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6385">
              <a:spcBef>
                <a:spcPts val="100"/>
              </a:spcBef>
            </a:pPr>
            <a:r>
              <a:rPr sz="800" spc="75" dirty="0">
                <a:latin typeface="Calibri"/>
                <a:cs typeface="Calibri"/>
              </a:rPr>
              <a:t>Attività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di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ricerca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10" dirty="0">
                <a:latin typeface="Calibri"/>
                <a:cs typeface="Calibri"/>
              </a:rPr>
              <a:t>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svilup-  </a:t>
            </a:r>
            <a:r>
              <a:rPr sz="800" spc="50" dirty="0">
                <a:latin typeface="Calibri"/>
                <a:cs typeface="Calibri"/>
              </a:rPr>
              <a:t>po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sperimentale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nel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campo</a:t>
            </a:r>
            <a:endParaRPr sz="800">
              <a:latin typeface="Calibri"/>
              <a:cs typeface="Calibri"/>
            </a:endParaRPr>
          </a:p>
          <a:p>
            <a:pPr marL="12700" marR="5080"/>
            <a:r>
              <a:rPr sz="800" spc="50" dirty="0">
                <a:latin typeface="Calibri"/>
                <a:cs typeface="Calibri"/>
              </a:rPr>
              <a:t>dell’ingegneria, </a:t>
            </a:r>
            <a:r>
              <a:rPr sz="800" spc="55" dirty="0">
                <a:latin typeface="Calibri"/>
                <a:cs typeface="Calibri"/>
              </a:rPr>
              <a:t>nonché </a:t>
            </a:r>
            <a:r>
              <a:rPr sz="800" spc="65" dirty="0">
                <a:latin typeface="Calibri"/>
                <a:cs typeface="Calibri"/>
              </a:rPr>
              <a:t>studi </a:t>
            </a:r>
            <a:r>
              <a:rPr sz="800" spc="60" dirty="0">
                <a:latin typeface="Calibri"/>
                <a:cs typeface="Calibri"/>
              </a:rPr>
              <a:t>di  </a:t>
            </a:r>
            <a:r>
              <a:rPr sz="800" spc="55" dirty="0">
                <a:latin typeface="Calibri"/>
                <a:cs typeface="Calibri"/>
              </a:rPr>
              <a:t>fattibilità, </a:t>
            </a:r>
            <a:r>
              <a:rPr sz="800" spc="50" dirty="0">
                <a:latin typeface="Calibri"/>
                <a:cs typeface="Calibri"/>
              </a:rPr>
              <a:t>consulenze, </a:t>
            </a:r>
            <a:r>
              <a:rPr sz="800" spc="40" dirty="0">
                <a:latin typeface="Calibri"/>
                <a:cs typeface="Calibri"/>
              </a:rPr>
              <a:t>proget-  </a:t>
            </a:r>
            <a:r>
              <a:rPr sz="800" spc="55" dirty="0">
                <a:latin typeface="Calibri"/>
                <a:cs typeface="Calibri"/>
              </a:rPr>
              <a:t>tazioni, </a:t>
            </a:r>
            <a:r>
              <a:rPr sz="800" spc="70" dirty="0">
                <a:latin typeface="Calibri"/>
                <a:cs typeface="Calibri"/>
              </a:rPr>
              <a:t>valutazioni </a:t>
            </a:r>
            <a:r>
              <a:rPr sz="800" spc="60" dirty="0">
                <a:latin typeface="Calibri"/>
                <a:cs typeface="Calibri"/>
              </a:rPr>
              <a:t>di </a:t>
            </a:r>
            <a:r>
              <a:rPr sz="800" spc="65" dirty="0">
                <a:latin typeface="Calibri"/>
                <a:cs typeface="Calibri"/>
              </a:rPr>
              <a:t>congruità  </a:t>
            </a:r>
            <a:r>
              <a:rPr sz="800" spc="55" dirty="0">
                <a:latin typeface="Calibri"/>
                <a:cs typeface="Calibri"/>
              </a:rPr>
              <a:t>tecnico-economica </a:t>
            </a:r>
            <a:r>
              <a:rPr sz="800" spc="10" dirty="0">
                <a:latin typeface="Calibri"/>
                <a:cs typeface="Calibri"/>
              </a:rPr>
              <a:t>e </a:t>
            </a:r>
            <a:r>
              <a:rPr sz="800" spc="65" dirty="0">
                <a:latin typeface="Calibri"/>
                <a:cs typeface="Calibri"/>
              </a:rPr>
              <a:t>studi </a:t>
            </a:r>
            <a:r>
              <a:rPr sz="800" spc="60" dirty="0">
                <a:latin typeface="Calibri"/>
                <a:cs typeface="Calibri"/>
              </a:rPr>
              <a:t>di  impatto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ambientale,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in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relazione  </a:t>
            </a:r>
            <a:r>
              <a:rPr sz="800" spc="60" dirty="0">
                <a:latin typeface="Calibri"/>
                <a:cs typeface="Calibri"/>
              </a:rPr>
              <a:t>ai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processi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per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i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quali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sia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caratte-  </a:t>
            </a:r>
            <a:r>
              <a:rPr sz="800" spc="65" dirty="0">
                <a:latin typeface="Calibri"/>
                <a:cs typeface="Calibri"/>
              </a:rPr>
              <a:t>ristica </a:t>
            </a:r>
            <a:r>
              <a:rPr sz="800" spc="60" dirty="0">
                <a:latin typeface="Calibri"/>
                <a:cs typeface="Calibri"/>
              </a:rPr>
              <a:t>rilevante </a:t>
            </a:r>
            <a:r>
              <a:rPr sz="800" spc="55" dirty="0">
                <a:latin typeface="Calibri"/>
                <a:cs typeface="Calibri"/>
              </a:rPr>
              <a:t>la </a:t>
            </a:r>
            <a:r>
              <a:rPr sz="800" spc="45" dirty="0">
                <a:latin typeface="Calibri"/>
                <a:cs typeface="Calibri"/>
              </a:rPr>
              <a:t>conversione,  </a:t>
            </a:r>
            <a:r>
              <a:rPr sz="800" spc="60" dirty="0">
                <a:latin typeface="Calibri"/>
                <a:cs typeface="Calibri"/>
              </a:rPr>
              <a:t>il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trasporto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10" dirty="0">
                <a:latin typeface="Calibri"/>
                <a:cs typeface="Calibri"/>
              </a:rPr>
              <a:t>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l’utilizzo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di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energia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90770" y="3714658"/>
            <a:ext cx="22796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2</a:t>
            </a:r>
            <a:r>
              <a:rPr sz="800" spc="-30" dirty="0">
                <a:latin typeface="Calibri"/>
                <a:cs typeface="Calibri"/>
              </a:rPr>
              <a:t>0</a:t>
            </a:r>
            <a:r>
              <a:rPr sz="800" spc="5" dirty="0">
                <a:latin typeface="Calibri"/>
                <a:cs typeface="Calibri"/>
              </a:rPr>
              <a:t>1</a:t>
            </a:r>
            <a:r>
              <a:rPr sz="800" spc="-2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2302" y="3714658"/>
            <a:ext cx="11938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40" dirty="0">
                <a:latin typeface="Calibri"/>
                <a:cs typeface="Calibri"/>
              </a:rPr>
              <a:t>12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179566" y="3714658"/>
            <a:ext cx="838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583629" y="3714658"/>
            <a:ext cx="27686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85" dirty="0">
                <a:latin typeface="Calibri"/>
                <a:cs typeface="Calibri"/>
              </a:rPr>
              <a:t>1</a:t>
            </a:r>
            <a:r>
              <a:rPr sz="800" spc="-90" dirty="0">
                <a:latin typeface="Calibri"/>
                <a:cs typeface="Calibri"/>
              </a:rPr>
              <a:t>1</a:t>
            </a:r>
            <a:r>
              <a:rPr sz="800" spc="-30" dirty="0">
                <a:latin typeface="Calibri"/>
                <a:cs typeface="Calibri"/>
              </a:rPr>
              <a:t>.</a:t>
            </a:r>
            <a:r>
              <a:rPr sz="800" dirty="0">
                <a:latin typeface="Calibri"/>
                <a:cs typeface="Calibri"/>
              </a:rPr>
              <a:t>7</a:t>
            </a:r>
            <a:r>
              <a:rPr sz="800" spc="-105" dirty="0">
                <a:latin typeface="Calibri"/>
                <a:cs typeface="Calibri"/>
              </a:rPr>
              <a:t>1</a:t>
            </a:r>
            <a:r>
              <a:rPr sz="800" spc="35" dirty="0">
                <a:latin typeface="Calibri"/>
                <a:cs typeface="Calibri"/>
              </a:rPr>
              <a:t>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61821" y="4899720"/>
            <a:ext cx="9836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65" dirty="0">
                <a:latin typeface="Calibri"/>
                <a:cs typeface="Calibri"/>
              </a:rPr>
              <a:t>Capitalmonitor</a:t>
            </a:r>
            <a:r>
              <a:rPr sz="800" spc="-50" dirty="0">
                <a:latin typeface="Calibri"/>
                <a:cs typeface="Calibri"/>
              </a:rPr>
              <a:t> </a:t>
            </a:r>
            <a:r>
              <a:rPr sz="800" spc="20" dirty="0">
                <a:latin typeface="Calibri"/>
                <a:cs typeface="Calibri"/>
              </a:rPr>
              <a:t>s.r.l.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29865" y="4412039"/>
            <a:ext cx="15894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800" spc="80" dirty="0">
                <a:latin typeface="Calibri"/>
                <a:cs typeface="Calibri"/>
              </a:rPr>
              <a:t>Servizi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di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consulenza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supporto  </a:t>
            </a:r>
            <a:r>
              <a:rPr sz="800" spc="40" dirty="0">
                <a:latin typeface="Calibri"/>
                <a:cs typeface="Calibri"/>
              </a:rPr>
              <a:t>delle </a:t>
            </a:r>
            <a:r>
              <a:rPr sz="800" spc="55" dirty="0">
                <a:latin typeface="Calibri"/>
                <a:cs typeface="Calibri"/>
              </a:rPr>
              <a:t>decisioni aziendali, con  </a:t>
            </a:r>
            <a:r>
              <a:rPr sz="800" spc="60" dirty="0">
                <a:latin typeface="Calibri"/>
                <a:cs typeface="Calibri"/>
              </a:rPr>
              <a:t>particolare riferimento alla  valutazione </a:t>
            </a:r>
            <a:r>
              <a:rPr sz="800" spc="40" dirty="0">
                <a:latin typeface="Calibri"/>
                <a:cs typeface="Calibri"/>
              </a:rPr>
              <a:t>dell’azienda, </a:t>
            </a:r>
            <a:r>
              <a:rPr sz="800" spc="60" dirty="0">
                <a:latin typeface="Calibri"/>
                <a:cs typeface="Calibri"/>
              </a:rPr>
              <a:t>alla  realizzazione </a:t>
            </a:r>
            <a:r>
              <a:rPr sz="800" spc="10" dirty="0">
                <a:latin typeface="Calibri"/>
                <a:cs typeface="Calibri"/>
              </a:rPr>
              <a:t>e </a:t>
            </a:r>
            <a:r>
              <a:rPr sz="800" spc="60" dirty="0">
                <a:latin typeface="Calibri"/>
                <a:cs typeface="Calibri"/>
              </a:rPr>
              <a:t>valutazione </a:t>
            </a:r>
            <a:r>
              <a:rPr sz="800" spc="40" dirty="0">
                <a:latin typeface="Calibri"/>
                <a:cs typeface="Calibri"/>
              </a:rPr>
              <a:t>dei  </a:t>
            </a:r>
            <a:r>
              <a:rPr sz="800" spc="70" dirty="0">
                <a:latin typeface="Calibri"/>
                <a:cs typeface="Calibri"/>
              </a:rPr>
              <a:t>piani </a:t>
            </a:r>
            <a:r>
              <a:rPr sz="800" spc="50" dirty="0">
                <a:latin typeface="Calibri"/>
                <a:cs typeface="Calibri"/>
              </a:rPr>
              <a:t>strategici, </a:t>
            </a:r>
            <a:r>
              <a:rPr sz="800" spc="55" dirty="0">
                <a:latin typeface="Calibri"/>
                <a:cs typeface="Calibri"/>
              </a:rPr>
              <a:t>nonché </a:t>
            </a:r>
            <a:r>
              <a:rPr sz="800" spc="60" dirty="0">
                <a:latin typeface="Calibri"/>
                <a:cs typeface="Calibri"/>
              </a:rPr>
              <a:t>alla  predisposizione di specifiche  </a:t>
            </a:r>
            <a:r>
              <a:rPr sz="800" spc="55" dirty="0">
                <a:latin typeface="Calibri"/>
                <a:cs typeface="Calibri"/>
              </a:rPr>
              <a:t>procedure </a:t>
            </a:r>
            <a:r>
              <a:rPr sz="800" spc="75" dirty="0">
                <a:latin typeface="Calibri"/>
                <a:cs typeface="Calibri"/>
              </a:rPr>
              <a:t>in </a:t>
            </a:r>
            <a:r>
              <a:rPr sz="800" spc="55" dirty="0">
                <a:latin typeface="Calibri"/>
                <a:cs typeface="Calibri"/>
              </a:rPr>
              <a:t>grado </a:t>
            </a:r>
            <a:r>
              <a:rPr sz="800" spc="60" dirty="0">
                <a:latin typeface="Calibri"/>
                <a:cs typeface="Calibri"/>
              </a:rPr>
              <a:t>di </a:t>
            </a:r>
            <a:r>
              <a:rPr sz="800" spc="65" dirty="0">
                <a:latin typeface="Calibri"/>
                <a:cs typeface="Calibri"/>
              </a:rPr>
              <a:t>garantire  </a:t>
            </a:r>
            <a:r>
              <a:rPr sz="800" spc="60" dirty="0">
                <a:latin typeface="Calibri"/>
                <a:cs typeface="Calibri"/>
              </a:rPr>
              <a:t>il </a:t>
            </a:r>
            <a:r>
              <a:rPr sz="800" spc="55" dirty="0">
                <a:latin typeface="Calibri"/>
                <a:cs typeface="Calibri"/>
              </a:rPr>
              <a:t>controllo</a:t>
            </a:r>
            <a:r>
              <a:rPr sz="800" spc="-7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interno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893615" y="4899720"/>
            <a:ext cx="22097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latin typeface="Calibri"/>
                <a:cs typeface="Calibri"/>
              </a:rPr>
              <a:t>2</a:t>
            </a:r>
            <a:r>
              <a:rPr sz="800" spc="50" dirty="0">
                <a:latin typeface="Calibri"/>
                <a:cs typeface="Calibri"/>
              </a:rPr>
              <a:t>0</a:t>
            </a:r>
            <a:r>
              <a:rPr sz="800" spc="-80" dirty="0">
                <a:latin typeface="Calibri"/>
                <a:cs typeface="Calibri"/>
              </a:rPr>
              <a:t>17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610199" y="4899720"/>
            <a:ext cx="774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179566" y="4899720"/>
            <a:ext cx="838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516370" y="4899720"/>
            <a:ext cx="34734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3</a:t>
            </a:r>
            <a:r>
              <a:rPr sz="800" spc="65" dirty="0">
                <a:latin typeface="Calibri"/>
                <a:cs typeface="Calibri"/>
              </a:rPr>
              <a:t>0</a:t>
            </a:r>
            <a:r>
              <a:rPr sz="800" spc="-20" dirty="0">
                <a:latin typeface="Calibri"/>
                <a:cs typeface="Calibri"/>
              </a:rPr>
              <a:t>.</a:t>
            </a:r>
            <a:r>
              <a:rPr sz="800" spc="75" dirty="0">
                <a:latin typeface="Calibri"/>
                <a:cs typeface="Calibri"/>
              </a:rPr>
              <a:t>000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878419" y="6883136"/>
            <a:ext cx="2160270" cy="9525"/>
            <a:chOff x="3528000" y="6883135"/>
            <a:chExt cx="2160270" cy="9525"/>
          </a:xfrm>
        </p:grpSpPr>
        <p:sp>
          <p:nvSpPr>
            <p:cNvPr id="44" name="object 44"/>
            <p:cNvSpPr/>
            <p:nvPr/>
          </p:nvSpPr>
          <p:spPr>
            <a:xfrm>
              <a:off x="3528000" y="6887898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48000" y="6887898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967999" y="6887898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3638416" y="6671894"/>
          <a:ext cx="5400674" cy="1727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278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ts val="765"/>
                        </a:lnSpc>
                      </a:pPr>
                      <a:r>
                        <a:rPr sz="800" b="1" spc="2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Oggetto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6350" marB="0">
                    <a:solidFill>
                      <a:srgbClr val="FBC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886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Risorse </a:t>
                      </a:r>
                      <a:r>
                        <a:rPr sz="800" b="1" spc="3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incassate </a:t>
                      </a:r>
                      <a:r>
                        <a:rPr sz="800" b="1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(in</a:t>
                      </a:r>
                      <a:r>
                        <a:rPr sz="800" b="1" spc="-14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8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euro)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solidFill>
                      <a:srgbClr val="FBC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R="215900" algn="r">
                        <a:lnSpc>
                          <a:spcPts val="944"/>
                        </a:lnSpc>
                      </a:pPr>
                      <a:r>
                        <a:rPr sz="8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2</a:t>
                      </a:r>
                      <a:r>
                        <a:rPr sz="800" b="1" spc="-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0</a:t>
                      </a:r>
                      <a:r>
                        <a:rPr sz="8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1</a:t>
                      </a:r>
                      <a:r>
                        <a:rPr sz="800" b="1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8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ts val="944"/>
                        </a:lnSpc>
                      </a:pPr>
                      <a:r>
                        <a:rPr sz="800" b="1" spc="-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2017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944"/>
                        </a:lnSpc>
                      </a:pPr>
                      <a:r>
                        <a:rPr sz="800" b="1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2016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solidFill>
                      <a:srgbClr val="FBC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644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5" dirty="0">
                          <a:latin typeface="Calibri"/>
                          <a:cs typeface="Calibri"/>
                        </a:rPr>
                        <a:t>Formazione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post</a:t>
                      </a:r>
                      <a:r>
                        <a:rPr sz="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lauream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3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30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91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5" dirty="0">
                          <a:latin typeface="Calibri"/>
                          <a:cs typeface="Calibri"/>
                        </a:rPr>
                        <a:t>Altra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attività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formazione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2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2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256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2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664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60" dirty="0">
                          <a:latin typeface="Calibri"/>
                          <a:cs typeface="Calibri"/>
                        </a:rPr>
                        <a:t>Ricerche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commissionate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3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999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0" dirty="0">
                          <a:latin typeface="Calibri"/>
                          <a:cs typeface="Calibri"/>
                        </a:rPr>
                        <a:t>Organizzazione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workshop</a:t>
                      </a:r>
                      <a:r>
                        <a:rPr sz="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convegni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4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399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2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43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2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995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75" dirty="0">
                          <a:latin typeface="Calibri"/>
                          <a:cs typeface="Calibri"/>
                        </a:rPr>
                        <a:t>Altro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(es.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0" dirty="0">
                          <a:latin typeface="Calibri"/>
                          <a:cs typeface="Calibri"/>
                        </a:rPr>
                        <a:t>uso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delle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aule,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5" dirty="0">
                          <a:latin typeface="Calibri"/>
                          <a:cs typeface="Calibri"/>
                        </a:rPr>
                        <a:t>distributori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automatici,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ecc.)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3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2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3.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26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2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Totale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2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2</a:t>
                      </a:r>
                      <a:r>
                        <a:rPr sz="8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4</a:t>
                      </a:r>
                      <a:r>
                        <a:rPr sz="800" b="1" spc="2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5</a:t>
                      </a:r>
                      <a:r>
                        <a:rPr sz="800" b="1" spc="2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.</a:t>
                      </a:r>
                      <a:r>
                        <a:rPr sz="8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4</a:t>
                      </a:r>
                      <a:r>
                        <a:rPr sz="800" b="1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59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1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2</a:t>
                      </a:r>
                      <a:r>
                        <a:rPr sz="8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9</a:t>
                      </a:r>
                      <a:r>
                        <a:rPr sz="800" b="1" spc="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0</a:t>
                      </a:r>
                      <a:r>
                        <a:rPr sz="800" b="1" spc="-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.</a:t>
                      </a:r>
                      <a:r>
                        <a:rPr sz="800" b="1" spc="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9</a:t>
                      </a:r>
                      <a:r>
                        <a:rPr sz="800" b="1" spc="2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7</a:t>
                      </a:r>
                      <a:r>
                        <a:rPr sz="800" b="1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7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solidFill>
                      <a:srgbClr val="FBC700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3</a:t>
                      </a:r>
                      <a:r>
                        <a:rPr sz="800" b="1" spc="1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0</a:t>
                      </a:r>
                      <a:r>
                        <a:rPr sz="800" b="1" spc="-4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7</a:t>
                      </a:r>
                      <a:r>
                        <a:rPr sz="800" b="1" spc="-2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.</a:t>
                      </a:r>
                      <a:r>
                        <a:rPr sz="800" b="1" spc="10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7</a:t>
                      </a:r>
                      <a:r>
                        <a:rPr sz="800" b="1" spc="15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6</a:t>
                      </a:r>
                      <a:r>
                        <a:rPr sz="800" b="1" dirty="0">
                          <a:solidFill>
                            <a:srgbClr val="575756"/>
                          </a:solidFill>
                          <a:latin typeface="Book Antiqua"/>
                          <a:cs typeface="Book Antiqua"/>
                        </a:rPr>
                        <a:t>0</a:t>
                      </a:r>
                      <a:endParaRPr sz="800">
                        <a:latin typeface="Book Antiqua"/>
                        <a:cs typeface="Book Antiqua"/>
                      </a:endParaRPr>
                    </a:p>
                  </a:txBody>
                  <a:tcPr marL="0" marR="0" marT="44450" marB="0">
                    <a:solidFill>
                      <a:srgbClr val="FBC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8" name="object 48"/>
          <p:cNvSpPr txBox="1"/>
          <p:nvPr/>
        </p:nvSpPr>
        <p:spPr>
          <a:xfrm>
            <a:off x="6728570" y="8439857"/>
            <a:ext cx="228663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700" spc="35" dirty="0">
                <a:latin typeface="Calibri"/>
                <a:cs typeface="Calibri"/>
              </a:rPr>
              <a:t>Fonte: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65" dirty="0">
                <a:latin typeface="Calibri"/>
                <a:cs typeface="Calibri"/>
              </a:rPr>
              <a:t>Unità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di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Supporto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alla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Ricerca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di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Dipartimento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9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244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38837" y="8962411"/>
            <a:ext cx="11938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70" dirty="0">
                <a:latin typeface="Georgia"/>
                <a:cs typeface="Georgia"/>
              </a:rPr>
              <a:t>52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22424" y="3384003"/>
            <a:ext cx="5400040" cy="2188210"/>
            <a:chOff x="1872005" y="3384003"/>
            <a:chExt cx="5400040" cy="2188210"/>
          </a:xfrm>
        </p:grpSpPr>
        <p:sp>
          <p:nvSpPr>
            <p:cNvPr id="7" name="object 7"/>
            <p:cNvSpPr/>
            <p:nvPr/>
          </p:nvSpPr>
          <p:spPr>
            <a:xfrm>
              <a:off x="1872005" y="3384003"/>
              <a:ext cx="5400040" cy="2188210"/>
            </a:xfrm>
            <a:custGeom>
              <a:avLst/>
              <a:gdLst/>
              <a:ahLst/>
              <a:cxnLst/>
              <a:rect l="l" t="t" r="r" b="b"/>
              <a:pathLst>
                <a:path w="5400040" h="2188210">
                  <a:moveTo>
                    <a:pt x="5400001" y="0"/>
                  </a:moveTo>
                  <a:lnTo>
                    <a:pt x="0" y="0"/>
                  </a:lnTo>
                  <a:lnTo>
                    <a:pt x="0" y="2188019"/>
                  </a:lnTo>
                  <a:lnTo>
                    <a:pt x="5400001" y="2188019"/>
                  </a:lnTo>
                  <a:lnTo>
                    <a:pt x="5400001" y="0"/>
                  </a:lnTo>
                  <a:close/>
                </a:path>
              </a:pathLst>
            </a:custGeom>
            <a:solidFill>
              <a:srgbClr val="E6E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04003" y="4773015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04003" y="4275467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00B2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04003" y="4026700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04003" y="4524235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4005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44005" y="144005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569675" y="4043688"/>
            <a:ext cx="1463040" cy="871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900" spc="60" dirty="0">
                <a:latin typeface="Calibri"/>
                <a:cs typeface="Calibri"/>
              </a:rPr>
              <a:t>Imprese</a:t>
            </a:r>
            <a:endParaRPr sz="900">
              <a:latin typeface="Calibri"/>
              <a:cs typeface="Calibri"/>
            </a:endParaRPr>
          </a:p>
          <a:p>
            <a:pPr marR="5080">
              <a:lnSpc>
                <a:spcPct val="181400"/>
              </a:lnSpc>
            </a:pPr>
            <a:r>
              <a:rPr sz="900" spc="60" dirty="0">
                <a:latin typeface="Calibri"/>
                <a:cs typeface="Calibri"/>
              </a:rPr>
              <a:t>Associazioni  </a:t>
            </a:r>
            <a:r>
              <a:rPr sz="900" spc="70" dirty="0">
                <a:latin typeface="Calibri"/>
                <a:cs typeface="Calibri"/>
              </a:rPr>
              <a:t>Amministrazioni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pubbliche  </a:t>
            </a:r>
            <a:r>
              <a:rPr sz="900" spc="75" dirty="0">
                <a:latin typeface="Calibri"/>
                <a:cs typeface="Calibri"/>
              </a:rPr>
              <a:t>Altri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51718" y="2472376"/>
            <a:ext cx="351155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000" spc="5" dirty="0">
                <a:latin typeface="Garamond"/>
                <a:cs typeface="Garamond"/>
              </a:rPr>
              <a:t>Nell’anno </a:t>
            </a:r>
            <a:r>
              <a:rPr sz="1000" dirty="0">
                <a:latin typeface="Garamond"/>
                <a:cs typeface="Garamond"/>
              </a:rPr>
              <a:t>2018, </a:t>
            </a:r>
            <a:r>
              <a:rPr sz="1000" spc="-10" dirty="0">
                <a:latin typeface="Garamond"/>
                <a:cs typeface="Garamond"/>
              </a:rPr>
              <a:t>le </a:t>
            </a:r>
            <a:r>
              <a:rPr sz="1000" spc="-15" dirty="0">
                <a:latin typeface="Garamond"/>
                <a:cs typeface="Garamond"/>
              </a:rPr>
              <a:t>imprese </a:t>
            </a:r>
            <a:r>
              <a:rPr sz="1000" spc="-10" dirty="0">
                <a:latin typeface="Garamond"/>
                <a:cs typeface="Garamond"/>
              </a:rPr>
              <a:t>costituiscono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spc="-5" dirty="0">
                <a:latin typeface="Garamond"/>
                <a:cs typeface="Garamond"/>
              </a:rPr>
              <a:t>principale committente </a:t>
            </a:r>
            <a:r>
              <a:rPr sz="1000" spc="-15" dirty="0">
                <a:latin typeface="Garamond"/>
                <a:cs typeface="Garamond"/>
              </a:rPr>
              <a:t>per  </a:t>
            </a:r>
            <a:r>
              <a:rPr sz="1000" spc="15" dirty="0">
                <a:latin typeface="Garamond"/>
                <a:cs typeface="Garamond"/>
              </a:rPr>
              <a:t>l’attività </a:t>
            </a:r>
            <a:r>
              <a:rPr sz="1000" spc="-20" dirty="0">
                <a:latin typeface="Garamond"/>
                <a:cs typeface="Garamond"/>
              </a:rPr>
              <a:t>conto </a:t>
            </a:r>
            <a:r>
              <a:rPr sz="1000" dirty="0">
                <a:latin typeface="Garamond"/>
                <a:cs typeface="Garamond"/>
              </a:rPr>
              <a:t>terzi </a:t>
            </a:r>
            <a:r>
              <a:rPr sz="1000" spc="-5" dirty="0">
                <a:latin typeface="Garamond"/>
                <a:cs typeface="Garamond"/>
              </a:rPr>
              <a:t>del </a:t>
            </a:r>
            <a:r>
              <a:rPr sz="1000" dirty="0">
                <a:latin typeface="Garamond"/>
                <a:cs typeface="Garamond"/>
              </a:rPr>
              <a:t>Dipartimento </a:t>
            </a:r>
            <a:r>
              <a:rPr sz="1000" spc="20" dirty="0">
                <a:latin typeface="Garamond"/>
                <a:cs typeface="Garamond"/>
              </a:rPr>
              <a:t>in </a:t>
            </a:r>
            <a:r>
              <a:rPr sz="1000" spc="10" dirty="0">
                <a:latin typeface="Garamond"/>
                <a:cs typeface="Garamond"/>
              </a:rPr>
              <a:t>termini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20" dirty="0">
                <a:latin typeface="Garamond"/>
                <a:cs typeface="Garamond"/>
              </a:rPr>
              <a:t>valore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5" dirty="0">
                <a:latin typeface="Garamond"/>
                <a:cs typeface="Garamond"/>
              </a:rPr>
              <a:t>contratti  stipulati </a:t>
            </a:r>
            <a:r>
              <a:rPr sz="1000" spc="-20" dirty="0">
                <a:latin typeface="Garamond"/>
                <a:cs typeface="Garamond"/>
              </a:rPr>
              <a:t>(83%), </a:t>
            </a:r>
            <a:r>
              <a:rPr sz="1000" spc="-10" dirty="0">
                <a:latin typeface="Garamond"/>
                <a:cs typeface="Garamond"/>
              </a:rPr>
              <a:t>essenzialmente </a:t>
            </a:r>
            <a:r>
              <a:rPr sz="1000" spc="-15" dirty="0">
                <a:latin typeface="Garamond"/>
                <a:cs typeface="Garamond"/>
              </a:rPr>
              <a:t>per ricerche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10" dirty="0">
                <a:latin typeface="Garamond"/>
                <a:cs typeface="Garamond"/>
              </a:rPr>
              <a:t>attività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consulenza. </a:t>
            </a:r>
            <a:r>
              <a:rPr sz="1000" spc="-5" dirty="0">
                <a:latin typeface="Garamond"/>
                <a:cs typeface="Garamond"/>
              </a:rPr>
              <a:t>A  </a:t>
            </a:r>
            <a:r>
              <a:rPr sz="1000" dirty="0">
                <a:latin typeface="Garamond"/>
                <a:cs typeface="Garamond"/>
              </a:rPr>
              <a:t>distanza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seguono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altre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tipologie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soggetti,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come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associazioni,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am-  </a:t>
            </a:r>
            <a:r>
              <a:rPr sz="1000" spc="5" dirty="0">
                <a:latin typeface="Garamond"/>
                <a:cs typeface="Garamond"/>
              </a:rPr>
              <a:t>ministrazioni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pubbliche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(Comuni,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Regione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ed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altre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Università).</a:t>
            </a:r>
            <a:endParaRPr sz="1000">
              <a:latin typeface="Garamond"/>
              <a:cs typeface="Garamond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098297" y="3562493"/>
            <a:ext cx="1806575" cy="1806575"/>
            <a:chOff x="2747877" y="3562492"/>
            <a:chExt cx="1806575" cy="1806575"/>
          </a:xfrm>
        </p:grpSpPr>
        <p:sp>
          <p:nvSpPr>
            <p:cNvPr id="15" name="object 15"/>
            <p:cNvSpPr/>
            <p:nvPr/>
          </p:nvSpPr>
          <p:spPr>
            <a:xfrm>
              <a:off x="3650999" y="4465614"/>
              <a:ext cx="62865" cy="898525"/>
            </a:xfrm>
            <a:custGeom>
              <a:avLst/>
              <a:gdLst/>
              <a:ahLst/>
              <a:cxnLst/>
              <a:rect l="l" t="t" r="r" b="b"/>
              <a:pathLst>
                <a:path w="62864" h="898525">
                  <a:moveTo>
                    <a:pt x="0" y="0"/>
                  </a:moveTo>
                  <a:lnTo>
                    <a:pt x="0" y="898359"/>
                  </a:lnTo>
                  <a:lnTo>
                    <a:pt x="15380" y="898211"/>
                  </a:lnTo>
                  <a:lnTo>
                    <a:pt x="31349" y="897782"/>
                  </a:lnTo>
                  <a:lnTo>
                    <a:pt x="47309" y="897095"/>
                  </a:lnTo>
                  <a:lnTo>
                    <a:pt x="62661" y="896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50999" y="4465614"/>
              <a:ext cx="62865" cy="898525"/>
            </a:xfrm>
            <a:custGeom>
              <a:avLst/>
              <a:gdLst/>
              <a:ahLst/>
              <a:cxnLst/>
              <a:rect l="l" t="t" r="r" b="b"/>
              <a:pathLst>
                <a:path w="62864" h="898525">
                  <a:moveTo>
                    <a:pt x="0" y="0"/>
                  </a:moveTo>
                  <a:lnTo>
                    <a:pt x="62661" y="896175"/>
                  </a:lnTo>
                  <a:lnTo>
                    <a:pt x="47309" y="897095"/>
                  </a:lnTo>
                  <a:lnTo>
                    <a:pt x="31349" y="897782"/>
                  </a:lnTo>
                  <a:lnTo>
                    <a:pt x="15380" y="898211"/>
                  </a:lnTo>
                  <a:lnTo>
                    <a:pt x="0" y="89835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50999" y="4465614"/>
              <a:ext cx="394335" cy="896619"/>
            </a:xfrm>
            <a:custGeom>
              <a:avLst/>
              <a:gdLst/>
              <a:ahLst/>
              <a:cxnLst/>
              <a:rect l="l" t="t" r="r" b="b"/>
              <a:pathLst>
                <a:path w="394335" h="896620">
                  <a:moveTo>
                    <a:pt x="0" y="0"/>
                  </a:moveTo>
                  <a:lnTo>
                    <a:pt x="62661" y="896175"/>
                  </a:lnTo>
                  <a:lnTo>
                    <a:pt x="112794" y="891380"/>
                  </a:lnTo>
                  <a:lnTo>
                    <a:pt x="161543" y="884076"/>
                  </a:lnTo>
                  <a:lnTo>
                    <a:pt x="209174" y="874193"/>
                  </a:lnTo>
                  <a:lnTo>
                    <a:pt x="255951" y="861659"/>
                  </a:lnTo>
                  <a:lnTo>
                    <a:pt x="302140" y="846403"/>
                  </a:lnTo>
                  <a:lnTo>
                    <a:pt x="348006" y="828354"/>
                  </a:lnTo>
                  <a:lnTo>
                    <a:pt x="393814" y="807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50999" y="4465614"/>
              <a:ext cx="394335" cy="896619"/>
            </a:xfrm>
            <a:custGeom>
              <a:avLst/>
              <a:gdLst/>
              <a:ahLst/>
              <a:cxnLst/>
              <a:rect l="l" t="t" r="r" b="b"/>
              <a:pathLst>
                <a:path w="394335" h="896620">
                  <a:moveTo>
                    <a:pt x="0" y="0"/>
                  </a:moveTo>
                  <a:lnTo>
                    <a:pt x="393814" y="807440"/>
                  </a:lnTo>
                  <a:lnTo>
                    <a:pt x="348006" y="828354"/>
                  </a:lnTo>
                  <a:lnTo>
                    <a:pt x="302140" y="846403"/>
                  </a:lnTo>
                  <a:lnTo>
                    <a:pt x="255951" y="861659"/>
                  </a:lnTo>
                  <a:lnTo>
                    <a:pt x="209174" y="874193"/>
                  </a:lnTo>
                  <a:lnTo>
                    <a:pt x="161543" y="884076"/>
                  </a:lnTo>
                  <a:lnTo>
                    <a:pt x="112794" y="891380"/>
                  </a:lnTo>
                  <a:lnTo>
                    <a:pt x="62661" y="8961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50999" y="4465614"/>
              <a:ext cx="793750" cy="807720"/>
            </a:xfrm>
            <a:custGeom>
              <a:avLst/>
              <a:gdLst/>
              <a:ahLst/>
              <a:cxnLst/>
              <a:rect l="l" t="t" r="r" b="b"/>
              <a:pathLst>
                <a:path w="793750" h="807720">
                  <a:moveTo>
                    <a:pt x="0" y="0"/>
                  </a:moveTo>
                  <a:lnTo>
                    <a:pt x="393814" y="807440"/>
                  </a:lnTo>
                  <a:lnTo>
                    <a:pt x="441220" y="782799"/>
                  </a:lnTo>
                  <a:lnTo>
                    <a:pt x="486192" y="756280"/>
                  </a:lnTo>
                  <a:lnTo>
                    <a:pt x="528802" y="727816"/>
                  </a:lnTo>
                  <a:lnTo>
                    <a:pt x="569121" y="697336"/>
                  </a:lnTo>
                  <a:lnTo>
                    <a:pt x="607221" y="664772"/>
                  </a:lnTo>
                  <a:lnTo>
                    <a:pt x="643172" y="630055"/>
                  </a:lnTo>
                  <a:lnTo>
                    <a:pt x="677046" y="593115"/>
                  </a:lnTo>
                  <a:lnTo>
                    <a:pt x="708915" y="553885"/>
                  </a:lnTo>
                  <a:lnTo>
                    <a:pt x="738850" y="512293"/>
                  </a:lnTo>
                  <a:lnTo>
                    <a:pt x="766922" y="468273"/>
                  </a:lnTo>
                  <a:lnTo>
                    <a:pt x="793203" y="421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2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50999" y="4465614"/>
              <a:ext cx="793750" cy="807720"/>
            </a:xfrm>
            <a:custGeom>
              <a:avLst/>
              <a:gdLst/>
              <a:ahLst/>
              <a:cxnLst/>
              <a:rect l="l" t="t" r="r" b="b"/>
              <a:pathLst>
                <a:path w="793750" h="807720">
                  <a:moveTo>
                    <a:pt x="0" y="0"/>
                  </a:moveTo>
                  <a:lnTo>
                    <a:pt x="793203" y="421754"/>
                  </a:lnTo>
                  <a:lnTo>
                    <a:pt x="766922" y="468273"/>
                  </a:lnTo>
                  <a:lnTo>
                    <a:pt x="738850" y="512293"/>
                  </a:lnTo>
                  <a:lnTo>
                    <a:pt x="708915" y="553885"/>
                  </a:lnTo>
                  <a:lnTo>
                    <a:pt x="677046" y="593115"/>
                  </a:lnTo>
                  <a:lnTo>
                    <a:pt x="643172" y="630055"/>
                  </a:lnTo>
                  <a:lnTo>
                    <a:pt x="607221" y="664772"/>
                  </a:lnTo>
                  <a:lnTo>
                    <a:pt x="569121" y="697336"/>
                  </a:lnTo>
                  <a:lnTo>
                    <a:pt x="528802" y="727816"/>
                  </a:lnTo>
                  <a:lnTo>
                    <a:pt x="486192" y="756280"/>
                  </a:lnTo>
                  <a:lnTo>
                    <a:pt x="441220" y="782799"/>
                  </a:lnTo>
                  <a:lnTo>
                    <a:pt x="393814" y="80744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52639" y="3567254"/>
              <a:ext cx="1797050" cy="1797050"/>
            </a:xfrm>
            <a:custGeom>
              <a:avLst/>
              <a:gdLst/>
              <a:ahLst/>
              <a:cxnLst/>
              <a:rect l="l" t="t" r="r" b="b"/>
              <a:pathLst>
                <a:path w="1797050" h="1797050">
                  <a:moveTo>
                    <a:pt x="898359" y="0"/>
                  </a:moveTo>
                  <a:lnTo>
                    <a:pt x="850648" y="1245"/>
                  </a:lnTo>
                  <a:lnTo>
                    <a:pt x="803586" y="4939"/>
                  </a:lnTo>
                  <a:lnTo>
                    <a:pt x="757234" y="11020"/>
                  </a:lnTo>
                  <a:lnTo>
                    <a:pt x="711655" y="19427"/>
                  </a:lnTo>
                  <a:lnTo>
                    <a:pt x="666911" y="30096"/>
                  </a:lnTo>
                  <a:lnTo>
                    <a:pt x="623064" y="42966"/>
                  </a:lnTo>
                  <a:lnTo>
                    <a:pt x="580176" y="57974"/>
                  </a:lnTo>
                  <a:lnTo>
                    <a:pt x="538309" y="75060"/>
                  </a:lnTo>
                  <a:lnTo>
                    <a:pt x="497526" y="94159"/>
                  </a:lnTo>
                  <a:lnTo>
                    <a:pt x="457887" y="115211"/>
                  </a:lnTo>
                  <a:lnTo>
                    <a:pt x="419456" y="138154"/>
                  </a:lnTo>
                  <a:lnTo>
                    <a:pt x="382295" y="162924"/>
                  </a:lnTo>
                  <a:lnTo>
                    <a:pt x="346465" y="189461"/>
                  </a:lnTo>
                  <a:lnTo>
                    <a:pt x="312028" y="217702"/>
                  </a:lnTo>
                  <a:lnTo>
                    <a:pt x="279048" y="247585"/>
                  </a:lnTo>
                  <a:lnTo>
                    <a:pt x="247585" y="279048"/>
                  </a:lnTo>
                  <a:lnTo>
                    <a:pt x="217702" y="312028"/>
                  </a:lnTo>
                  <a:lnTo>
                    <a:pt x="189461" y="346465"/>
                  </a:lnTo>
                  <a:lnTo>
                    <a:pt x="162924" y="382295"/>
                  </a:lnTo>
                  <a:lnTo>
                    <a:pt x="138154" y="419456"/>
                  </a:lnTo>
                  <a:lnTo>
                    <a:pt x="115211" y="457887"/>
                  </a:lnTo>
                  <a:lnTo>
                    <a:pt x="94159" y="497526"/>
                  </a:lnTo>
                  <a:lnTo>
                    <a:pt x="75060" y="538309"/>
                  </a:lnTo>
                  <a:lnTo>
                    <a:pt x="57974" y="580176"/>
                  </a:lnTo>
                  <a:lnTo>
                    <a:pt x="42966" y="623064"/>
                  </a:lnTo>
                  <a:lnTo>
                    <a:pt x="30096" y="666911"/>
                  </a:lnTo>
                  <a:lnTo>
                    <a:pt x="19427" y="711655"/>
                  </a:lnTo>
                  <a:lnTo>
                    <a:pt x="11020" y="757234"/>
                  </a:lnTo>
                  <a:lnTo>
                    <a:pt x="4939" y="803586"/>
                  </a:lnTo>
                  <a:lnTo>
                    <a:pt x="1245" y="850648"/>
                  </a:lnTo>
                  <a:lnTo>
                    <a:pt x="0" y="898359"/>
                  </a:lnTo>
                  <a:lnTo>
                    <a:pt x="1245" y="946070"/>
                  </a:lnTo>
                  <a:lnTo>
                    <a:pt x="4939" y="993133"/>
                  </a:lnTo>
                  <a:lnTo>
                    <a:pt x="11020" y="1039484"/>
                  </a:lnTo>
                  <a:lnTo>
                    <a:pt x="19427" y="1085063"/>
                  </a:lnTo>
                  <a:lnTo>
                    <a:pt x="30096" y="1129807"/>
                  </a:lnTo>
                  <a:lnTo>
                    <a:pt x="42966" y="1173654"/>
                  </a:lnTo>
                  <a:lnTo>
                    <a:pt x="57974" y="1216542"/>
                  </a:lnTo>
                  <a:lnTo>
                    <a:pt x="75060" y="1258409"/>
                  </a:lnTo>
                  <a:lnTo>
                    <a:pt x="94159" y="1299193"/>
                  </a:lnTo>
                  <a:lnTo>
                    <a:pt x="115211" y="1338831"/>
                  </a:lnTo>
                  <a:lnTo>
                    <a:pt x="138154" y="1377262"/>
                  </a:lnTo>
                  <a:lnTo>
                    <a:pt x="162924" y="1414424"/>
                  </a:lnTo>
                  <a:lnTo>
                    <a:pt x="189461" y="1450254"/>
                  </a:lnTo>
                  <a:lnTo>
                    <a:pt x="217702" y="1484690"/>
                  </a:lnTo>
                  <a:lnTo>
                    <a:pt x="247585" y="1517671"/>
                  </a:lnTo>
                  <a:lnTo>
                    <a:pt x="279048" y="1549134"/>
                  </a:lnTo>
                  <a:lnTo>
                    <a:pt x="312028" y="1579017"/>
                  </a:lnTo>
                  <a:lnTo>
                    <a:pt x="346465" y="1607258"/>
                  </a:lnTo>
                  <a:lnTo>
                    <a:pt x="382295" y="1633794"/>
                  </a:lnTo>
                  <a:lnTo>
                    <a:pt x="419456" y="1658565"/>
                  </a:lnTo>
                  <a:lnTo>
                    <a:pt x="457887" y="1681507"/>
                  </a:lnTo>
                  <a:lnTo>
                    <a:pt x="497526" y="1702560"/>
                  </a:lnTo>
                  <a:lnTo>
                    <a:pt x="538309" y="1721659"/>
                  </a:lnTo>
                  <a:lnTo>
                    <a:pt x="580176" y="1738744"/>
                  </a:lnTo>
                  <a:lnTo>
                    <a:pt x="623064" y="1753753"/>
                  </a:lnTo>
                  <a:lnTo>
                    <a:pt x="666911" y="1766623"/>
                  </a:lnTo>
                  <a:lnTo>
                    <a:pt x="711655" y="1777292"/>
                  </a:lnTo>
                  <a:lnTo>
                    <a:pt x="757234" y="1785698"/>
                  </a:lnTo>
                  <a:lnTo>
                    <a:pt x="803586" y="1791780"/>
                  </a:lnTo>
                  <a:lnTo>
                    <a:pt x="850648" y="1795474"/>
                  </a:lnTo>
                  <a:lnTo>
                    <a:pt x="898359" y="1796719"/>
                  </a:lnTo>
                  <a:lnTo>
                    <a:pt x="898359" y="898359"/>
                  </a:lnTo>
                  <a:lnTo>
                    <a:pt x="1691563" y="1320114"/>
                  </a:lnTo>
                  <a:lnTo>
                    <a:pt x="1714800" y="1273956"/>
                  </a:lnTo>
                  <a:lnTo>
                    <a:pt x="1734894" y="1228647"/>
                  </a:lnTo>
                  <a:lnTo>
                    <a:pt x="1751953" y="1183747"/>
                  </a:lnTo>
                  <a:lnTo>
                    <a:pt x="1766088" y="1138817"/>
                  </a:lnTo>
                  <a:lnTo>
                    <a:pt x="1777407" y="1093419"/>
                  </a:lnTo>
                  <a:lnTo>
                    <a:pt x="1786020" y="1047113"/>
                  </a:lnTo>
                  <a:lnTo>
                    <a:pt x="1792037" y="999460"/>
                  </a:lnTo>
                  <a:lnTo>
                    <a:pt x="1795567" y="950022"/>
                  </a:lnTo>
                  <a:lnTo>
                    <a:pt x="1796719" y="898359"/>
                  </a:lnTo>
                  <a:lnTo>
                    <a:pt x="1795474" y="850648"/>
                  </a:lnTo>
                  <a:lnTo>
                    <a:pt x="1791780" y="803586"/>
                  </a:lnTo>
                  <a:lnTo>
                    <a:pt x="1785698" y="757234"/>
                  </a:lnTo>
                  <a:lnTo>
                    <a:pt x="1777292" y="711655"/>
                  </a:lnTo>
                  <a:lnTo>
                    <a:pt x="1766623" y="666911"/>
                  </a:lnTo>
                  <a:lnTo>
                    <a:pt x="1753753" y="623064"/>
                  </a:lnTo>
                  <a:lnTo>
                    <a:pt x="1738744" y="580176"/>
                  </a:lnTo>
                  <a:lnTo>
                    <a:pt x="1721659" y="538309"/>
                  </a:lnTo>
                  <a:lnTo>
                    <a:pt x="1702560" y="497526"/>
                  </a:lnTo>
                  <a:lnTo>
                    <a:pt x="1681507" y="457887"/>
                  </a:lnTo>
                  <a:lnTo>
                    <a:pt x="1658565" y="419456"/>
                  </a:lnTo>
                  <a:lnTo>
                    <a:pt x="1633794" y="382295"/>
                  </a:lnTo>
                  <a:lnTo>
                    <a:pt x="1607258" y="346465"/>
                  </a:lnTo>
                  <a:lnTo>
                    <a:pt x="1579017" y="312028"/>
                  </a:lnTo>
                  <a:lnTo>
                    <a:pt x="1549134" y="279048"/>
                  </a:lnTo>
                  <a:lnTo>
                    <a:pt x="1517671" y="247585"/>
                  </a:lnTo>
                  <a:lnTo>
                    <a:pt x="1484690" y="217702"/>
                  </a:lnTo>
                  <a:lnTo>
                    <a:pt x="1450254" y="189461"/>
                  </a:lnTo>
                  <a:lnTo>
                    <a:pt x="1414424" y="162924"/>
                  </a:lnTo>
                  <a:lnTo>
                    <a:pt x="1377262" y="138154"/>
                  </a:lnTo>
                  <a:lnTo>
                    <a:pt x="1338831" y="115211"/>
                  </a:lnTo>
                  <a:lnTo>
                    <a:pt x="1299193" y="94159"/>
                  </a:lnTo>
                  <a:lnTo>
                    <a:pt x="1258409" y="75060"/>
                  </a:lnTo>
                  <a:lnTo>
                    <a:pt x="1216542" y="57974"/>
                  </a:lnTo>
                  <a:lnTo>
                    <a:pt x="1173654" y="42966"/>
                  </a:lnTo>
                  <a:lnTo>
                    <a:pt x="1129807" y="30096"/>
                  </a:lnTo>
                  <a:lnTo>
                    <a:pt x="1085063" y="19427"/>
                  </a:lnTo>
                  <a:lnTo>
                    <a:pt x="1039484" y="11020"/>
                  </a:lnTo>
                  <a:lnTo>
                    <a:pt x="993133" y="4939"/>
                  </a:lnTo>
                  <a:lnTo>
                    <a:pt x="946070" y="1245"/>
                  </a:lnTo>
                  <a:lnTo>
                    <a:pt x="898359" y="0"/>
                  </a:lnTo>
                  <a:close/>
                </a:path>
              </a:pathLst>
            </a:custGeom>
            <a:solidFill>
              <a:srgbClr val="FD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52639" y="3567254"/>
              <a:ext cx="1797050" cy="1797050"/>
            </a:xfrm>
            <a:custGeom>
              <a:avLst/>
              <a:gdLst/>
              <a:ahLst/>
              <a:cxnLst/>
              <a:rect l="l" t="t" r="r" b="b"/>
              <a:pathLst>
                <a:path w="1797050" h="1797050">
                  <a:moveTo>
                    <a:pt x="898359" y="898359"/>
                  </a:moveTo>
                  <a:lnTo>
                    <a:pt x="898359" y="1796719"/>
                  </a:lnTo>
                  <a:lnTo>
                    <a:pt x="850648" y="1795474"/>
                  </a:lnTo>
                  <a:lnTo>
                    <a:pt x="803586" y="1791780"/>
                  </a:lnTo>
                  <a:lnTo>
                    <a:pt x="757234" y="1785698"/>
                  </a:lnTo>
                  <a:lnTo>
                    <a:pt x="711655" y="1777292"/>
                  </a:lnTo>
                  <a:lnTo>
                    <a:pt x="666911" y="1766623"/>
                  </a:lnTo>
                  <a:lnTo>
                    <a:pt x="623064" y="1753753"/>
                  </a:lnTo>
                  <a:lnTo>
                    <a:pt x="580176" y="1738744"/>
                  </a:lnTo>
                  <a:lnTo>
                    <a:pt x="538309" y="1721659"/>
                  </a:lnTo>
                  <a:lnTo>
                    <a:pt x="497526" y="1702560"/>
                  </a:lnTo>
                  <a:lnTo>
                    <a:pt x="457887" y="1681507"/>
                  </a:lnTo>
                  <a:lnTo>
                    <a:pt x="419456" y="1658565"/>
                  </a:lnTo>
                  <a:lnTo>
                    <a:pt x="382295" y="1633794"/>
                  </a:lnTo>
                  <a:lnTo>
                    <a:pt x="346465" y="1607258"/>
                  </a:lnTo>
                  <a:lnTo>
                    <a:pt x="312028" y="1579017"/>
                  </a:lnTo>
                  <a:lnTo>
                    <a:pt x="279048" y="1549134"/>
                  </a:lnTo>
                  <a:lnTo>
                    <a:pt x="247585" y="1517671"/>
                  </a:lnTo>
                  <a:lnTo>
                    <a:pt x="217702" y="1484690"/>
                  </a:lnTo>
                  <a:lnTo>
                    <a:pt x="189461" y="1450254"/>
                  </a:lnTo>
                  <a:lnTo>
                    <a:pt x="162924" y="1414424"/>
                  </a:lnTo>
                  <a:lnTo>
                    <a:pt x="138154" y="1377262"/>
                  </a:lnTo>
                  <a:lnTo>
                    <a:pt x="115211" y="1338831"/>
                  </a:lnTo>
                  <a:lnTo>
                    <a:pt x="94159" y="1299193"/>
                  </a:lnTo>
                  <a:lnTo>
                    <a:pt x="75060" y="1258409"/>
                  </a:lnTo>
                  <a:lnTo>
                    <a:pt x="57974" y="1216542"/>
                  </a:lnTo>
                  <a:lnTo>
                    <a:pt x="42966" y="1173654"/>
                  </a:lnTo>
                  <a:lnTo>
                    <a:pt x="30096" y="1129807"/>
                  </a:lnTo>
                  <a:lnTo>
                    <a:pt x="19427" y="1085063"/>
                  </a:lnTo>
                  <a:lnTo>
                    <a:pt x="11020" y="1039484"/>
                  </a:lnTo>
                  <a:lnTo>
                    <a:pt x="4939" y="993133"/>
                  </a:lnTo>
                  <a:lnTo>
                    <a:pt x="1245" y="946070"/>
                  </a:lnTo>
                  <a:lnTo>
                    <a:pt x="0" y="898359"/>
                  </a:lnTo>
                  <a:lnTo>
                    <a:pt x="1245" y="850648"/>
                  </a:lnTo>
                  <a:lnTo>
                    <a:pt x="4939" y="803586"/>
                  </a:lnTo>
                  <a:lnTo>
                    <a:pt x="11020" y="757234"/>
                  </a:lnTo>
                  <a:lnTo>
                    <a:pt x="19427" y="711655"/>
                  </a:lnTo>
                  <a:lnTo>
                    <a:pt x="30096" y="666911"/>
                  </a:lnTo>
                  <a:lnTo>
                    <a:pt x="42966" y="623064"/>
                  </a:lnTo>
                  <a:lnTo>
                    <a:pt x="57974" y="580176"/>
                  </a:lnTo>
                  <a:lnTo>
                    <a:pt x="75060" y="538309"/>
                  </a:lnTo>
                  <a:lnTo>
                    <a:pt x="94159" y="497526"/>
                  </a:lnTo>
                  <a:lnTo>
                    <a:pt x="115211" y="457887"/>
                  </a:lnTo>
                  <a:lnTo>
                    <a:pt x="138154" y="419456"/>
                  </a:lnTo>
                  <a:lnTo>
                    <a:pt x="162924" y="382295"/>
                  </a:lnTo>
                  <a:lnTo>
                    <a:pt x="189461" y="346465"/>
                  </a:lnTo>
                  <a:lnTo>
                    <a:pt x="217702" y="312028"/>
                  </a:lnTo>
                  <a:lnTo>
                    <a:pt x="247585" y="279048"/>
                  </a:lnTo>
                  <a:lnTo>
                    <a:pt x="279048" y="247585"/>
                  </a:lnTo>
                  <a:lnTo>
                    <a:pt x="312028" y="217702"/>
                  </a:lnTo>
                  <a:lnTo>
                    <a:pt x="346465" y="189461"/>
                  </a:lnTo>
                  <a:lnTo>
                    <a:pt x="382295" y="162924"/>
                  </a:lnTo>
                  <a:lnTo>
                    <a:pt x="419456" y="138154"/>
                  </a:lnTo>
                  <a:lnTo>
                    <a:pt x="457887" y="115211"/>
                  </a:lnTo>
                  <a:lnTo>
                    <a:pt x="497526" y="94159"/>
                  </a:lnTo>
                  <a:lnTo>
                    <a:pt x="538309" y="75060"/>
                  </a:lnTo>
                  <a:lnTo>
                    <a:pt x="580176" y="57974"/>
                  </a:lnTo>
                  <a:lnTo>
                    <a:pt x="623064" y="42966"/>
                  </a:lnTo>
                  <a:lnTo>
                    <a:pt x="666911" y="30096"/>
                  </a:lnTo>
                  <a:lnTo>
                    <a:pt x="711655" y="19427"/>
                  </a:lnTo>
                  <a:lnTo>
                    <a:pt x="757234" y="11020"/>
                  </a:lnTo>
                  <a:lnTo>
                    <a:pt x="803586" y="4939"/>
                  </a:lnTo>
                  <a:lnTo>
                    <a:pt x="850648" y="1245"/>
                  </a:lnTo>
                  <a:lnTo>
                    <a:pt x="898359" y="0"/>
                  </a:lnTo>
                  <a:lnTo>
                    <a:pt x="946070" y="1245"/>
                  </a:lnTo>
                  <a:lnTo>
                    <a:pt x="993133" y="4939"/>
                  </a:lnTo>
                  <a:lnTo>
                    <a:pt x="1039484" y="11020"/>
                  </a:lnTo>
                  <a:lnTo>
                    <a:pt x="1085063" y="19427"/>
                  </a:lnTo>
                  <a:lnTo>
                    <a:pt x="1129807" y="30096"/>
                  </a:lnTo>
                  <a:lnTo>
                    <a:pt x="1173654" y="42966"/>
                  </a:lnTo>
                  <a:lnTo>
                    <a:pt x="1216542" y="57974"/>
                  </a:lnTo>
                  <a:lnTo>
                    <a:pt x="1258409" y="75060"/>
                  </a:lnTo>
                  <a:lnTo>
                    <a:pt x="1299193" y="94159"/>
                  </a:lnTo>
                  <a:lnTo>
                    <a:pt x="1338831" y="115211"/>
                  </a:lnTo>
                  <a:lnTo>
                    <a:pt x="1377262" y="138154"/>
                  </a:lnTo>
                  <a:lnTo>
                    <a:pt x="1414424" y="162924"/>
                  </a:lnTo>
                  <a:lnTo>
                    <a:pt x="1450254" y="189461"/>
                  </a:lnTo>
                  <a:lnTo>
                    <a:pt x="1484690" y="217702"/>
                  </a:lnTo>
                  <a:lnTo>
                    <a:pt x="1517671" y="247585"/>
                  </a:lnTo>
                  <a:lnTo>
                    <a:pt x="1549134" y="279048"/>
                  </a:lnTo>
                  <a:lnTo>
                    <a:pt x="1579017" y="312028"/>
                  </a:lnTo>
                  <a:lnTo>
                    <a:pt x="1607258" y="346465"/>
                  </a:lnTo>
                  <a:lnTo>
                    <a:pt x="1633794" y="382295"/>
                  </a:lnTo>
                  <a:lnTo>
                    <a:pt x="1658565" y="419456"/>
                  </a:lnTo>
                  <a:lnTo>
                    <a:pt x="1681507" y="457887"/>
                  </a:lnTo>
                  <a:lnTo>
                    <a:pt x="1702560" y="497526"/>
                  </a:lnTo>
                  <a:lnTo>
                    <a:pt x="1721659" y="538309"/>
                  </a:lnTo>
                  <a:lnTo>
                    <a:pt x="1738744" y="580176"/>
                  </a:lnTo>
                  <a:lnTo>
                    <a:pt x="1753753" y="623064"/>
                  </a:lnTo>
                  <a:lnTo>
                    <a:pt x="1766623" y="666911"/>
                  </a:lnTo>
                  <a:lnTo>
                    <a:pt x="1777292" y="711655"/>
                  </a:lnTo>
                  <a:lnTo>
                    <a:pt x="1785698" y="757234"/>
                  </a:lnTo>
                  <a:lnTo>
                    <a:pt x="1791780" y="803586"/>
                  </a:lnTo>
                  <a:lnTo>
                    <a:pt x="1795474" y="850648"/>
                  </a:lnTo>
                  <a:lnTo>
                    <a:pt x="1796719" y="898359"/>
                  </a:lnTo>
                  <a:lnTo>
                    <a:pt x="1795567" y="950022"/>
                  </a:lnTo>
                  <a:lnTo>
                    <a:pt x="1792037" y="999460"/>
                  </a:lnTo>
                  <a:lnTo>
                    <a:pt x="1786020" y="1047113"/>
                  </a:lnTo>
                  <a:lnTo>
                    <a:pt x="1777407" y="1093419"/>
                  </a:lnTo>
                  <a:lnTo>
                    <a:pt x="1766088" y="1138817"/>
                  </a:lnTo>
                  <a:lnTo>
                    <a:pt x="1751953" y="1183747"/>
                  </a:lnTo>
                  <a:lnTo>
                    <a:pt x="1734894" y="1228647"/>
                  </a:lnTo>
                  <a:lnTo>
                    <a:pt x="1714800" y="1273956"/>
                  </a:lnTo>
                  <a:lnTo>
                    <a:pt x="1691563" y="1320114"/>
                  </a:lnTo>
                  <a:lnTo>
                    <a:pt x="898359" y="89835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75004" y="3889602"/>
              <a:ext cx="1152525" cy="1152525"/>
            </a:xfrm>
            <a:custGeom>
              <a:avLst/>
              <a:gdLst/>
              <a:ahLst/>
              <a:cxnLst/>
              <a:rect l="l" t="t" r="r" b="b"/>
              <a:pathLst>
                <a:path w="1152525" h="1152525">
                  <a:moveTo>
                    <a:pt x="575995" y="0"/>
                  </a:moveTo>
                  <a:lnTo>
                    <a:pt x="528755" y="1909"/>
                  </a:lnTo>
                  <a:lnTo>
                    <a:pt x="482567" y="7538"/>
                  </a:lnTo>
                  <a:lnTo>
                    <a:pt x="437578" y="16740"/>
                  </a:lnTo>
                  <a:lnTo>
                    <a:pt x="393938" y="29365"/>
                  </a:lnTo>
                  <a:lnTo>
                    <a:pt x="351793" y="45265"/>
                  </a:lnTo>
                  <a:lnTo>
                    <a:pt x="311294" y="64292"/>
                  </a:lnTo>
                  <a:lnTo>
                    <a:pt x="272587" y="86298"/>
                  </a:lnTo>
                  <a:lnTo>
                    <a:pt x="235821" y="111135"/>
                  </a:lnTo>
                  <a:lnTo>
                    <a:pt x="201145" y="138655"/>
                  </a:lnTo>
                  <a:lnTo>
                    <a:pt x="168706" y="168708"/>
                  </a:lnTo>
                  <a:lnTo>
                    <a:pt x="138653" y="201147"/>
                  </a:lnTo>
                  <a:lnTo>
                    <a:pt x="111134" y="235824"/>
                  </a:lnTo>
                  <a:lnTo>
                    <a:pt x="86298" y="272591"/>
                  </a:lnTo>
                  <a:lnTo>
                    <a:pt x="64292" y="311298"/>
                  </a:lnTo>
                  <a:lnTo>
                    <a:pt x="45265" y="351799"/>
                  </a:lnTo>
                  <a:lnTo>
                    <a:pt x="29365" y="393944"/>
                  </a:lnTo>
                  <a:lnTo>
                    <a:pt x="16740" y="437586"/>
                  </a:lnTo>
                  <a:lnTo>
                    <a:pt x="7538" y="482576"/>
                  </a:lnTo>
                  <a:lnTo>
                    <a:pt x="1909" y="528766"/>
                  </a:lnTo>
                  <a:lnTo>
                    <a:pt x="0" y="576008"/>
                  </a:lnTo>
                  <a:lnTo>
                    <a:pt x="1909" y="623248"/>
                  </a:lnTo>
                  <a:lnTo>
                    <a:pt x="7538" y="669437"/>
                  </a:lnTo>
                  <a:lnTo>
                    <a:pt x="16740" y="714425"/>
                  </a:lnTo>
                  <a:lnTo>
                    <a:pt x="29365" y="758066"/>
                  </a:lnTo>
                  <a:lnTo>
                    <a:pt x="45265" y="800210"/>
                  </a:lnTo>
                  <a:lnTo>
                    <a:pt x="64292" y="840709"/>
                  </a:lnTo>
                  <a:lnTo>
                    <a:pt x="86298" y="879416"/>
                  </a:lnTo>
                  <a:lnTo>
                    <a:pt x="111134" y="916182"/>
                  </a:lnTo>
                  <a:lnTo>
                    <a:pt x="138653" y="950858"/>
                  </a:lnTo>
                  <a:lnTo>
                    <a:pt x="168706" y="983297"/>
                  </a:lnTo>
                  <a:lnTo>
                    <a:pt x="201145" y="1013350"/>
                  </a:lnTo>
                  <a:lnTo>
                    <a:pt x="235821" y="1040869"/>
                  </a:lnTo>
                  <a:lnTo>
                    <a:pt x="272587" y="1065705"/>
                  </a:lnTo>
                  <a:lnTo>
                    <a:pt x="311294" y="1087711"/>
                  </a:lnTo>
                  <a:lnTo>
                    <a:pt x="351793" y="1106739"/>
                  </a:lnTo>
                  <a:lnTo>
                    <a:pt x="393938" y="1122639"/>
                  </a:lnTo>
                  <a:lnTo>
                    <a:pt x="437578" y="1135264"/>
                  </a:lnTo>
                  <a:lnTo>
                    <a:pt x="482567" y="1144465"/>
                  </a:lnTo>
                  <a:lnTo>
                    <a:pt x="528755" y="1150094"/>
                  </a:lnTo>
                  <a:lnTo>
                    <a:pt x="575995" y="1152004"/>
                  </a:lnTo>
                  <a:lnTo>
                    <a:pt x="623237" y="1150094"/>
                  </a:lnTo>
                  <a:lnTo>
                    <a:pt x="669427" y="1144465"/>
                  </a:lnTo>
                  <a:lnTo>
                    <a:pt x="714417" y="1135264"/>
                  </a:lnTo>
                  <a:lnTo>
                    <a:pt x="758058" y="1122639"/>
                  </a:lnTo>
                  <a:lnTo>
                    <a:pt x="800202" y="1106739"/>
                  </a:lnTo>
                  <a:lnTo>
                    <a:pt x="840702" y="1087711"/>
                  </a:lnTo>
                  <a:lnTo>
                    <a:pt x="879409" y="1065705"/>
                  </a:lnTo>
                  <a:lnTo>
                    <a:pt x="916175" y="1040869"/>
                  </a:lnTo>
                  <a:lnTo>
                    <a:pt x="950851" y="1013350"/>
                  </a:lnTo>
                  <a:lnTo>
                    <a:pt x="983289" y="983297"/>
                  </a:lnTo>
                  <a:lnTo>
                    <a:pt x="1013341" y="950858"/>
                  </a:lnTo>
                  <a:lnTo>
                    <a:pt x="1040860" y="916182"/>
                  </a:lnTo>
                  <a:lnTo>
                    <a:pt x="1065696" y="879416"/>
                  </a:lnTo>
                  <a:lnTo>
                    <a:pt x="1087701" y="840709"/>
                  </a:lnTo>
                  <a:lnTo>
                    <a:pt x="1106728" y="800210"/>
                  </a:lnTo>
                  <a:lnTo>
                    <a:pt x="1122627" y="758066"/>
                  </a:lnTo>
                  <a:lnTo>
                    <a:pt x="1135252" y="714425"/>
                  </a:lnTo>
                  <a:lnTo>
                    <a:pt x="1144453" y="669437"/>
                  </a:lnTo>
                  <a:lnTo>
                    <a:pt x="1150082" y="623248"/>
                  </a:lnTo>
                  <a:lnTo>
                    <a:pt x="1151991" y="576008"/>
                  </a:lnTo>
                  <a:lnTo>
                    <a:pt x="1150082" y="528766"/>
                  </a:lnTo>
                  <a:lnTo>
                    <a:pt x="1144453" y="482576"/>
                  </a:lnTo>
                  <a:lnTo>
                    <a:pt x="1135252" y="437586"/>
                  </a:lnTo>
                  <a:lnTo>
                    <a:pt x="1122627" y="393944"/>
                  </a:lnTo>
                  <a:lnTo>
                    <a:pt x="1106728" y="351799"/>
                  </a:lnTo>
                  <a:lnTo>
                    <a:pt x="1087701" y="311298"/>
                  </a:lnTo>
                  <a:lnTo>
                    <a:pt x="1065696" y="272591"/>
                  </a:lnTo>
                  <a:lnTo>
                    <a:pt x="1040860" y="235824"/>
                  </a:lnTo>
                  <a:lnTo>
                    <a:pt x="1013341" y="201147"/>
                  </a:lnTo>
                  <a:lnTo>
                    <a:pt x="983289" y="168708"/>
                  </a:lnTo>
                  <a:lnTo>
                    <a:pt x="950851" y="138655"/>
                  </a:lnTo>
                  <a:lnTo>
                    <a:pt x="916175" y="111135"/>
                  </a:lnTo>
                  <a:lnTo>
                    <a:pt x="879409" y="86298"/>
                  </a:lnTo>
                  <a:lnTo>
                    <a:pt x="840702" y="64292"/>
                  </a:lnTo>
                  <a:lnTo>
                    <a:pt x="800202" y="45265"/>
                  </a:lnTo>
                  <a:lnTo>
                    <a:pt x="758058" y="29365"/>
                  </a:lnTo>
                  <a:lnTo>
                    <a:pt x="714417" y="16740"/>
                  </a:lnTo>
                  <a:lnTo>
                    <a:pt x="669427" y="7538"/>
                  </a:lnTo>
                  <a:lnTo>
                    <a:pt x="623237" y="1909"/>
                  </a:lnTo>
                  <a:lnTo>
                    <a:pt x="575995" y="0"/>
                  </a:lnTo>
                  <a:close/>
                </a:path>
              </a:pathLst>
            </a:custGeom>
            <a:solidFill>
              <a:srgbClr val="E6E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75004" y="3889602"/>
              <a:ext cx="1152525" cy="1152525"/>
            </a:xfrm>
            <a:custGeom>
              <a:avLst/>
              <a:gdLst/>
              <a:ahLst/>
              <a:cxnLst/>
              <a:rect l="l" t="t" r="r" b="b"/>
              <a:pathLst>
                <a:path w="1152525" h="1152525">
                  <a:moveTo>
                    <a:pt x="575995" y="1152004"/>
                  </a:moveTo>
                  <a:lnTo>
                    <a:pt x="623237" y="1150094"/>
                  </a:lnTo>
                  <a:lnTo>
                    <a:pt x="669427" y="1144465"/>
                  </a:lnTo>
                  <a:lnTo>
                    <a:pt x="714417" y="1135264"/>
                  </a:lnTo>
                  <a:lnTo>
                    <a:pt x="758058" y="1122639"/>
                  </a:lnTo>
                  <a:lnTo>
                    <a:pt x="800202" y="1106739"/>
                  </a:lnTo>
                  <a:lnTo>
                    <a:pt x="840702" y="1087711"/>
                  </a:lnTo>
                  <a:lnTo>
                    <a:pt x="879409" y="1065705"/>
                  </a:lnTo>
                  <a:lnTo>
                    <a:pt x="916175" y="1040869"/>
                  </a:lnTo>
                  <a:lnTo>
                    <a:pt x="950851" y="1013350"/>
                  </a:lnTo>
                  <a:lnTo>
                    <a:pt x="983289" y="983297"/>
                  </a:lnTo>
                  <a:lnTo>
                    <a:pt x="1013341" y="950858"/>
                  </a:lnTo>
                  <a:lnTo>
                    <a:pt x="1040860" y="916182"/>
                  </a:lnTo>
                  <a:lnTo>
                    <a:pt x="1065696" y="879416"/>
                  </a:lnTo>
                  <a:lnTo>
                    <a:pt x="1087701" y="840709"/>
                  </a:lnTo>
                  <a:lnTo>
                    <a:pt x="1106728" y="800210"/>
                  </a:lnTo>
                  <a:lnTo>
                    <a:pt x="1122627" y="758066"/>
                  </a:lnTo>
                  <a:lnTo>
                    <a:pt x="1135252" y="714425"/>
                  </a:lnTo>
                  <a:lnTo>
                    <a:pt x="1144453" y="669437"/>
                  </a:lnTo>
                  <a:lnTo>
                    <a:pt x="1150082" y="623248"/>
                  </a:lnTo>
                  <a:lnTo>
                    <a:pt x="1151991" y="576008"/>
                  </a:lnTo>
                  <a:lnTo>
                    <a:pt x="1150082" y="528766"/>
                  </a:lnTo>
                  <a:lnTo>
                    <a:pt x="1144453" y="482576"/>
                  </a:lnTo>
                  <a:lnTo>
                    <a:pt x="1135252" y="437586"/>
                  </a:lnTo>
                  <a:lnTo>
                    <a:pt x="1122627" y="393944"/>
                  </a:lnTo>
                  <a:lnTo>
                    <a:pt x="1106728" y="351799"/>
                  </a:lnTo>
                  <a:lnTo>
                    <a:pt x="1087701" y="311298"/>
                  </a:lnTo>
                  <a:lnTo>
                    <a:pt x="1065696" y="272591"/>
                  </a:lnTo>
                  <a:lnTo>
                    <a:pt x="1040860" y="235824"/>
                  </a:lnTo>
                  <a:lnTo>
                    <a:pt x="1013341" y="201147"/>
                  </a:lnTo>
                  <a:lnTo>
                    <a:pt x="983289" y="168708"/>
                  </a:lnTo>
                  <a:lnTo>
                    <a:pt x="950851" y="138655"/>
                  </a:lnTo>
                  <a:lnTo>
                    <a:pt x="916175" y="111135"/>
                  </a:lnTo>
                  <a:lnTo>
                    <a:pt x="879409" y="86298"/>
                  </a:lnTo>
                  <a:lnTo>
                    <a:pt x="840702" y="64292"/>
                  </a:lnTo>
                  <a:lnTo>
                    <a:pt x="800202" y="45265"/>
                  </a:lnTo>
                  <a:lnTo>
                    <a:pt x="758058" y="29365"/>
                  </a:lnTo>
                  <a:lnTo>
                    <a:pt x="714417" y="16740"/>
                  </a:lnTo>
                  <a:lnTo>
                    <a:pt x="669427" y="7538"/>
                  </a:lnTo>
                  <a:lnTo>
                    <a:pt x="623237" y="1909"/>
                  </a:lnTo>
                  <a:lnTo>
                    <a:pt x="575995" y="0"/>
                  </a:lnTo>
                  <a:lnTo>
                    <a:pt x="528755" y="1909"/>
                  </a:lnTo>
                  <a:lnTo>
                    <a:pt x="482567" y="7538"/>
                  </a:lnTo>
                  <a:lnTo>
                    <a:pt x="437578" y="16740"/>
                  </a:lnTo>
                  <a:lnTo>
                    <a:pt x="393938" y="29365"/>
                  </a:lnTo>
                  <a:lnTo>
                    <a:pt x="351793" y="45265"/>
                  </a:lnTo>
                  <a:lnTo>
                    <a:pt x="311294" y="64292"/>
                  </a:lnTo>
                  <a:lnTo>
                    <a:pt x="272587" y="86298"/>
                  </a:lnTo>
                  <a:lnTo>
                    <a:pt x="235821" y="111135"/>
                  </a:lnTo>
                  <a:lnTo>
                    <a:pt x="201145" y="138655"/>
                  </a:lnTo>
                  <a:lnTo>
                    <a:pt x="168706" y="168708"/>
                  </a:lnTo>
                  <a:lnTo>
                    <a:pt x="138653" y="201147"/>
                  </a:lnTo>
                  <a:lnTo>
                    <a:pt x="111134" y="235824"/>
                  </a:lnTo>
                  <a:lnTo>
                    <a:pt x="86298" y="272591"/>
                  </a:lnTo>
                  <a:lnTo>
                    <a:pt x="64292" y="311298"/>
                  </a:lnTo>
                  <a:lnTo>
                    <a:pt x="45265" y="351799"/>
                  </a:lnTo>
                  <a:lnTo>
                    <a:pt x="29365" y="393944"/>
                  </a:lnTo>
                  <a:lnTo>
                    <a:pt x="16740" y="437586"/>
                  </a:lnTo>
                  <a:lnTo>
                    <a:pt x="7538" y="482576"/>
                  </a:lnTo>
                  <a:lnTo>
                    <a:pt x="1909" y="528766"/>
                  </a:lnTo>
                  <a:lnTo>
                    <a:pt x="0" y="576008"/>
                  </a:lnTo>
                  <a:lnTo>
                    <a:pt x="1909" y="623248"/>
                  </a:lnTo>
                  <a:lnTo>
                    <a:pt x="7538" y="669437"/>
                  </a:lnTo>
                  <a:lnTo>
                    <a:pt x="16740" y="714425"/>
                  </a:lnTo>
                  <a:lnTo>
                    <a:pt x="29365" y="758066"/>
                  </a:lnTo>
                  <a:lnTo>
                    <a:pt x="45265" y="800210"/>
                  </a:lnTo>
                  <a:lnTo>
                    <a:pt x="64292" y="840709"/>
                  </a:lnTo>
                  <a:lnTo>
                    <a:pt x="86298" y="879416"/>
                  </a:lnTo>
                  <a:lnTo>
                    <a:pt x="111134" y="916182"/>
                  </a:lnTo>
                  <a:lnTo>
                    <a:pt x="138653" y="950858"/>
                  </a:lnTo>
                  <a:lnTo>
                    <a:pt x="168706" y="983297"/>
                  </a:lnTo>
                  <a:lnTo>
                    <a:pt x="201145" y="1013350"/>
                  </a:lnTo>
                  <a:lnTo>
                    <a:pt x="235821" y="1040869"/>
                  </a:lnTo>
                  <a:lnTo>
                    <a:pt x="272587" y="1065705"/>
                  </a:lnTo>
                  <a:lnTo>
                    <a:pt x="311294" y="1087711"/>
                  </a:lnTo>
                  <a:lnTo>
                    <a:pt x="351793" y="1106739"/>
                  </a:lnTo>
                  <a:lnTo>
                    <a:pt x="393938" y="1122639"/>
                  </a:lnTo>
                  <a:lnTo>
                    <a:pt x="437578" y="1135264"/>
                  </a:lnTo>
                  <a:lnTo>
                    <a:pt x="482567" y="1144465"/>
                  </a:lnTo>
                  <a:lnTo>
                    <a:pt x="528755" y="1150094"/>
                  </a:lnTo>
                  <a:lnTo>
                    <a:pt x="575995" y="1152004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569443" y="3730360"/>
            <a:ext cx="2038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800" b="1" spc="-5" dirty="0">
                <a:solidFill>
                  <a:srgbClr val="FFFFFF"/>
                </a:solidFill>
                <a:latin typeface="Book Antiqua"/>
                <a:cs typeface="Book Antiqua"/>
              </a:rPr>
              <a:t>8</a:t>
            </a:r>
            <a:r>
              <a:rPr sz="800" b="1" spc="5" dirty="0">
                <a:solidFill>
                  <a:srgbClr val="FFFFFF"/>
                </a:solidFill>
                <a:latin typeface="Book Antiqua"/>
                <a:cs typeface="Book Antiqua"/>
              </a:rPr>
              <a:t>3</a:t>
            </a:r>
            <a:r>
              <a:rPr sz="800" b="1" spc="-15" dirty="0">
                <a:solidFill>
                  <a:srgbClr val="FFFFFF"/>
                </a:solidFill>
                <a:latin typeface="Book Antiqua"/>
                <a:cs typeface="Book Antiqua"/>
              </a:rPr>
              <a:t>%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12823" y="4908616"/>
            <a:ext cx="20066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800" b="1" spc="-15" dirty="0">
                <a:solidFill>
                  <a:srgbClr val="FFFFFF"/>
                </a:solidFill>
                <a:latin typeface="Book Antiqua"/>
                <a:cs typeface="Book Antiqua"/>
              </a:rPr>
              <a:t>10%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13205" y="5094746"/>
            <a:ext cx="15748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800" b="1" spc="10" dirty="0">
                <a:solidFill>
                  <a:srgbClr val="FFFFFF"/>
                </a:solidFill>
                <a:latin typeface="Book Antiqua"/>
                <a:cs typeface="Book Antiqua"/>
              </a:rPr>
              <a:t>6%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55751" y="5119943"/>
            <a:ext cx="1409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800" b="1" spc="-55" dirty="0">
                <a:solidFill>
                  <a:srgbClr val="FFFFFF"/>
                </a:solidFill>
                <a:latin typeface="Book Antiqua"/>
                <a:cs typeface="Book Antiqua"/>
              </a:rPr>
              <a:t>1%</a:t>
            </a:r>
            <a:endParaRPr sz="800">
              <a:latin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4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1593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0893" y="8962411"/>
            <a:ext cx="1206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65" dirty="0">
                <a:latin typeface="Georgia"/>
                <a:cs typeface="Georgia"/>
              </a:rPr>
              <a:t>53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7719" y="2479299"/>
            <a:ext cx="3573779" cy="571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b="1" spc="60" dirty="0">
                <a:latin typeface="Calibri"/>
                <a:cs typeface="Calibri"/>
              </a:rPr>
              <a:t>Gestione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45" dirty="0">
                <a:latin typeface="Calibri"/>
                <a:cs typeface="Calibri"/>
              </a:rPr>
              <a:t>del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patrimonio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15" dirty="0">
                <a:latin typeface="Calibri"/>
                <a:cs typeface="Calibri"/>
              </a:rPr>
              <a:t>e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45" dirty="0">
                <a:latin typeface="Calibri"/>
                <a:cs typeface="Calibri"/>
              </a:rPr>
              <a:t>delle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75" dirty="0">
                <a:latin typeface="Calibri"/>
                <a:cs typeface="Calibri"/>
              </a:rPr>
              <a:t>attività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80" dirty="0">
                <a:latin typeface="Calibri"/>
                <a:cs typeface="Calibri"/>
              </a:rPr>
              <a:t>culturali</a:t>
            </a:r>
            <a:endParaRPr sz="900">
              <a:latin typeface="Calibri"/>
              <a:cs typeface="Calibri"/>
            </a:endParaRPr>
          </a:p>
          <a:p>
            <a:pPr marL="12700">
              <a:spcBef>
                <a:spcPts val="20"/>
              </a:spcBef>
            </a:pPr>
            <a:r>
              <a:rPr sz="1000" b="1" spc="25" dirty="0">
                <a:latin typeface="Calibri"/>
                <a:cs typeface="Calibri"/>
              </a:rPr>
              <a:t>Archivi</a:t>
            </a:r>
            <a:r>
              <a:rPr sz="1000" b="1" spc="-4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storici</a:t>
            </a:r>
            <a:endParaRPr sz="1000">
              <a:latin typeface="Calibri"/>
              <a:cs typeface="Calibri"/>
            </a:endParaRPr>
          </a:p>
          <a:p>
            <a:pPr marL="12700" marR="83185"/>
            <a:r>
              <a:rPr sz="1000" spc="1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Centro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di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studi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documentazione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di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Storia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economica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dirty="0">
                <a:latin typeface="Garamond"/>
                <a:cs typeface="Garamond"/>
              </a:rPr>
              <a:t>“Archivio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15" dirty="0">
                <a:latin typeface="Garamond"/>
                <a:cs typeface="Garamond"/>
              </a:rPr>
              <a:t>Doria”  </a:t>
            </a:r>
            <a:r>
              <a:rPr sz="1000" spc="-15" dirty="0">
                <a:latin typeface="Garamond"/>
                <a:cs typeface="Garamond"/>
              </a:rPr>
              <a:t>si </a:t>
            </a:r>
            <a:r>
              <a:rPr sz="1000" spc="-25" dirty="0">
                <a:latin typeface="Garamond"/>
                <a:cs typeface="Garamond"/>
              </a:rPr>
              <a:t>propone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raccogliere, </a:t>
            </a:r>
            <a:r>
              <a:rPr sz="1000" spc="-15" dirty="0">
                <a:latin typeface="Garamond"/>
                <a:cs typeface="Garamond"/>
              </a:rPr>
              <a:t>conservare, </a:t>
            </a:r>
            <a:r>
              <a:rPr sz="1000" spc="-5" dirty="0">
                <a:latin typeface="Garamond"/>
                <a:cs typeface="Garamond"/>
              </a:rPr>
              <a:t>inventariare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15" dirty="0">
                <a:latin typeface="Garamond"/>
                <a:cs typeface="Garamond"/>
              </a:rPr>
              <a:t>schedare </a:t>
            </a:r>
            <a:r>
              <a:rPr sz="1000" dirty="0">
                <a:latin typeface="Garamond"/>
                <a:cs typeface="Garamond"/>
              </a:rPr>
              <a:t>materiale  </a:t>
            </a:r>
            <a:r>
              <a:rPr sz="1000" spc="-15" dirty="0">
                <a:latin typeface="Garamond"/>
                <a:cs typeface="Garamond"/>
              </a:rPr>
              <a:t>storico </a:t>
            </a:r>
            <a:r>
              <a:rPr sz="1000" spc="-5" dirty="0">
                <a:latin typeface="Garamond"/>
                <a:cs typeface="Garamond"/>
              </a:rPr>
              <a:t>documentario </a:t>
            </a:r>
            <a:r>
              <a:rPr sz="1000" spc="5" dirty="0">
                <a:latin typeface="Garamond"/>
                <a:cs typeface="Garamond"/>
              </a:rPr>
              <a:t>riguardante la </a:t>
            </a:r>
            <a:r>
              <a:rPr sz="1000" dirty="0">
                <a:latin typeface="Garamond"/>
                <a:cs typeface="Garamond"/>
              </a:rPr>
              <a:t>Storia </a:t>
            </a:r>
            <a:r>
              <a:rPr sz="1000" spc="-20" dirty="0">
                <a:latin typeface="Garamond"/>
                <a:cs typeface="Garamond"/>
              </a:rPr>
              <a:t>economica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dirty="0">
                <a:latin typeface="Garamond"/>
                <a:cs typeface="Garamond"/>
              </a:rPr>
              <a:t>età </a:t>
            </a:r>
            <a:r>
              <a:rPr sz="1000" spc="-10" dirty="0">
                <a:latin typeface="Garamond"/>
                <a:cs typeface="Garamond"/>
              </a:rPr>
              <a:t>moderna </a:t>
            </a:r>
            <a:r>
              <a:rPr sz="1000" spc="-25" dirty="0">
                <a:latin typeface="Garamond"/>
                <a:cs typeface="Garamond"/>
              </a:rPr>
              <a:t>e  </a:t>
            </a:r>
            <a:r>
              <a:rPr sz="1000" spc="-15" dirty="0">
                <a:latin typeface="Garamond"/>
                <a:cs typeface="Garamond"/>
              </a:rPr>
              <a:t>contemporanea,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-5" dirty="0">
                <a:latin typeface="Garamond"/>
                <a:cs typeface="Garamond"/>
              </a:rPr>
              <a:t>particolare attenzione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dirty="0">
                <a:latin typeface="Garamond"/>
                <a:cs typeface="Garamond"/>
              </a:rPr>
              <a:t>quella della </a:t>
            </a:r>
            <a:r>
              <a:rPr sz="1000" spc="10" dirty="0">
                <a:latin typeface="Garamond"/>
                <a:cs typeface="Garamond"/>
              </a:rPr>
              <a:t>Liguria, </a:t>
            </a:r>
            <a:r>
              <a:rPr sz="1000" spc="-5" dirty="0">
                <a:latin typeface="Garamond"/>
                <a:cs typeface="Garamond"/>
              </a:rPr>
              <a:t>garan-  </a:t>
            </a:r>
            <a:r>
              <a:rPr sz="1000" spc="-15" dirty="0">
                <a:latin typeface="Garamond"/>
                <a:cs typeface="Garamond"/>
              </a:rPr>
              <a:t>tendone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consultazione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agli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studiosi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che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facciano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motivata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richiesta.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15"/>
              </a:spcBef>
            </a:pPr>
            <a:endParaRPr sz="1050">
              <a:latin typeface="Garamond"/>
              <a:cs typeface="Garamond"/>
            </a:endParaRPr>
          </a:p>
          <a:p>
            <a:pPr marL="12700" marR="111125"/>
            <a:r>
              <a:rPr sz="1000" spc="5" dirty="0">
                <a:latin typeface="Garamond"/>
                <a:cs typeface="Garamond"/>
              </a:rPr>
              <a:t>Attualmente </a:t>
            </a:r>
            <a:r>
              <a:rPr sz="1000" spc="-30" dirty="0">
                <a:latin typeface="Garamond"/>
                <a:cs typeface="Garamond"/>
              </a:rPr>
              <a:t>presso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spc="5" dirty="0">
                <a:latin typeface="Garamond"/>
                <a:cs typeface="Garamond"/>
              </a:rPr>
              <a:t>Centro </a:t>
            </a:r>
            <a:r>
              <a:rPr sz="1000" spc="-30" dirty="0">
                <a:latin typeface="Garamond"/>
                <a:cs typeface="Garamond"/>
              </a:rPr>
              <a:t>sono </a:t>
            </a:r>
            <a:r>
              <a:rPr sz="1000" spc="-10" dirty="0">
                <a:latin typeface="Garamond"/>
                <a:cs typeface="Garamond"/>
              </a:rPr>
              <a:t>conservati </a:t>
            </a:r>
            <a:r>
              <a:rPr sz="1000" spc="-5" dirty="0">
                <a:latin typeface="Garamond"/>
                <a:cs typeface="Garamond"/>
              </a:rPr>
              <a:t>sette fondi </a:t>
            </a:r>
            <a:r>
              <a:rPr sz="1000" dirty="0">
                <a:latin typeface="Garamond"/>
                <a:cs typeface="Garamond"/>
              </a:rPr>
              <a:t>archivistici,  </a:t>
            </a:r>
            <a:r>
              <a:rPr sz="1000" spc="-10" dirty="0">
                <a:latin typeface="Garamond"/>
                <a:cs typeface="Garamond"/>
              </a:rPr>
              <a:t>diversi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natura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caratteristiche,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ma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5" dirty="0">
                <a:latin typeface="Garamond"/>
                <a:cs typeface="Garamond"/>
              </a:rPr>
              <a:t>tutti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particolare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rilievo.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Tre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  </a:t>
            </a:r>
            <a:r>
              <a:rPr sz="1000" spc="-20" dirty="0">
                <a:latin typeface="Garamond"/>
                <a:cs typeface="Garamond"/>
              </a:rPr>
              <a:t>essi,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fondo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Doria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di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Montaldeo</a:t>
            </a:r>
            <a:r>
              <a:rPr sz="1000" spc="45" dirty="0">
                <a:latin typeface="Garamond"/>
                <a:cs typeface="Garamond"/>
              </a:rPr>
              <a:t>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fondo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Salvago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60" dirty="0">
                <a:latin typeface="Garamond"/>
                <a:cs typeface="Garamond"/>
              </a:rPr>
              <a:t>Ragg</a:t>
            </a:r>
            <a:r>
              <a:rPr sz="1000" spc="60" dirty="0">
                <a:latin typeface="Garamond"/>
                <a:cs typeface="Garamond"/>
              </a:rPr>
              <a:t>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fondo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Bal-  </a:t>
            </a:r>
            <a:r>
              <a:rPr sz="1000" i="1" spc="40" dirty="0">
                <a:latin typeface="Garamond"/>
                <a:cs typeface="Garamond"/>
              </a:rPr>
              <a:t>bi-Doria Lamba</a:t>
            </a:r>
            <a:r>
              <a:rPr sz="1000" spc="40" dirty="0">
                <a:latin typeface="Garamond"/>
                <a:cs typeface="Garamond"/>
              </a:rPr>
              <a:t>, </a:t>
            </a:r>
            <a:r>
              <a:rPr sz="1000" spc="-20" dirty="0">
                <a:latin typeface="Garamond"/>
                <a:cs typeface="Garamond"/>
              </a:rPr>
              <a:t>raccolgono </a:t>
            </a: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spc="-10" dirty="0">
                <a:latin typeface="Garamond"/>
                <a:cs typeface="Garamond"/>
              </a:rPr>
              <a:t>documentazione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5" dirty="0">
                <a:latin typeface="Garamond"/>
                <a:cs typeface="Garamond"/>
              </a:rPr>
              <a:t>importanti famiglie  nobili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genovesi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dalla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fine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XV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prima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metà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XX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secolo;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fondo</a:t>
            </a:r>
            <a:endParaRPr sz="1000">
              <a:latin typeface="Garamond"/>
              <a:cs typeface="Garamond"/>
            </a:endParaRPr>
          </a:p>
          <a:p>
            <a:pPr marL="12700" marR="41275"/>
            <a:r>
              <a:rPr sz="1000" i="1" spc="50" dirty="0">
                <a:latin typeface="Garamond"/>
                <a:cs typeface="Garamond"/>
              </a:rPr>
              <a:t>Conservatorio </a:t>
            </a:r>
            <a:r>
              <a:rPr sz="1000" i="1" spc="55" dirty="0">
                <a:latin typeface="Garamond"/>
                <a:cs typeface="Garamond"/>
              </a:rPr>
              <a:t>Interiano </a:t>
            </a:r>
            <a:r>
              <a:rPr sz="1000" spc="-25" dirty="0">
                <a:latin typeface="Garamond"/>
                <a:cs typeface="Garamond"/>
              </a:rPr>
              <a:t>è </a:t>
            </a:r>
            <a:r>
              <a:rPr sz="1000" spc="-10" dirty="0">
                <a:latin typeface="Garamond"/>
                <a:cs typeface="Garamond"/>
              </a:rPr>
              <a:t>relativo </a:t>
            </a:r>
            <a:r>
              <a:rPr sz="1000" dirty="0">
                <a:latin typeface="Garamond"/>
                <a:cs typeface="Garamond"/>
              </a:rPr>
              <a:t>all’omonimo </a:t>
            </a:r>
            <a:r>
              <a:rPr sz="1000" spc="-10" dirty="0">
                <a:latin typeface="Garamond"/>
                <a:cs typeface="Garamond"/>
              </a:rPr>
              <a:t>ente assistenziale </a:t>
            </a:r>
            <a:r>
              <a:rPr sz="1000" spc="5" dirty="0">
                <a:latin typeface="Garamond"/>
                <a:cs typeface="Garamond"/>
              </a:rPr>
              <a:t>cittadi-  </a:t>
            </a:r>
            <a:r>
              <a:rPr sz="1000" spc="-20" dirty="0">
                <a:latin typeface="Garamond"/>
                <a:cs typeface="Garamond"/>
              </a:rPr>
              <a:t>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sorto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agli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inizi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Seicento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tutt’oggi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attivo.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questi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affiancano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tre  </a:t>
            </a:r>
            <a:r>
              <a:rPr sz="1000" spc="-5" dirty="0">
                <a:latin typeface="Garamond"/>
                <a:cs typeface="Garamond"/>
              </a:rPr>
              <a:t>fondi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otto-novecenteschi: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fondo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Grendi</a:t>
            </a:r>
            <a:r>
              <a:rPr sz="1000" spc="40" dirty="0">
                <a:latin typeface="Garamond"/>
                <a:cs typeface="Garamond"/>
              </a:rPr>
              <a:t>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che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è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un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archivio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d’impresa,</a:t>
            </a:r>
            <a:endParaRPr sz="1000">
              <a:latin typeface="Garamond"/>
              <a:cs typeface="Garamond"/>
            </a:endParaRPr>
          </a:p>
          <a:p>
            <a:pPr marL="12700" marR="71755"/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fondo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famiglia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Parodi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fondo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famiglia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Pastorino</a:t>
            </a:r>
            <a:r>
              <a:rPr sz="1000" spc="35" dirty="0">
                <a:latin typeface="Garamond"/>
                <a:cs typeface="Garamond"/>
              </a:rPr>
              <a:t>.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Ad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essi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aggiunge 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documentazione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attinente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Scuola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Superiore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d’Applicazione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Studi  </a:t>
            </a:r>
            <a:r>
              <a:rPr sz="1000" spc="5" dirty="0">
                <a:latin typeface="Garamond"/>
                <a:cs typeface="Garamond"/>
              </a:rPr>
              <a:t>Commerciali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25" dirty="0">
                <a:latin typeface="Garamond"/>
                <a:cs typeface="Garamond"/>
              </a:rPr>
              <a:t>Genova, </a:t>
            </a:r>
            <a:r>
              <a:rPr sz="1000" spc="-10" dirty="0">
                <a:latin typeface="Garamond"/>
                <a:cs typeface="Garamond"/>
              </a:rPr>
              <a:t>sorta </a:t>
            </a:r>
            <a:r>
              <a:rPr sz="1000" spc="-5" dirty="0">
                <a:latin typeface="Garamond"/>
                <a:cs typeface="Garamond"/>
              </a:rPr>
              <a:t>nel </a:t>
            </a:r>
            <a:r>
              <a:rPr sz="1000" dirty="0">
                <a:latin typeface="Garamond"/>
                <a:cs typeface="Garamond"/>
              </a:rPr>
              <a:t>1885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5" dirty="0">
                <a:latin typeface="Garamond"/>
                <a:cs typeface="Garamond"/>
              </a:rPr>
              <a:t>divenuta nel </a:t>
            </a:r>
            <a:r>
              <a:rPr sz="1000" spc="5" dirty="0">
                <a:latin typeface="Garamond"/>
                <a:cs typeface="Garamond"/>
              </a:rPr>
              <a:t>1936 </a:t>
            </a:r>
            <a:r>
              <a:rPr sz="1000" spc="-20" dirty="0">
                <a:latin typeface="Garamond"/>
                <a:cs typeface="Garamond"/>
              </a:rPr>
              <a:t>tfacoltà </a:t>
            </a:r>
            <a:r>
              <a:rPr sz="1000" spc="20" dirty="0">
                <a:latin typeface="Garamond"/>
                <a:cs typeface="Garamond"/>
              </a:rPr>
              <a:t>di  </a:t>
            </a:r>
            <a:r>
              <a:rPr sz="1000" spc="-25" dirty="0">
                <a:latin typeface="Garamond"/>
                <a:cs typeface="Garamond"/>
              </a:rPr>
              <a:t>Economia e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Commercio.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20"/>
              </a:spcBef>
            </a:pPr>
            <a:endParaRPr sz="1050">
              <a:latin typeface="Garamond"/>
              <a:cs typeface="Garamond"/>
            </a:endParaRPr>
          </a:p>
          <a:p>
            <a:pPr marL="12700" marR="74295"/>
            <a:r>
              <a:rPr sz="1000" spc="10" dirty="0">
                <a:latin typeface="Garamond"/>
                <a:cs typeface="Garamond"/>
              </a:rPr>
              <a:t>Il </a:t>
            </a:r>
            <a:r>
              <a:rPr sz="1000" dirty="0">
                <a:latin typeface="Garamond"/>
                <a:cs typeface="Garamond"/>
              </a:rPr>
              <a:t>materiale </a:t>
            </a:r>
            <a:r>
              <a:rPr sz="1000" spc="-15" dirty="0">
                <a:latin typeface="Garamond"/>
                <a:cs typeface="Garamond"/>
              </a:rPr>
              <a:t>conservato, per </a:t>
            </a: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spc="-10" dirty="0">
                <a:latin typeface="Garamond"/>
                <a:cs typeface="Garamond"/>
              </a:rPr>
              <a:t>dimensione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dirty="0">
                <a:latin typeface="Garamond"/>
                <a:cs typeface="Garamond"/>
              </a:rPr>
              <a:t>tipologia, </a:t>
            </a:r>
            <a:r>
              <a:rPr sz="1000" spc="-15" dirty="0">
                <a:latin typeface="Garamond"/>
                <a:cs typeface="Garamond"/>
              </a:rPr>
              <a:t>rende </a:t>
            </a:r>
            <a:r>
              <a:rPr sz="1000" spc="-10" dirty="0">
                <a:latin typeface="Garamond"/>
                <a:cs typeface="Garamond"/>
              </a:rPr>
              <a:t>questa  </a:t>
            </a:r>
            <a:r>
              <a:rPr sz="1000" spc="10" dirty="0">
                <a:latin typeface="Garamond"/>
                <a:cs typeface="Garamond"/>
              </a:rPr>
              <a:t>struttura </a:t>
            </a:r>
            <a:r>
              <a:rPr sz="1000" spc="-5" dirty="0">
                <a:latin typeface="Garamond"/>
                <a:cs typeface="Garamond"/>
              </a:rPr>
              <a:t>uno dei più </a:t>
            </a:r>
            <a:r>
              <a:rPr sz="1000" spc="-15" dirty="0">
                <a:latin typeface="Garamond"/>
                <a:cs typeface="Garamond"/>
              </a:rPr>
              <a:t>cospicui </a:t>
            </a:r>
            <a:r>
              <a:rPr sz="1000" spc="5" dirty="0">
                <a:latin typeface="Garamond"/>
                <a:cs typeface="Garamond"/>
              </a:rPr>
              <a:t>Archivi </a:t>
            </a:r>
            <a:r>
              <a:rPr sz="1000" dirty="0">
                <a:latin typeface="Garamond"/>
                <a:cs typeface="Garamond"/>
              </a:rPr>
              <a:t>privati aperti </a:t>
            </a:r>
            <a:r>
              <a:rPr sz="1000" spc="15" dirty="0">
                <a:latin typeface="Garamond"/>
                <a:cs typeface="Garamond"/>
              </a:rPr>
              <a:t>al </a:t>
            </a:r>
            <a:r>
              <a:rPr sz="1000" spc="-15" dirty="0">
                <a:latin typeface="Garamond"/>
                <a:cs typeface="Garamond"/>
              </a:rPr>
              <a:t>pubblico. </a:t>
            </a:r>
            <a:r>
              <a:rPr sz="1000" spc="-5" dirty="0">
                <a:latin typeface="Garamond"/>
                <a:cs typeface="Garamond"/>
              </a:rPr>
              <a:t>La </a:t>
            </a:r>
            <a:r>
              <a:rPr sz="1000" spc="-15" dirty="0">
                <a:latin typeface="Garamond"/>
                <a:cs typeface="Garamond"/>
              </a:rPr>
              <a:t>sua  collocazione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all’interno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un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Dipartimento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universitario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consente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inol-  </a:t>
            </a:r>
            <a:r>
              <a:rPr sz="1000" dirty="0">
                <a:latin typeface="Garamond"/>
                <a:cs typeface="Garamond"/>
              </a:rPr>
              <a:t>tre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che,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funzione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contenitore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documenti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disposizione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ricer-  </a:t>
            </a:r>
            <a:r>
              <a:rPr sz="1000" spc="-5" dirty="0">
                <a:latin typeface="Garamond"/>
                <a:cs typeface="Garamond"/>
              </a:rPr>
              <a:t>catori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italiani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stranieri,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affianchi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quella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materiale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didattico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alto  </a:t>
            </a:r>
            <a:r>
              <a:rPr sz="1000" spc="-5" dirty="0">
                <a:latin typeface="Garamond"/>
                <a:cs typeface="Garamond"/>
              </a:rPr>
              <a:t>livello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disposizione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docenti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degli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Dipartimento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lo  svolgimento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attività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seminariali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preparazione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tesi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laurea.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20"/>
              </a:spcBef>
            </a:pPr>
            <a:endParaRPr sz="1050">
              <a:latin typeface="Garamond"/>
              <a:cs typeface="Garamond"/>
            </a:endParaRPr>
          </a:p>
          <a:p>
            <a:pPr marL="12700" marR="5080"/>
            <a:r>
              <a:rPr sz="1000" spc="10" dirty="0">
                <a:latin typeface="Garamond"/>
                <a:cs typeface="Garamond"/>
              </a:rPr>
              <a:t>Il </a:t>
            </a:r>
            <a:r>
              <a:rPr sz="1000" dirty="0">
                <a:latin typeface="Garamond"/>
                <a:cs typeface="Garamond"/>
              </a:rPr>
              <a:t>Centro, inoltre, </a:t>
            </a:r>
            <a:r>
              <a:rPr sz="1000" spc="-30" dirty="0">
                <a:latin typeface="Garamond"/>
                <a:cs typeface="Garamond"/>
              </a:rPr>
              <a:t>promuove </a:t>
            </a:r>
            <a:r>
              <a:rPr sz="1000" spc="-5" dirty="0">
                <a:latin typeface="Garamond"/>
                <a:cs typeface="Garamond"/>
              </a:rPr>
              <a:t>progetti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ricerca </a:t>
            </a:r>
            <a:r>
              <a:rPr sz="1000" spc="-20" dirty="0">
                <a:latin typeface="Garamond"/>
                <a:cs typeface="Garamond"/>
              </a:rPr>
              <a:t>su </a:t>
            </a:r>
            <a:r>
              <a:rPr sz="1000" spc="5" dirty="0">
                <a:latin typeface="Garamond"/>
                <a:cs typeface="Garamond"/>
              </a:rPr>
              <a:t>temi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dirty="0">
                <a:latin typeface="Garamond"/>
                <a:cs typeface="Garamond"/>
              </a:rPr>
              <a:t>Storia </a:t>
            </a:r>
            <a:r>
              <a:rPr sz="1000" spc="-25" dirty="0">
                <a:latin typeface="Garamond"/>
                <a:cs typeface="Garamond"/>
              </a:rPr>
              <a:t>econo-  </a:t>
            </a:r>
            <a:r>
              <a:rPr sz="1000" spc="-5" dirty="0">
                <a:latin typeface="Garamond"/>
                <a:cs typeface="Garamond"/>
              </a:rPr>
              <a:t>mica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dirty="0">
                <a:latin typeface="Garamond"/>
                <a:cs typeface="Garamond"/>
              </a:rPr>
              <a:t>età </a:t>
            </a:r>
            <a:r>
              <a:rPr sz="1000" spc="-10" dirty="0">
                <a:latin typeface="Garamond"/>
                <a:cs typeface="Garamond"/>
              </a:rPr>
              <a:t>moderna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15" dirty="0">
                <a:latin typeface="Garamond"/>
                <a:cs typeface="Garamond"/>
              </a:rPr>
              <a:t>contemporanea, </a:t>
            </a:r>
            <a:r>
              <a:rPr sz="1000" spc="-10" dirty="0">
                <a:latin typeface="Garamond"/>
                <a:cs typeface="Garamond"/>
              </a:rPr>
              <a:t>organizza </a:t>
            </a:r>
            <a:r>
              <a:rPr sz="1000" dirty="0">
                <a:latin typeface="Garamond"/>
                <a:cs typeface="Garamond"/>
              </a:rPr>
              <a:t>seminari, </a:t>
            </a:r>
            <a:r>
              <a:rPr sz="1000" spc="-15" dirty="0">
                <a:latin typeface="Garamond"/>
                <a:cs typeface="Garamond"/>
              </a:rPr>
              <a:t>convegni,  </a:t>
            </a:r>
            <a:r>
              <a:rPr sz="1000" spc="15" dirty="0">
                <a:latin typeface="Garamond"/>
                <a:cs typeface="Garamond"/>
              </a:rPr>
              <a:t>dibattiti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dirty="0">
                <a:latin typeface="Garamond"/>
                <a:cs typeface="Garamond"/>
              </a:rPr>
              <a:t>incontri sulle </a:t>
            </a:r>
            <a:r>
              <a:rPr sz="1000" spc="-15" dirty="0">
                <a:latin typeface="Garamond"/>
                <a:cs typeface="Garamond"/>
              </a:rPr>
              <a:t>problematiche </a:t>
            </a:r>
            <a:r>
              <a:rPr sz="1000" spc="-10" dirty="0">
                <a:latin typeface="Garamond"/>
                <a:cs typeface="Garamond"/>
              </a:rPr>
              <a:t>relative </a:t>
            </a:r>
            <a:r>
              <a:rPr sz="1000" spc="15" dirty="0">
                <a:latin typeface="Garamond"/>
                <a:cs typeface="Garamond"/>
              </a:rPr>
              <a:t>alla </a:t>
            </a:r>
            <a:r>
              <a:rPr sz="1000" spc="-20" dirty="0">
                <a:latin typeface="Garamond"/>
                <a:cs typeface="Garamond"/>
              </a:rPr>
              <a:t>conservazione </a:t>
            </a:r>
            <a:r>
              <a:rPr sz="1000" spc="-5" dirty="0">
                <a:latin typeface="Garamond"/>
                <a:cs typeface="Garamond"/>
              </a:rPr>
              <a:t>del  </a:t>
            </a:r>
            <a:r>
              <a:rPr sz="1000" dirty="0">
                <a:latin typeface="Garamond"/>
                <a:cs typeface="Garamond"/>
              </a:rPr>
              <a:t>materiale </a:t>
            </a:r>
            <a:r>
              <a:rPr sz="1000" spc="-15" dirty="0">
                <a:latin typeface="Garamond"/>
                <a:cs typeface="Garamond"/>
              </a:rPr>
              <a:t>storico </a:t>
            </a:r>
            <a:r>
              <a:rPr sz="1000" spc="-5" dirty="0">
                <a:latin typeface="Garamond"/>
                <a:cs typeface="Garamond"/>
              </a:rPr>
              <a:t>documentario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dirty="0">
                <a:latin typeface="Garamond"/>
                <a:cs typeface="Garamond"/>
              </a:rPr>
              <a:t>sugli aspetti </a:t>
            </a:r>
            <a:r>
              <a:rPr sz="1000" spc="-20" dirty="0">
                <a:latin typeface="Garamond"/>
                <a:cs typeface="Garamond"/>
              </a:rPr>
              <a:t>che </a:t>
            </a:r>
            <a:r>
              <a:rPr sz="1000" spc="5" dirty="0">
                <a:latin typeface="Garamond"/>
                <a:cs typeface="Garamond"/>
              </a:rPr>
              <a:t>tale </a:t>
            </a:r>
            <a:r>
              <a:rPr sz="1000" dirty="0">
                <a:latin typeface="Garamond"/>
                <a:cs typeface="Garamond"/>
              </a:rPr>
              <a:t>materiale </a:t>
            </a:r>
            <a:r>
              <a:rPr sz="1000" spc="-20" dirty="0">
                <a:latin typeface="Garamond"/>
                <a:cs typeface="Garamond"/>
              </a:rPr>
              <a:t>consente 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studiare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approfondire,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anche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collaborazione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centri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istituzioni  </a:t>
            </a:r>
            <a:r>
              <a:rPr sz="1000" spc="-10" dirty="0">
                <a:latin typeface="Garamond"/>
                <a:cs typeface="Garamond"/>
              </a:rPr>
              <a:t>aventi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stesse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finalità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medesime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aree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interesse.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Attualmente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è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atti-  </a:t>
            </a:r>
            <a:r>
              <a:rPr sz="1000" spc="-45" dirty="0">
                <a:latin typeface="Garamond"/>
                <a:cs typeface="Garamond"/>
              </a:rPr>
              <a:t>vo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un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assegno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ricerca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su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i="1" spc="25" dirty="0">
                <a:latin typeface="Garamond"/>
                <a:cs typeface="Garamond"/>
              </a:rPr>
              <a:t>“Banca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finanza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a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60" dirty="0">
                <a:latin typeface="Garamond"/>
                <a:cs typeface="Garamond"/>
              </a:rPr>
              <a:t>Genova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tra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-45" dirty="0">
                <a:latin typeface="Garamond"/>
                <a:cs typeface="Garamond"/>
              </a:rPr>
              <a:t>XIX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-80" dirty="0">
                <a:latin typeface="Garamond"/>
                <a:cs typeface="Garamond"/>
              </a:rPr>
              <a:t>XX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10" dirty="0">
                <a:latin typeface="Garamond"/>
                <a:cs typeface="Garamond"/>
              </a:rPr>
              <a:t>secolo”  </a:t>
            </a:r>
            <a:r>
              <a:rPr sz="1000" spc="-20" dirty="0">
                <a:latin typeface="Garamond"/>
                <a:cs typeface="Garamond"/>
              </a:rPr>
              <a:t>che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basa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proprio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sullo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studio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fonti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conservate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presso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Centro.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4033" y="2577305"/>
            <a:ext cx="1046440" cy="6345555"/>
          </a:xfrm>
          <a:prstGeom prst="rect">
            <a:avLst/>
          </a:prstGeom>
        </p:spPr>
        <p:txBody>
          <a:bodyPr vert="vert270" wrap="square" lIns="0" tIns="24765" rIns="0" bIns="0" rtlCol="0">
            <a:spAutoFit/>
          </a:bodyPr>
          <a:lstStyle/>
          <a:p>
            <a:pPr marL="12700">
              <a:spcBef>
                <a:spcPts val="195"/>
              </a:spcBef>
            </a:pPr>
            <a:r>
              <a:rPr sz="6800" b="1" spc="95" dirty="0">
                <a:solidFill>
                  <a:srgbClr val="FBC700"/>
                </a:solidFill>
                <a:latin typeface="Tahoma"/>
                <a:cs typeface="Tahoma"/>
              </a:rPr>
              <a:t>cosa</a:t>
            </a:r>
            <a:r>
              <a:rPr sz="6800" b="1" spc="-135" dirty="0">
                <a:solidFill>
                  <a:srgbClr val="FBC700"/>
                </a:solidFill>
                <a:latin typeface="Tahoma"/>
                <a:cs typeface="Tahoma"/>
              </a:rPr>
              <a:t> </a:t>
            </a:r>
            <a:r>
              <a:rPr sz="6800" b="1" spc="175" dirty="0">
                <a:solidFill>
                  <a:srgbClr val="FBC700"/>
                </a:solidFill>
                <a:latin typeface="Tahoma"/>
                <a:cs typeface="Tahoma"/>
              </a:rPr>
              <a:t>facciamo</a:t>
            </a:r>
            <a:endParaRPr sz="68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9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244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35789" y="8962411"/>
            <a:ext cx="1225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65" dirty="0">
                <a:latin typeface="Georgia"/>
                <a:cs typeface="Georgia"/>
              </a:rPr>
              <a:t>54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42095" y="2356509"/>
            <a:ext cx="1709736" cy="900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25735" y="2464097"/>
            <a:ext cx="3706495" cy="64287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38430">
              <a:spcBef>
                <a:spcPts val="219"/>
              </a:spcBef>
            </a:pPr>
            <a:r>
              <a:rPr sz="900" b="1" spc="70" dirty="0">
                <a:latin typeface="Calibri"/>
                <a:cs typeface="Calibri"/>
              </a:rPr>
              <a:t>Formazione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continua,</a:t>
            </a:r>
            <a:endParaRPr sz="900">
              <a:latin typeface="Calibri"/>
              <a:cs typeface="Calibri"/>
            </a:endParaRPr>
          </a:p>
          <a:p>
            <a:pPr marL="138430">
              <a:spcBef>
                <a:spcPts val="120"/>
              </a:spcBef>
            </a:pPr>
            <a:r>
              <a:rPr sz="900" b="1" spc="60" dirty="0">
                <a:latin typeface="Calibri"/>
                <a:cs typeface="Calibri"/>
              </a:rPr>
              <a:t>apprendimento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permanente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15" dirty="0">
                <a:latin typeface="Calibri"/>
                <a:cs typeface="Calibri"/>
              </a:rPr>
              <a:t>e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didattica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aperta</a:t>
            </a:r>
            <a:endParaRPr sz="900">
              <a:latin typeface="Calibri"/>
              <a:cs typeface="Calibri"/>
            </a:endParaRPr>
          </a:p>
          <a:p>
            <a:pPr marL="138430" algn="just">
              <a:spcBef>
                <a:spcPts val="20"/>
              </a:spcBef>
            </a:pPr>
            <a:r>
              <a:rPr sz="1000" i="1" spc="35" dirty="0">
                <a:latin typeface="Garamond"/>
                <a:cs typeface="Garamond"/>
              </a:rPr>
              <a:t>Alternanza</a:t>
            </a:r>
            <a:r>
              <a:rPr sz="1000" i="1" spc="-60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Scuola-Lavoro</a:t>
            </a:r>
            <a:endParaRPr sz="1000">
              <a:latin typeface="Garamond"/>
              <a:cs typeface="Garamond"/>
            </a:endParaRPr>
          </a:p>
          <a:p>
            <a:pPr marL="138430" marR="183515" algn="just"/>
            <a:r>
              <a:rPr sz="1000" spc="25" dirty="0">
                <a:latin typeface="Garamond"/>
                <a:cs typeface="Garamond"/>
              </a:rPr>
              <a:t>ll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DIEC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ha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vinto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bando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competitivo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40" dirty="0">
                <a:latin typeface="Garamond"/>
                <a:cs typeface="Garamond"/>
              </a:rPr>
              <a:t>MIUR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Piani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Orien-  tamento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Tutorato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5" dirty="0">
                <a:latin typeface="Garamond"/>
                <a:cs typeface="Garamond"/>
              </a:rPr>
              <a:t>(POT)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2017/2018,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ricevendo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un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finanziamento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endParaRPr sz="1000">
              <a:latin typeface="Garamond"/>
              <a:cs typeface="Garamond"/>
            </a:endParaRPr>
          </a:p>
          <a:p>
            <a:pPr marL="138430" marR="47625" algn="just"/>
            <a:r>
              <a:rPr sz="1000" spc="25" dirty="0">
                <a:latin typeface="Garamond"/>
                <a:cs typeface="Garamond"/>
              </a:rPr>
              <a:t>38.000 </a:t>
            </a:r>
            <a:r>
              <a:rPr sz="1000" spc="-30" dirty="0">
                <a:latin typeface="Garamond"/>
                <a:cs typeface="Garamond"/>
              </a:rPr>
              <a:t>Euro </a:t>
            </a:r>
            <a:r>
              <a:rPr sz="1000" spc="-15" dirty="0">
                <a:latin typeface="Garamond"/>
                <a:cs typeface="Garamond"/>
              </a:rPr>
              <a:t>per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b="1" spc="-10" dirty="0">
                <a:latin typeface="Calibri"/>
                <a:cs typeface="Calibri"/>
              </a:rPr>
              <a:t>Progetto </a:t>
            </a:r>
            <a:r>
              <a:rPr sz="1000" b="1" dirty="0">
                <a:latin typeface="Calibri"/>
                <a:cs typeface="Calibri"/>
              </a:rPr>
              <a:t>ScopriTalento</a:t>
            </a:r>
            <a:r>
              <a:rPr sz="1000" dirty="0">
                <a:latin typeface="Garamond"/>
                <a:cs typeface="Garamond"/>
              </a:rPr>
              <a:t>, </a:t>
            </a:r>
            <a:r>
              <a:rPr sz="1000" spc="-5" dirty="0">
                <a:latin typeface="Garamond"/>
                <a:cs typeface="Garamond"/>
              </a:rPr>
              <a:t>coordinato </a:t>
            </a:r>
            <a:r>
              <a:rPr sz="1000" spc="10" dirty="0">
                <a:latin typeface="Garamond"/>
                <a:cs typeface="Garamond"/>
              </a:rPr>
              <a:t>dall’Università 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Torino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cui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partecipano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anche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l’Università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degli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Studi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Piemonte  </a:t>
            </a:r>
            <a:r>
              <a:rPr sz="1000" dirty="0">
                <a:latin typeface="Garamond"/>
                <a:cs typeface="Garamond"/>
              </a:rPr>
              <a:t>Orientale,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l’Università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degli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Studi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“Magna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Graecia”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Catanzaro,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5" dirty="0">
                <a:latin typeface="Garamond"/>
                <a:cs typeface="Garamond"/>
              </a:rPr>
              <a:t>l’Uni-  </a:t>
            </a:r>
            <a:r>
              <a:rPr sz="1000" spc="-15" dirty="0">
                <a:latin typeface="Garamond"/>
                <a:cs typeface="Garamond"/>
              </a:rPr>
              <a:t>versità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degli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Studi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Salerno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l’Università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degli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Studi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Molise.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15"/>
              </a:spcBef>
            </a:pPr>
            <a:endParaRPr sz="1050">
              <a:latin typeface="Garamond"/>
              <a:cs typeface="Garamond"/>
            </a:endParaRPr>
          </a:p>
          <a:p>
            <a:pPr marL="138430" marR="5080"/>
            <a:r>
              <a:rPr sz="1000" spc="-10" dirty="0">
                <a:latin typeface="Garamond"/>
                <a:cs typeface="Garamond"/>
              </a:rPr>
              <a:t>Nell’ambito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del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Progetto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ScopriTalento,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è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stato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avviato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un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progetto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pilota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“</a:t>
            </a:r>
            <a:r>
              <a:rPr sz="1000" b="1" spc="10" dirty="0">
                <a:latin typeface="Calibri"/>
                <a:cs typeface="Calibri"/>
              </a:rPr>
              <a:t>I  </a:t>
            </a:r>
            <a:r>
              <a:rPr sz="1000" b="1" spc="-10" dirty="0">
                <a:latin typeface="Calibri"/>
                <a:cs typeface="Calibri"/>
              </a:rPr>
              <a:t>Laboratori</a:t>
            </a:r>
            <a:r>
              <a:rPr sz="1000" b="1" spc="-60" dirty="0">
                <a:latin typeface="Calibri"/>
                <a:cs typeface="Calibri"/>
              </a:rPr>
              <a:t> </a:t>
            </a:r>
            <a:r>
              <a:rPr sz="1000" b="1" spc="-35" dirty="0">
                <a:latin typeface="Calibri"/>
                <a:cs typeface="Calibri"/>
              </a:rPr>
              <a:t>Explora</a:t>
            </a:r>
            <a:r>
              <a:rPr sz="1000" spc="-35" dirty="0">
                <a:latin typeface="Garamond"/>
                <a:cs typeface="Garamond"/>
              </a:rPr>
              <a:t>”,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rivolto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un</a:t>
            </a:r>
            <a:r>
              <a:rPr sz="1000" spc="-7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numero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limitato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di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classi</a:t>
            </a:r>
            <a:r>
              <a:rPr sz="1000" spc="-7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terze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delle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Scuole  Superiori </a:t>
            </a:r>
            <a:r>
              <a:rPr sz="1000" spc="-5" dirty="0">
                <a:latin typeface="Garamond"/>
                <a:cs typeface="Garamond"/>
              </a:rPr>
              <a:t>la cui </a:t>
            </a:r>
            <a:r>
              <a:rPr sz="1000" spc="-25" dirty="0">
                <a:latin typeface="Garamond"/>
                <a:cs typeface="Garamond"/>
              </a:rPr>
              <a:t>programmazione è </a:t>
            </a:r>
            <a:r>
              <a:rPr sz="1000" spc="-20" dirty="0">
                <a:latin typeface="Garamond"/>
                <a:cs typeface="Garamond"/>
              </a:rPr>
              <a:t>stata </a:t>
            </a:r>
            <a:r>
              <a:rPr sz="1000" spc="-25" dirty="0">
                <a:latin typeface="Garamond"/>
                <a:cs typeface="Garamond"/>
              </a:rPr>
              <a:t>avviata </a:t>
            </a:r>
            <a:r>
              <a:rPr sz="1000" spc="-5" dirty="0">
                <a:latin typeface="Garamond"/>
                <a:cs typeface="Garamond"/>
              </a:rPr>
              <a:t>nell’a.a. </a:t>
            </a:r>
            <a:r>
              <a:rPr sz="1000" spc="-10" dirty="0">
                <a:latin typeface="Garamond"/>
                <a:cs typeface="Garamond"/>
              </a:rPr>
              <a:t>2018/19. </a:t>
            </a:r>
            <a:r>
              <a:rPr sz="1000" spc="-35" dirty="0">
                <a:latin typeface="Garamond"/>
                <a:cs typeface="Garamond"/>
              </a:rPr>
              <a:t>Explora  </a:t>
            </a:r>
            <a:r>
              <a:rPr sz="1000" spc="-25" dirty="0">
                <a:latin typeface="Garamond"/>
                <a:cs typeface="Garamond"/>
              </a:rPr>
              <a:t>fornisce </a:t>
            </a:r>
            <a:r>
              <a:rPr sz="1000" spc="-30" dirty="0">
                <a:latin typeface="Garamond"/>
                <a:cs typeface="Garamond"/>
              </a:rPr>
              <a:t>competenze </a:t>
            </a:r>
            <a:r>
              <a:rPr sz="1000" spc="5" dirty="0">
                <a:latin typeface="Garamond"/>
                <a:cs typeface="Garamond"/>
              </a:rPr>
              <a:t>di </a:t>
            </a:r>
            <a:r>
              <a:rPr sz="1000" spc="-35" dirty="0">
                <a:latin typeface="Garamond"/>
                <a:cs typeface="Garamond"/>
              </a:rPr>
              <a:t>base </a:t>
            </a:r>
            <a:r>
              <a:rPr sz="1000" spc="-20" dirty="0">
                <a:latin typeface="Garamond"/>
                <a:cs typeface="Garamond"/>
              </a:rPr>
              <a:t>per </a:t>
            </a:r>
            <a:r>
              <a:rPr sz="1000" spc="-5" dirty="0">
                <a:latin typeface="Garamond"/>
                <a:cs typeface="Garamond"/>
              </a:rPr>
              <a:t>la </a:t>
            </a:r>
            <a:r>
              <a:rPr sz="1000" spc="-35" dirty="0">
                <a:latin typeface="Garamond"/>
                <a:cs typeface="Garamond"/>
              </a:rPr>
              <a:t>conoscenza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5" dirty="0">
                <a:latin typeface="Garamond"/>
                <a:cs typeface="Garamond"/>
              </a:rPr>
              <a:t>l’analisi </a:t>
            </a:r>
            <a:r>
              <a:rPr sz="1000" spc="-15" dirty="0">
                <a:latin typeface="Garamond"/>
                <a:cs typeface="Garamond"/>
              </a:rPr>
              <a:t>del </a:t>
            </a:r>
            <a:r>
              <a:rPr sz="1000" spc="-20" dirty="0">
                <a:latin typeface="Garamond"/>
                <a:cs typeface="Garamond"/>
              </a:rPr>
              <a:t>funzionamento  </a:t>
            </a:r>
            <a:r>
              <a:rPr sz="1000" spc="5" dirty="0">
                <a:latin typeface="Garamond"/>
                <a:cs typeface="Garamond"/>
              </a:rPr>
              <a:t>di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un’azienda,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utili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muovere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primi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passi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nel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mondo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del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lavoro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di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domani,  </a:t>
            </a:r>
            <a:r>
              <a:rPr sz="1000" spc="-30" dirty="0">
                <a:latin typeface="Garamond"/>
                <a:cs typeface="Garamond"/>
              </a:rPr>
              <a:t>attraverso </a:t>
            </a:r>
            <a:r>
              <a:rPr sz="1000" spc="-10" dirty="0">
                <a:latin typeface="Garamond"/>
                <a:cs typeface="Garamond"/>
              </a:rPr>
              <a:t>un </a:t>
            </a:r>
            <a:r>
              <a:rPr sz="1000" spc="-20" dirty="0">
                <a:latin typeface="Garamond"/>
                <a:cs typeface="Garamond"/>
              </a:rPr>
              <a:t>progetto pedagogico </a:t>
            </a:r>
            <a:r>
              <a:rPr sz="1000" spc="5" dirty="0">
                <a:latin typeface="Garamond"/>
                <a:cs typeface="Garamond"/>
              </a:rPr>
              <a:t>di </a:t>
            </a:r>
            <a:r>
              <a:rPr sz="1000" spc="-25" dirty="0">
                <a:latin typeface="Garamond"/>
                <a:cs typeface="Garamond"/>
              </a:rPr>
              <a:t>avviamento </a:t>
            </a:r>
            <a:r>
              <a:rPr sz="1000" spc="-10" dirty="0">
                <a:latin typeface="Garamond"/>
                <a:cs typeface="Garamond"/>
              </a:rPr>
              <a:t>all’alternanza </a:t>
            </a:r>
            <a:r>
              <a:rPr sz="1000" spc="-30" dirty="0">
                <a:latin typeface="Garamond"/>
                <a:cs typeface="Garamond"/>
              </a:rPr>
              <a:t>scuola-lavo-  </a:t>
            </a:r>
            <a:r>
              <a:rPr sz="1000" spc="-25" dirty="0">
                <a:latin typeface="Garamond"/>
                <a:cs typeface="Garamond"/>
              </a:rPr>
              <a:t>ro. </a:t>
            </a:r>
            <a:r>
              <a:rPr sz="1000" spc="-40" dirty="0">
                <a:latin typeface="Garamond"/>
                <a:cs typeface="Garamond"/>
              </a:rPr>
              <a:t>Tra </a:t>
            </a:r>
            <a:r>
              <a:rPr sz="1000" dirty="0">
                <a:latin typeface="Garamond"/>
                <a:cs typeface="Garamond"/>
              </a:rPr>
              <a:t>gli </a:t>
            </a:r>
            <a:r>
              <a:rPr sz="1000" spc="-15" dirty="0">
                <a:latin typeface="Garamond"/>
                <a:cs typeface="Garamond"/>
              </a:rPr>
              <a:t>obiettivi del </a:t>
            </a:r>
            <a:r>
              <a:rPr sz="1000" spc="-25" dirty="0">
                <a:latin typeface="Garamond"/>
                <a:cs typeface="Garamond"/>
              </a:rPr>
              <a:t>percorso: </a:t>
            </a:r>
            <a:r>
              <a:rPr sz="1000" spc="-10" dirty="0">
                <a:latin typeface="Garamond"/>
                <a:cs typeface="Garamond"/>
              </a:rPr>
              <a:t>aiutare </a:t>
            </a:r>
            <a:r>
              <a:rPr sz="1000" dirty="0">
                <a:latin typeface="Garamond"/>
                <a:cs typeface="Garamond"/>
              </a:rPr>
              <a:t>gli </a:t>
            </a:r>
            <a:r>
              <a:rPr sz="1000" spc="-15" dirty="0">
                <a:latin typeface="Garamond"/>
                <a:cs typeface="Garamond"/>
              </a:rPr>
              <a:t>studenti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spc="-15" dirty="0">
                <a:latin typeface="Garamond"/>
                <a:cs typeface="Garamond"/>
              </a:rPr>
              <a:t>individuare </a:t>
            </a:r>
            <a:r>
              <a:rPr sz="1000" spc="-10" dirty="0">
                <a:latin typeface="Garamond"/>
                <a:cs typeface="Garamond"/>
              </a:rPr>
              <a:t>le </a:t>
            </a:r>
            <a:r>
              <a:rPr sz="1000" spc="-25" dirty="0">
                <a:latin typeface="Garamond"/>
                <a:cs typeface="Garamond"/>
              </a:rPr>
              <a:t>proprie  </a:t>
            </a:r>
            <a:r>
              <a:rPr sz="1000" spc="-5" dirty="0">
                <a:latin typeface="Garamond"/>
                <a:cs typeface="Garamond"/>
              </a:rPr>
              <a:t>abilità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competenze,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avvicinarli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agli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strumenti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di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pianificazione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di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organiz-  </a:t>
            </a:r>
            <a:r>
              <a:rPr sz="1000" spc="-25" dirty="0">
                <a:latin typeface="Garamond"/>
                <a:cs typeface="Garamond"/>
              </a:rPr>
              <a:t>zazione </a:t>
            </a:r>
            <a:r>
              <a:rPr sz="1000" spc="-15" dirty="0">
                <a:latin typeface="Garamond"/>
                <a:cs typeface="Garamond"/>
              </a:rPr>
              <a:t>aziendale, </a:t>
            </a:r>
            <a:r>
              <a:rPr sz="1000" spc="-10" dirty="0">
                <a:latin typeface="Garamond"/>
                <a:cs typeface="Garamond"/>
              </a:rPr>
              <a:t>farli </a:t>
            </a:r>
            <a:r>
              <a:rPr sz="1000" spc="-30" dirty="0">
                <a:latin typeface="Garamond"/>
                <a:cs typeface="Garamond"/>
              </a:rPr>
              <a:t>lavorare </a:t>
            </a:r>
            <a:r>
              <a:rPr sz="1000" spc="5" dirty="0">
                <a:latin typeface="Garamond"/>
                <a:cs typeface="Garamond"/>
              </a:rPr>
              <a:t>in </a:t>
            </a:r>
            <a:r>
              <a:rPr sz="1000" spc="-20" dirty="0">
                <a:latin typeface="Garamond"/>
                <a:cs typeface="Garamond"/>
              </a:rPr>
              <a:t>gruppo </a:t>
            </a:r>
            <a:r>
              <a:rPr sz="1000" spc="-25" dirty="0">
                <a:latin typeface="Garamond"/>
                <a:cs typeface="Garamond"/>
              </a:rPr>
              <a:t>con </a:t>
            </a:r>
            <a:r>
              <a:rPr sz="1000" spc="-5" dirty="0">
                <a:latin typeface="Garamond"/>
                <a:cs typeface="Garamond"/>
              </a:rPr>
              <a:t>ruoli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20" dirty="0">
                <a:latin typeface="Garamond"/>
                <a:cs typeface="Garamond"/>
              </a:rPr>
              <a:t>responsabilità </a:t>
            </a:r>
            <a:r>
              <a:rPr sz="1000" spc="-25" dirty="0">
                <a:latin typeface="Garamond"/>
                <a:cs typeface="Garamond"/>
              </a:rPr>
              <a:t>precise,  </a:t>
            </a:r>
            <a:r>
              <a:rPr sz="1000" spc="5" dirty="0">
                <a:latin typeface="Garamond"/>
                <a:cs typeface="Garamond"/>
              </a:rPr>
              <a:t>in </a:t>
            </a:r>
            <a:r>
              <a:rPr sz="1000" spc="-25" dirty="0">
                <a:latin typeface="Garamond"/>
                <a:cs typeface="Garamond"/>
              </a:rPr>
              <a:t>vista </a:t>
            </a:r>
            <a:r>
              <a:rPr sz="1000" spc="-10" dirty="0">
                <a:latin typeface="Garamond"/>
                <a:cs typeface="Garamond"/>
              </a:rPr>
              <a:t>della </a:t>
            </a:r>
            <a:r>
              <a:rPr sz="1000" spc="-25" dirty="0">
                <a:latin typeface="Garamond"/>
                <a:cs typeface="Garamond"/>
              </a:rPr>
              <a:t>scelta </a:t>
            </a:r>
            <a:r>
              <a:rPr sz="1000" spc="-10" dirty="0">
                <a:latin typeface="Garamond"/>
                <a:cs typeface="Garamond"/>
              </a:rPr>
              <a:t>dell’Università </a:t>
            </a:r>
            <a:r>
              <a:rPr sz="1000" spc="-30" dirty="0">
                <a:latin typeface="Garamond"/>
                <a:cs typeface="Garamond"/>
              </a:rPr>
              <a:t>o </a:t>
            </a:r>
            <a:r>
              <a:rPr sz="1000" spc="-15" dirty="0">
                <a:latin typeface="Garamond"/>
                <a:cs typeface="Garamond"/>
              </a:rPr>
              <a:t>del </a:t>
            </a:r>
            <a:r>
              <a:rPr sz="1000" spc="-35" dirty="0">
                <a:latin typeface="Garamond"/>
                <a:cs typeface="Garamond"/>
              </a:rPr>
              <a:t>lavoro. Elemento </a:t>
            </a:r>
            <a:r>
              <a:rPr sz="1000" spc="-20" dirty="0">
                <a:latin typeface="Garamond"/>
                <a:cs typeface="Garamond"/>
              </a:rPr>
              <a:t>centrale </a:t>
            </a:r>
            <a:r>
              <a:rPr sz="1000" spc="-25" dirty="0">
                <a:latin typeface="Garamond"/>
                <a:cs typeface="Garamond"/>
              </a:rPr>
              <a:t>è </a:t>
            </a:r>
            <a:r>
              <a:rPr sz="1000" spc="-5" dirty="0">
                <a:latin typeface="Garamond"/>
                <a:cs typeface="Garamond"/>
              </a:rPr>
              <a:t>la </a:t>
            </a:r>
            <a:r>
              <a:rPr sz="1000" spc="-20" dirty="0">
                <a:latin typeface="Garamond"/>
                <a:cs typeface="Garamond"/>
              </a:rPr>
              <a:t>visita  </a:t>
            </a:r>
            <a:r>
              <a:rPr sz="1000" spc="5" dirty="0">
                <a:latin typeface="Garamond"/>
                <a:cs typeface="Garamond"/>
              </a:rPr>
              <a:t>in </a:t>
            </a:r>
            <a:r>
              <a:rPr sz="1000" spc="-15" dirty="0">
                <a:latin typeface="Garamond"/>
                <a:cs typeface="Garamond"/>
              </a:rPr>
              <a:t>azienda, pianificata, </a:t>
            </a:r>
            <a:r>
              <a:rPr sz="1000" spc="-20" dirty="0">
                <a:latin typeface="Garamond"/>
                <a:cs typeface="Garamond"/>
              </a:rPr>
              <a:t>realizzata </a:t>
            </a:r>
            <a:r>
              <a:rPr sz="1000" spc="-25" dirty="0">
                <a:latin typeface="Garamond"/>
                <a:cs typeface="Garamond"/>
              </a:rPr>
              <a:t>e valorizzata </a:t>
            </a:r>
            <a:r>
              <a:rPr sz="1000" spc="-30" dirty="0">
                <a:latin typeface="Garamond"/>
                <a:cs typeface="Garamond"/>
              </a:rPr>
              <a:t>secondo </a:t>
            </a:r>
            <a:r>
              <a:rPr sz="1000" spc="-10" dirty="0">
                <a:latin typeface="Garamond"/>
                <a:cs typeface="Garamond"/>
              </a:rPr>
              <a:t>un </a:t>
            </a:r>
            <a:r>
              <a:rPr sz="1000" spc="-20" dirty="0">
                <a:latin typeface="Garamond"/>
                <a:cs typeface="Garamond"/>
              </a:rPr>
              <a:t>metodo </a:t>
            </a:r>
            <a:r>
              <a:rPr sz="1000" spc="-30" dirty="0">
                <a:latin typeface="Garamond"/>
                <a:cs typeface="Garamond"/>
              </a:rPr>
              <a:t>rigoroso.  </a:t>
            </a:r>
            <a:r>
              <a:rPr sz="1000" spc="-15" dirty="0">
                <a:latin typeface="Garamond"/>
                <a:cs typeface="Garamond"/>
              </a:rPr>
              <a:t>Il</a:t>
            </a:r>
            <a:r>
              <a:rPr sz="1000" spc="-7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percorso,</a:t>
            </a:r>
            <a:r>
              <a:rPr sz="1000" spc="-7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guidato</a:t>
            </a:r>
            <a:r>
              <a:rPr sz="1000" spc="-7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7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supportato</a:t>
            </a:r>
            <a:r>
              <a:rPr sz="1000" spc="-7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da</a:t>
            </a:r>
            <a:r>
              <a:rPr sz="1000" spc="-7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nostri</a:t>
            </a:r>
            <a:r>
              <a:rPr sz="1000" spc="-7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docenti</a:t>
            </a:r>
            <a:r>
              <a:rPr sz="1000" spc="-7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7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da</a:t>
            </a:r>
            <a:r>
              <a:rPr sz="1000" spc="-7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nostri</a:t>
            </a:r>
            <a:r>
              <a:rPr sz="1000" spc="-7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studenti</a:t>
            </a:r>
            <a:r>
              <a:rPr sz="1000" spc="-7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tutor  </a:t>
            </a:r>
            <a:r>
              <a:rPr sz="1000" spc="-20" dirty="0">
                <a:latin typeface="Garamond"/>
                <a:cs typeface="Garamond"/>
              </a:rPr>
              <a:t>opportunamente formati, </a:t>
            </a:r>
            <a:r>
              <a:rPr sz="1000" spc="-15" dirty="0">
                <a:latin typeface="Garamond"/>
                <a:cs typeface="Garamond"/>
              </a:rPr>
              <a:t>si </a:t>
            </a:r>
            <a:r>
              <a:rPr sz="1000" spc="-25" dirty="0">
                <a:latin typeface="Garamond"/>
                <a:cs typeface="Garamond"/>
              </a:rPr>
              <a:t>compie </a:t>
            </a:r>
            <a:r>
              <a:rPr sz="1000" spc="-30" dirty="0">
                <a:latin typeface="Garamond"/>
                <a:cs typeface="Garamond"/>
              </a:rPr>
              <a:t>attraverso </a:t>
            </a:r>
            <a:r>
              <a:rPr sz="1000" spc="-5" dirty="0">
                <a:latin typeface="Garamond"/>
                <a:cs typeface="Garamond"/>
              </a:rPr>
              <a:t>l’analisi </a:t>
            </a:r>
            <a:r>
              <a:rPr sz="1000" spc="-15" dirty="0">
                <a:latin typeface="Garamond"/>
                <a:cs typeface="Garamond"/>
              </a:rPr>
              <a:t>del </a:t>
            </a:r>
            <a:r>
              <a:rPr sz="1000" spc="-20" dirty="0">
                <a:latin typeface="Garamond"/>
                <a:cs typeface="Garamond"/>
              </a:rPr>
              <a:t>sito, </a:t>
            </a:r>
            <a:r>
              <a:rPr sz="1000" spc="-5" dirty="0">
                <a:latin typeface="Garamond"/>
                <a:cs typeface="Garamond"/>
              </a:rPr>
              <a:t>la </a:t>
            </a:r>
            <a:r>
              <a:rPr sz="1000" spc="-15" dirty="0">
                <a:latin typeface="Garamond"/>
                <a:cs typeface="Garamond"/>
              </a:rPr>
              <a:t>visita </a:t>
            </a:r>
            <a:r>
              <a:rPr sz="1000" spc="5" dirty="0">
                <a:latin typeface="Garamond"/>
                <a:cs typeface="Garamond"/>
              </a:rPr>
              <a:t>in  </a:t>
            </a:r>
            <a:r>
              <a:rPr sz="1000" spc="-15" dirty="0">
                <a:latin typeface="Garamond"/>
                <a:cs typeface="Garamond"/>
              </a:rPr>
              <a:t>azienda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20" dirty="0">
                <a:latin typeface="Garamond"/>
                <a:cs typeface="Garamond"/>
              </a:rPr>
              <a:t>una </a:t>
            </a:r>
            <a:r>
              <a:rPr sz="1000" spc="-25" dirty="0">
                <a:latin typeface="Garamond"/>
                <a:cs typeface="Garamond"/>
              </a:rPr>
              <a:t>formazione </a:t>
            </a:r>
            <a:r>
              <a:rPr sz="1000" spc="-30" dirty="0">
                <a:latin typeface="Garamond"/>
                <a:cs typeface="Garamond"/>
              </a:rPr>
              <a:t>specifica </a:t>
            </a:r>
            <a:r>
              <a:rPr sz="1000" spc="5" dirty="0">
                <a:latin typeface="Garamond"/>
                <a:cs typeface="Garamond"/>
              </a:rPr>
              <a:t>in </a:t>
            </a:r>
            <a:r>
              <a:rPr sz="1000" spc="-10" dirty="0">
                <a:latin typeface="Garamond"/>
                <a:cs typeface="Garamond"/>
              </a:rPr>
              <a:t>aula. </a:t>
            </a:r>
            <a:r>
              <a:rPr sz="1000" spc="-5" dirty="0">
                <a:latin typeface="Garamond"/>
                <a:cs typeface="Garamond"/>
              </a:rPr>
              <a:t>Come </a:t>
            </a:r>
            <a:r>
              <a:rPr sz="1000" spc="-10" dirty="0">
                <a:latin typeface="Garamond"/>
                <a:cs typeface="Garamond"/>
              </a:rPr>
              <a:t>output </a:t>
            </a:r>
            <a:r>
              <a:rPr sz="1000" spc="-20" dirty="0">
                <a:latin typeface="Garamond"/>
                <a:cs typeface="Garamond"/>
              </a:rPr>
              <a:t>finale, </a:t>
            </a:r>
            <a:r>
              <a:rPr sz="1000" spc="10" dirty="0">
                <a:latin typeface="Garamond"/>
                <a:cs typeface="Garamond"/>
              </a:rPr>
              <a:t>il </a:t>
            </a:r>
            <a:r>
              <a:rPr sz="1000" spc="-35" dirty="0">
                <a:latin typeface="Garamond"/>
                <a:cs typeface="Garamond"/>
              </a:rPr>
              <a:t>percorso  </a:t>
            </a:r>
            <a:r>
              <a:rPr sz="1000" spc="-30" dirty="0">
                <a:latin typeface="Garamond"/>
                <a:cs typeface="Garamond"/>
              </a:rPr>
              <a:t>formativo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prevede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da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parte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della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classe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la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realizzazione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di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un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breve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video,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che  consente </a:t>
            </a:r>
            <a:r>
              <a:rPr sz="1000" dirty="0">
                <a:latin typeface="Garamond"/>
                <a:cs typeface="Garamond"/>
              </a:rPr>
              <a:t>agli </a:t>
            </a:r>
            <a:r>
              <a:rPr sz="1000" spc="-15" dirty="0">
                <a:latin typeface="Garamond"/>
                <a:cs typeface="Garamond"/>
              </a:rPr>
              <a:t>studenti </a:t>
            </a:r>
            <a:r>
              <a:rPr sz="1000" spc="5" dirty="0">
                <a:latin typeface="Garamond"/>
                <a:cs typeface="Garamond"/>
              </a:rPr>
              <a:t>di </a:t>
            </a:r>
            <a:r>
              <a:rPr sz="1000" spc="-15" dirty="0">
                <a:latin typeface="Garamond"/>
                <a:cs typeface="Garamond"/>
              </a:rPr>
              <a:t>partecipare </a:t>
            </a:r>
            <a:r>
              <a:rPr sz="1000" dirty="0">
                <a:latin typeface="Garamond"/>
                <a:cs typeface="Garamond"/>
              </a:rPr>
              <a:t>al </a:t>
            </a:r>
            <a:r>
              <a:rPr sz="1000" spc="-30" dirty="0">
                <a:latin typeface="Garamond"/>
                <a:cs typeface="Garamond"/>
              </a:rPr>
              <a:t>concorso </a:t>
            </a:r>
            <a:r>
              <a:rPr sz="1000" spc="-25" dirty="0">
                <a:latin typeface="Garamond"/>
                <a:cs typeface="Garamond"/>
              </a:rPr>
              <a:t>“Storie </a:t>
            </a:r>
            <a:r>
              <a:rPr sz="1000" spc="5" dirty="0">
                <a:latin typeface="Garamond"/>
                <a:cs typeface="Garamond"/>
              </a:rPr>
              <a:t>di </a:t>
            </a:r>
            <a:r>
              <a:rPr sz="1000" spc="-30" dirty="0">
                <a:latin typeface="Garamond"/>
                <a:cs typeface="Garamond"/>
              </a:rPr>
              <a:t>alternanza” </a:t>
            </a:r>
            <a:r>
              <a:rPr sz="1000" spc="-20" dirty="0">
                <a:latin typeface="Garamond"/>
                <a:cs typeface="Garamond"/>
              </a:rPr>
              <a:t>pro-  </a:t>
            </a:r>
            <a:r>
              <a:rPr sz="1000" spc="-45" dirty="0">
                <a:latin typeface="Garamond"/>
                <a:cs typeface="Garamond"/>
              </a:rPr>
              <a:t>mosso </a:t>
            </a:r>
            <a:r>
              <a:rPr sz="1000" spc="-10" dirty="0">
                <a:latin typeface="Garamond"/>
                <a:cs typeface="Garamond"/>
              </a:rPr>
              <a:t>dalle </a:t>
            </a:r>
            <a:r>
              <a:rPr sz="1000" spc="-15" dirty="0">
                <a:latin typeface="Garamond"/>
                <a:cs typeface="Garamond"/>
              </a:rPr>
              <a:t>Camere </a:t>
            </a:r>
            <a:r>
              <a:rPr sz="1000" spc="5" dirty="0">
                <a:latin typeface="Garamond"/>
                <a:cs typeface="Garamond"/>
              </a:rPr>
              <a:t>di </a:t>
            </a:r>
            <a:r>
              <a:rPr sz="1000" spc="-20" dirty="0">
                <a:latin typeface="Garamond"/>
                <a:cs typeface="Garamond"/>
              </a:rPr>
              <a:t>Commercio </a:t>
            </a:r>
            <a:r>
              <a:rPr sz="1000" spc="5" dirty="0">
                <a:latin typeface="Garamond"/>
                <a:cs typeface="Garamond"/>
              </a:rPr>
              <a:t>in </a:t>
            </a:r>
            <a:r>
              <a:rPr sz="1000" spc="-15" dirty="0">
                <a:latin typeface="Garamond"/>
                <a:cs typeface="Garamond"/>
              </a:rPr>
              <a:t>ambito </a:t>
            </a:r>
            <a:r>
              <a:rPr sz="1000" spc="-20" dirty="0">
                <a:latin typeface="Garamond"/>
                <a:cs typeface="Garamond"/>
              </a:rPr>
              <a:t>locale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spc="-20" dirty="0">
                <a:latin typeface="Garamond"/>
                <a:cs typeface="Garamond"/>
              </a:rPr>
              <a:t>nazionale. </a:t>
            </a:r>
            <a:r>
              <a:rPr sz="1000" spc="-15" dirty="0">
                <a:latin typeface="Garamond"/>
                <a:cs typeface="Garamond"/>
              </a:rPr>
              <a:t>La </a:t>
            </a:r>
            <a:r>
              <a:rPr sz="1000" spc="-20" dirty="0">
                <a:latin typeface="Garamond"/>
                <a:cs typeface="Garamond"/>
              </a:rPr>
              <a:t>prima  </a:t>
            </a:r>
            <a:r>
              <a:rPr sz="1000" spc="-15" dirty="0">
                <a:latin typeface="Garamond"/>
                <a:cs typeface="Garamond"/>
              </a:rPr>
              <a:t>edizione</a:t>
            </a:r>
            <a:r>
              <a:rPr sz="1000" spc="-7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dei</a:t>
            </a:r>
            <a:r>
              <a:rPr sz="1000" spc="-7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Laboratori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Explora</a:t>
            </a:r>
            <a:r>
              <a:rPr sz="1000" spc="-7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sarà</a:t>
            </a:r>
            <a:r>
              <a:rPr sz="1000" spc="-7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attivata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nell’a.a.</a:t>
            </a:r>
            <a:r>
              <a:rPr sz="1000" spc="-7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2019/2020.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5"/>
              </a:spcBef>
            </a:pPr>
            <a:endParaRPr sz="1150">
              <a:latin typeface="Garamond"/>
              <a:cs typeface="Garamond"/>
            </a:endParaRPr>
          </a:p>
          <a:p>
            <a:pPr marL="138430">
              <a:spcBef>
                <a:spcPts val="5"/>
              </a:spcBef>
            </a:pPr>
            <a:r>
              <a:rPr sz="900" b="1" spc="75" dirty="0">
                <a:latin typeface="Calibri"/>
                <a:cs typeface="Calibri"/>
              </a:rPr>
              <a:t>Public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Engagement</a:t>
            </a:r>
            <a:endParaRPr sz="900">
              <a:latin typeface="Calibri"/>
              <a:cs typeface="Calibri"/>
            </a:endParaRPr>
          </a:p>
          <a:p>
            <a:pPr marL="138430">
              <a:spcBef>
                <a:spcPts val="20"/>
              </a:spcBef>
            </a:pPr>
            <a:r>
              <a:rPr sz="1000" i="1" spc="45" dirty="0">
                <a:latin typeface="Garamond"/>
                <a:cs typeface="Garamond"/>
              </a:rPr>
              <a:t>Collaborazione</a:t>
            </a:r>
            <a:r>
              <a:rPr sz="1000" i="1" spc="-6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con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BJ-Liguria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Business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Journal</a:t>
            </a:r>
            <a:endParaRPr sz="1000">
              <a:latin typeface="Garamond"/>
              <a:cs typeface="Garamond"/>
            </a:endParaRPr>
          </a:p>
          <a:p>
            <a:pPr marL="138430" marR="102870"/>
            <a:r>
              <a:rPr sz="1000" spc="25" dirty="0">
                <a:latin typeface="Garamond"/>
                <a:cs typeface="Garamond"/>
              </a:rPr>
              <a:t>Al </a:t>
            </a:r>
            <a:r>
              <a:rPr sz="1000" spc="-15" dirty="0">
                <a:latin typeface="Garamond"/>
                <a:cs typeface="Garamond"/>
              </a:rPr>
              <a:t>fine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5" dirty="0">
                <a:latin typeface="Garamond"/>
                <a:cs typeface="Garamond"/>
              </a:rPr>
              <a:t>contribuire </a:t>
            </a:r>
            <a:r>
              <a:rPr sz="1000" spc="-25" dirty="0">
                <a:latin typeface="Garamond"/>
                <a:cs typeface="Garamond"/>
              </a:rPr>
              <a:t>sempre </a:t>
            </a:r>
            <a:r>
              <a:rPr sz="1000" spc="-5" dirty="0">
                <a:latin typeface="Garamond"/>
                <a:cs typeface="Garamond"/>
              </a:rPr>
              <a:t>più attivamente </a:t>
            </a:r>
            <a:r>
              <a:rPr sz="1000" dirty="0">
                <a:latin typeface="Garamond"/>
                <a:cs typeface="Garamond"/>
              </a:rPr>
              <a:t>nell’ambito </a:t>
            </a:r>
            <a:r>
              <a:rPr sz="1000" spc="-5" dirty="0">
                <a:latin typeface="Garamond"/>
                <a:cs typeface="Garamond"/>
              </a:rPr>
              <a:t>del </a:t>
            </a:r>
            <a:r>
              <a:rPr sz="1000" dirty="0">
                <a:latin typeface="Garamond"/>
                <a:cs typeface="Garamond"/>
              </a:rPr>
              <a:t>territo-  rio </a:t>
            </a:r>
            <a:r>
              <a:rPr sz="1000" spc="-5" dirty="0">
                <a:latin typeface="Garamond"/>
                <a:cs typeface="Garamond"/>
              </a:rPr>
              <a:t>regionale </a:t>
            </a:r>
            <a:r>
              <a:rPr sz="1000" spc="15" dirty="0">
                <a:latin typeface="Garamond"/>
                <a:cs typeface="Garamond"/>
              </a:rPr>
              <a:t>al </a:t>
            </a:r>
            <a:r>
              <a:rPr sz="1000" spc="5" dirty="0">
                <a:latin typeface="Garamond"/>
                <a:cs typeface="Garamond"/>
              </a:rPr>
              <a:t>dibattito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dirty="0">
                <a:latin typeface="Garamond"/>
                <a:cs typeface="Garamond"/>
              </a:rPr>
              <a:t>politica </a:t>
            </a:r>
            <a:r>
              <a:rPr sz="1000" spc="-15" dirty="0">
                <a:latin typeface="Garamond"/>
                <a:cs typeface="Garamond"/>
              </a:rPr>
              <a:t>economica, </a:t>
            </a:r>
            <a:r>
              <a:rPr sz="1000" spc="-5" dirty="0">
                <a:latin typeface="Garamond"/>
                <a:cs typeface="Garamond"/>
              </a:rPr>
              <a:t>da </a:t>
            </a:r>
            <a:r>
              <a:rPr sz="1000" spc="-15" dirty="0">
                <a:latin typeface="Garamond"/>
                <a:cs typeface="Garamond"/>
              </a:rPr>
              <a:t>settembre 2019, </a:t>
            </a:r>
            <a:r>
              <a:rPr sz="1000" spc="30" dirty="0">
                <a:latin typeface="Garamond"/>
                <a:cs typeface="Garamond"/>
              </a:rPr>
              <a:t>il  </a:t>
            </a:r>
            <a:r>
              <a:rPr sz="1000" dirty="0">
                <a:latin typeface="Garamond"/>
                <a:cs typeface="Garamond"/>
              </a:rPr>
              <a:t>Dipartimento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collabora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redazione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BJ-Liguria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Business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Journal.  </a:t>
            </a:r>
            <a:r>
              <a:rPr sz="1000" spc="-5" dirty="0">
                <a:latin typeface="Garamond"/>
                <a:cs typeface="Garamond"/>
              </a:rPr>
              <a:t>La </a:t>
            </a:r>
            <a:r>
              <a:rPr sz="1000" spc="-10" dirty="0">
                <a:latin typeface="Garamond"/>
                <a:cs typeface="Garamond"/>
              </a:rPr>
              <a:t>collaborazione </a:t>
            </a:r>
            <a:r>
              <a:rPr sz="1000" spc="-15" dirty="0">
                <a:latin typeface="Garamond"/>
                <a:cs typeface="Garamond"/>
              </a:rPr>
              <a:t>si concretizza </a:t>
            </a:r>
            <a:r>
              <a:rPr sz="1000" spc="-20" dirty="0">
                <a:latin typeface="Garamond"/>
                <a:cs typeface="Garamond"/>
              </a:rPr>
              <a:t>con </a:t>
            </a:r>
            <a:r>
              <a:rPr sz="1000" spc="5" dirty="0">
                <a:latin typeface="Garamond"/>
                <a:cs typeface="Garamond"/>
              </a:rPr>
              <a:t>la </a:t>
            </a:r>
            <a:r>
              <a:rPr sz="1000" spc="-10" dirty="0">
                <a:latin typeface="Garamond"/>
                <a:cs typeface="Garamond"/>
              </a:rPr>
              <a:t>pubblicazione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5" dirty="0">
                <a:latin typeface="Garamond"/>
                <a:cs typeface="Garamond"/>
              </a:rPr>
              <a:t>articoli </a:t>
            </a:r>
            <a:r>
              <a:rPr sz="1000" spc="-20" dirty="0">
                <a:latin typeface="Garamond"/>
                <a:cs typeface="Garamond"/>
              </a:rPr>
              <a:t>su </a:t>
            </a:r>
            <a:r>
              <a:rPr sz="1000" spc="5" dirty="0">
                <a:latin typeface="Garamond"/>
                <a:cs typeface="Garamond"/>
              </a:rPr>
              <a:t>temi 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politica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economica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senso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lato,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interesse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locale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ma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non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solo.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tfino 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fine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ottobre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2019,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temi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trattati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sono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stati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concessioni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tramite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gara</a:t>
            </a:r>
            <a:endParaRPr sz="1000">
              <a:latin typeface="Garamond"/>
              <a:cs typeface="Garamond"/>
            </a:endParaRPr>
          </a:p>
          <a:p>
            <a:pPr marL="138430" marR="262255"/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stabilimenti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balneari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(Direttiva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Bolkestein)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banca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territorio  </a:t>
            </a:r>
            <a:r>
              <a:rPr sz="1000" spc="-15" dirty="0">
                <a:latin typeface="Garamond"/>
                <a:cs typeface="Garamond"/>
              </a:rPr>
              <a:t>(https://liguria.bizjournal.it/author/diec/):</a:t>
            </a:r>
            <a:endParaRPr sz="1000">
              <a:latin typeface="Garamond"/>
              <a:cs typeface="Garamond"/>
            </a:endParaRPr>
          </a:p>
          <a:p>
            <a:pPr marL="138430" marR="140970" indent="-126364">
              <a:buChar char="–"/>
              <a:tabLst>
                <a:tab pos="139065" algn="l"/>
              </a:tabLst>
            </a:pPr>
            <a:r>
              <a:rPr sz="1000" spc="10" dirty="0">
                <a:latin typeface="Garamond"/>
                <a:cs typeface="Garamond"/>
              </a:rPr>
              <a:t>Cardullo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G.,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Conti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M.,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Bolkestein: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nessuna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ragione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per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70" dirty="0">
                <a:latin typeface="Garamond"/>
                <a:cs typeface="Garamond"/>
              </a:rPr>
              <a:t>non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applicarla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ai  </a:t>
            </a:r>
            <a:r>
              <a:rPr sz="1000" i="1" spc="50" dirty="0">
                <a:latin typeface="Garamond"/>
                <a:cs typeface="Garamond"/>
              </a:rPr>
              <a:t>balneari </a:t>
            </a:r>
            <a:r>
              <a:rPr sz="1000" spc="-50" dirty="0">
                <a:latin typeface="Garamond"/>
                <a:cs typeface="Garamond"/>
              </a:rPr>
              <a:t>(1° </a:t>
            </a:r>
            <a:r>
              <a:rPr sz="1000" spc="-15" dirty="0">
                <a:latin typeface="Garamond"/>
                <a:cs typeface="Garamond"/>
              </a:rPr>
              <a:t>ottobre</a:t>
            </a:r>
            <a:r>
              <a:rPr sz="1000" spc="-17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2019)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Mazzoli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M.,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Hanno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ancora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senso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le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banche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locali?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(31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ottobre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2019)</a:t>
            </a:r>
            <a:endParaRPr sz="1000">
              <a:latin typeface="Garamond"/>
              <a:cs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4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1593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0894" y="8962411"/>
            <a:ext cx="12318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45" dirty="0">
                <a:latin typeface="Georgia"/>
                <a:cs typeface="Georgia"/>
              </a:rPr>
              <a:t>55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1735" y="2472376"/>
            <a:ext cx="3695065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>
              <a:spcBef>
                <a:spcPts val="100"/>
              </a:spcBef>
            </a:pPr>
            <a:r>
              <a:rPr sz="1000" i="1" spc="45" dirty="0">
                <a:latin typeface="Garamond"/>
                <a:cs typeface="Garamond"/>
              </a:rPr>
              <a:t>Collaborazione</a:t>
            </a:r>
            <a:r>
              <a:rPr sz="1000" i="1" spc="-6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con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l’Università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della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Terza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dirty="0">
                <a:latin typeface="Garamond"/>
                <a:cs typeface="Garamond"/>
              </a:rPr>
              <a:t>Età_UNI.T.E.</a:t>
            </a:r>
            <a:endParaRPr sz="1000">
              <a:latin typeface="Garamond"/>
              <a:cs typeface="Garamond"/>
            </a:endParaRPr>
          </a:p>
          <a:p>
            <a:pPr marL="138430" marR="5080"/>
            <a:r>
              <a:rPr sz="1000" spc="-15" dirty="0">
                <a:latin typeface="Garamond"/>
                <a:cs typeface="Garamond"/>
              </a:rPr>
              <a:t>I </a:t>
            </a:r>
            <a:r>
              <a:rPr sz="1000" spc="-5" dirty="0">
                <a:latin typeface="Garamond"/>
                <a:cs typeface="Garamond"/>
              </a:rPr>
              <a:t>docenti </a:t>
            </a:r>
            <a:r>
              <a:rPr sz="1000" spc="-15" dirty="0">
                <a:latin typeface="Garamond"/>
                <a:cs typeface="Garamond"/>
              </a:rPr>
              <a:t>ed ex-docenti </a:t>
            </a:r>
            <a:r>
              <a:rPr sz="1000" spc="-10" dirty="0">
                <a:latin typeface="Garamond"/>
                <a:cs typeface="Garamond"/>
              </a:rPr>
              <a:t>DIEC </a:t>
            </a:r>
            <a:r>
              <a:rPr sz="1000" spc="-5" dirty="0">
                <a:latin typeface="Garamond"/>
                <a:cs typeface="Garamond"/>
              </a:rPr>
              <a:t>da </a:t>
            </a:r>
            <a:r>
              <a:rPr sz="1000" spc="15" dirty="0">
                <a:latin typeface="Garamond"/>
                <a:cs typeface="Garamond"/>
              </a:rPr>
              <a:t>anni </a:t>
            </a:r>
            <a:r>
              <a:rPr sz="1000" spc="-25" dirty="0">
                <a:latin typeface="Garamond"/>
                <a:cs typeface="Garamond"/>
              </a:rPr>
              <a:t>offrono </a:t>
            </a:r>
            <a:r>
              <a:rPr sz="1000" spc="30" dirty="0">
                <a:latin typeface="Garamond"/>
                <a:cs typeface="Garamond"/>
              </a:rPr>
              <a:t>il </a:t>
            </a:r>
            <a:r>
              <a:rPr sz="1000" spc="-20" dirty="0">
                <a:latin typeface="Garamond"/>
                <a:cs typeface="Garamond"/>
              </a:rPr>
              <a:t>loro </a:t>
            </a:r>
            <a:r>
              <a:rPr sz="1000" spc="-10" dirty="0">
                <a:latin typeface="Garamond"/>
                <a:cs typeface="Garamond"/>
              </a:rPr>
              <a:t>contributo </a:t>
            </a:r>
            <a:r>
              <a:rPr sz="1000" spc="10" dirty="0">
                <a:latin typeface="Garamond"/>
                <a:cs typeface="Garamond"/>
              </a:rPr>
              <a:t>alle atti-  </a:t>
            </a:r>
            <a:r>
              <a:rPr sz="1000" dirty="0">
                <a:latin typeface="Garamond"/>
                <a:cs typeface="Garamond"/>
              </a:rPr>
              <a:t>vità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dell’Università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della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Terza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Età-UNI.T.E.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che,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già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dal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1983,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organizza  </a:t>
            </a:r>
            <a:r>
              <a:rPr sz="1000" spc="-20" dirty="0">
                <a:latin typeface="Garamond"/>
                <a:cs typeface="Garamond"/>
              </a:rPr>
              <a:t>corsi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10" dirty="0">
                <a:latin typeface="Garamond"/>
                <a:cs typeface="Garamond"/>
              </a:rPr>
              <a:t>cultura </a:t>
            </a:r>
            <a:r>
              <a:rPr sz="1000" dirty="0">
                <a:latin typeface="Garamond"/>
                <a:cs typeface="Garamond"/>
              </a:rPr>
              <a:t>rivolti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spc="-20" dirty="0">
                <a:latin typeface="Garamond"/>
                <a:cs typeface="Garamond"/>
              </a:rPr>
              <a:t>persone </a:t>
            </a:r>
            <a:r>
              <a:rPr sz="1000" spc="-5" dirty="0">
                <a:latin typeface="Garamond"/>
                <a:cs typeface="Garamond"/>
              </a:rPr>
              <a:t>appartenenti </a:t>
            </a:r>
            <a:r>
              <a:rPr sz="1000" spc="15" dirty="0">
                <a:latin typeface="Garamond"/>
                <a:cs typeface="Garamond"/>
              </a:rPr>
              <a:t>alla </a:t>
            </a:r>
            <a:r>
              <a:rPr sz="1000" spc="-10" dirty="0">
                <a:latin typeface="Garamond"/>
                <a:cs typeface="Garamond"/>
              </a:rPr>
              <a:t>cosiddetta </a:t>
            </a:r>
            <a:r>
              <a:rPr sz="1000" spc="-5" dirty="0">
                <a:latin typeface="Garamond"/>
                <a:cs typeface="Garamond"/>
              </a:rPr>
              <a:t>terza </a:t>
            </a:r>
            <a:r>
              <a:rPr sz="1000" dirty="0">
                <a:latin typeface="Garamond"/>
                <a:cs typeface="Garamond"/>
              </a:rPr>
              <a:t>età,  </a:t>
            </a:r>
            <a:r>
              <a:rPr sz="1000" spc="-15" dirty="0">
                <a:latin typeface="Garamond"/>
                <a:cs typeface="Garamond"/>
              </a:rPr>
              <a:t>rispondendo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spc="-15" dirty="0">
                <a:latin typeface="Garamond"/>
                <a:cs typeface="Garamond"/>
              </a:rPr>
              <a:t>un’esigenza </a:t>
            </a:r>
            <a:r>
              <a:rPr sz="1000" spc="20" dirty="0">
                <a:latin typeface="Garamond"/>
                <a:cs typeface="Garamond"/>
              </a:rPr>
              <a:t>di </a:t>
            </a:r>
            <a:r>
              <a:rPr sz="1000" spc="-10" dirty="0">
                <a:latin typeface="Garamond"/>
                <a:cs typeface="Garamond"/>
              </a:rPr>
              <a:t>incontro, socializzazione </a:t>
            </a:r>
            <a:r>
              <a:rPr sz="1000" spc="-25" dirty="0">
                <a:latin typeface="Garamond"/>
                <a:cs typeface="Garamond"/>
              </a:rPr>
              <a:t>e </a:t>
            </a:r>
            <a:r>
              <a:rPr sz="1000" dirty="0">
                <a:latin typeface="Garamond"/>
                <a:cs typeface="Garamond"/>
              </a:rPr>
              <a:t>arricchimento  </a:t>
            </a:r>
            <a:r>
              <a:rPr sz="1000" spc="5" dirty="0">
                <a:latin typeface="Garamond"/>
                <a:cs typeface="Garamond"/>
              </a:rPr>
              <a:t>culturale,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sempre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più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sentita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particolare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Genova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Liguria.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In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parti-  </a:t>
            </a:r>
            <a:r>
              <a:rPr sz="1000" spc="-10" dirty="0">
                <a:latin typeface="Garamond"/>
                <a:cs typeface="Garamond"/>
              </a:rPr>
              <a:t>colare,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gli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argomenti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trattati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nell’a.a.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2018/19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sono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stati: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25" dirty="0">
                <a:latin typeface="Garamond"/>
                <a:cs typeface="Garamond"/>
              </a:rPr>
              <a:t>Considerazioni</a:t>
            </a:r>
            <a:r>
              <a:rPr sz="1000" spc="-10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sui</a:t>
            </a:r>
            <a:r>
              <a:rPr sz="1000" spc="-10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porti</a:t>
            </a:r>
            <a:r>
              <a:rPr sz="1000" spc="-10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container</a:t>
            </a:r>
            <a:r>
              <a:rPr sz="1000" spc="-10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italiani</a:t>
            </a:r>
            <a:r>
              <a:rPr sz="1000" spc="-10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nel</a:t>
            </a:r>
            <a:r>
              <a:rPr sz="1000" spc="-100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periodo</a:t>
            </a:r>
            <a:r>
              <a:rPr sz="1000" spc="-10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2007-2017</a:t>
            </a:r>
            <a:r>
              <a:rPr sz="1000" spc="-10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(Midoro</a:t>
            </a:r>
            <a:r>
              <a:rPr sz="1000" spc="-10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R.)</a:t>
            </a:r>
            <a:endParaRPr sz="1000">
              <a:latin typeface="Garamond"/>
              <a:cs typeface="Garamond"/>
            </a:endParaRPr>
          </a:p>
          <a:p>
            <a:pPr marL="138430" marR="85725" indent="-126364">
              <a:buChar char="–"/>
              <a:tabLst>
                <a:tab pos="139065" algn="l"/>
              </a:tabLst>
            </a:pPr>
            <a:r>
              <a:rPr sz="1000" spc="1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nuovo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Censimento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permanente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della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popolazione.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Un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racconto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conti-  </a:t>
            </a:r>
            <a:r>
              <a:rPr sz="1000" spc="-15" dirty="0">
                <a:latin typeface="Garamond"/>
                <a:cs typeface="Garamond"/>
              </a:rPr>
              <a:t>nuo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Paese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(Di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Bella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E.,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De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Candia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G.)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La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regolamentazione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sistema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bancario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(Di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Antonio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M.)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1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processo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quotazione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aziende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(Querci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40" dirty="0">
                <a:latin typeface="Garamond"/>
                <a:cs typeface="Garamond"/>
              </a:rPr>
              <a:t>tf.)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25" dirty="0">
                <a:latin typeface="Garamond"/>
                <a:cs typeface="Garamond"/>
              </a:rPr>
              <a:t>L’economia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italiana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prima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dopo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1968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(Doria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M.)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10" dirty="0">
                <a:latin typeface="Garamond"/>
                <a:cs typeface="Garamond"/>
              </a:rPr>
              <a:t>Analisi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dati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excel: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calcolo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un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mutuo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immobiliare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(Longhi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G.)</a:t>
            </a:r>
            <a:endParaRPr sz="1000">
              <a:latin typeface="Garamond"/>
              <a:cs typeface="Garamond"/>
            </a:endParaRPr>
          </a:p>
          <a:p>
            <a:pPr marL="138430" marR="271145" indent="-126364">
              <a:buChar char="–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L’informatica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sue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applicazioni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mercato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dell’oro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negoziato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sul  </a:t>
            </a:r>
            <a:r>
              <a:rPr sz="1000" spc="-35" dirty="0">
                <a:latin typeface="Garamond"/>
                <a:cs typeface="Garamond"/>
              </a:rPr>
              <a:t>tforex </a:t>
            </a:r>
            <a:r>
              <a:rPr sz="1000" spc="10" dirty="0">
                <a:latin typeface="Garamond"/>
                <a:cs typeface="Garamond"/>
              </a:rPr>
              <a:t>(Chiarlo</a:t>
            </a:r>
            <a:r>
              <a:rPr sz="1000" spc="-8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M.)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determinanti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non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biologiche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malattie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(Testi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A.)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Scelte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economiche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psicologia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(Bottasso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A.)</a:t>
            </a:r>
            <a:endParaRPr sz="1000">
              <a:latin typeface="Garamond"/>
              <a:cs typeface="Garamond"/>
            </a:endParaRPr>
          </a:p>
          <a:p>
            <a:pPr marL="138430" marR="293370" indent="-126364">
              <a:buChar char="–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Operatori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finanziari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finanziamento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infrastrutture: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caso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  </a:t>
            </a:r>
            <a:r>
              <a:rPr sz="1000" spc="-10" dirty="0">
                <a:latin typeface="Garamond"/>
                <a:cs typeface="Garamond"/>
              </a:rPr>
              <a:t>settore </a:t>
            </a:r>
            <a:r>
              <a:rPr sz="1000" dirty="0">
                <a:latin typeface="Garamond"/>
                <a:cs typeface="Garamond"/>
              </a:rPr>
              <a:t>portuale </a:t>
            </a:r>
            <a:r>
              <a:rPr sz="1000" spc="10" dirty="0">
                <a:latin typeface="Garamond"/>
                <a:cs typeface="Garamond"/>
              </a:rPr>
              <a:t>(Satta</a:t>
            </a:r>
            <a:r>
              <a:rPr sz="1000" spc="-1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G.)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30" dirty="0">
                <a:latin typeface="Garamond"/>
                <a:cs typeface="Garamond"/>
              </a:rPr>
              <a:t>Nuove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modalità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esecuzione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prestazioni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lavorative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(Torre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T.)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Il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crowdfunding: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nuove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modalità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di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finanziamento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dell’economia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(Nieri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L.)</a:t>
            </a:r>
            <a:endParaRPr sz="1000">
              <a:latin typeface="Garamond"/>
              <a:cs typeface="Garamond"/>
            </a:endParaRPr>
          </a:p>
          <a:p>
            <a:pPr marL="138430" marR="30480" indent="-126364">
              <a:buChar char="–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statistica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nei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numeri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nella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storia: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analisi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due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casi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Rinascimento  </a:t>
            </a:r>
            <a:r>
              <a:rPr sz="1000" spc="10" dirty="0">
                <a:latin typeface="Garamond"/>
                <a:cs typeface="Garamond"/>
              </a:rPr>
              <a:t>italiano </a:t>
            </a:r>
            <a:r>
              <a:rPr sz="1000" dirty="0">
                <a:latin typeface="Garamond"/>
                <a:cs typeface="Garamond"/>
              </a:rPr>
              <a:t>(Ivaldi</a:t>
            </a:r>
            <a:r>
              <a:rPr sz="1000" spc="-12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E.)</a:t>
            </a:r>
            <a:endParaRPr sz="1000">
              <a:latin typeface="Garamond"/>
              <a:cs typeface="Garamond"/>
            </a:endParaRPr>
          </a:p>
          <a:p>
            <a:pPr marL="138430" marR="55880" indent="-126364">
              <a:buChar char="–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Silver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economy: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marketing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tecnologia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al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sevizio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della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“aged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population”  </a:t>
            </a:r>
            <a:r>
              <a:rPr sz="1000" spc="10" dirty="0">
                <a:latin typeface="Garamond"/>
                <a:cs typeface="Garamond"/>
              </a:rPr>
              <a:t>(Buratti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N.)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porti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liguri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corridoio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Reno-Alpi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(Parola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40" dirty="0">
                <a:latin typeface="Garamond"/>
                <a:cs typeface="Garamond"/>
              </a:rPr>
              <a:t>tf.)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4033" y="2577305"/>
            <a:ext cx="1046440" cy="6345555"/>
          </a:xfrm>
          <a:prstGeom prst="rect">
            <a:avLst/>
          </a:prstGeom>
        </p:spPr>
        <p:txBody>
          <a:bodyPr vert="vert270" wrap="square" lIns="0" tIns="24765" rIns="0" bIns="0" rtlCol="0">
            <a:spAutoFit/>
          </a:bodyPr>
          <a:lstStyle/>
          <a:p>
            <a:pPr marL="12700">
              <a:spcBef>
                <a:spcPts val="195"/>
              </a:spcBef>
            </a:pPr>
            <a:r>
              <a:rPr sz="6800" b="1" spc="95" dirty="0">
                <a:solidFill>
                  <a:srgbClr val="FBC700"/>
                </a:solidFill>
                <a:latin typeface="Tahoma"/>
                <a:cs typeface="Tahoma"/>
              </a:rPr>
              <a:t>cosa</a:t>
            </a:r>
            <a:r>
              <a:rPr sz="6800" b="1" spc="-135" dirty="0">
                <a:solidFill>
                  <a:srgbClr val="FBC700"/>
                </a:solidFill>
                <a:latin typeface="Tahoma"/>
                <a:cs typeface="Tahoma"/>
              </a:rPr>
              <a:t> </a:t>
            </a:r>
            <a:r>
              <a:rPr sz="6800" b="1" spc="175" dirty="0">
                <a:solidFill>
                  <a:srgbClr val="FBC700"/>
                </a:solidFill>
                <a:latin typeface="Tahoma"/>
                <a:cs typeface="Tahoma"/>
              </a:rPr>
              <a:t>facciamo</a:t>
            </a:r>
            <a:endParaRPr sz="68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9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19" y="1541702"/>
            <a:ext cx="26873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3D3C3D"/>
                </a:solidFill>
                <a:latin typeface="Calibri"/>
                <a:cs typeface="Calibri"/>
              </a:rPr>
              <a:t>Cosa</a:t>
            </a:r>
            <a:r>
              <a:rPr sz="800" b="1" spc="-1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50" dirty="0">
                <a:solidFill>
                  <a:srgbClr val="3D3C3D"/>
                </a:solidFill>
                <a:latin typeface="Calibri"/>
                <a:cs typeface="Calibri"/>
              </a:rPr>
              <a:t>facciamo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244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34164" y="8962411"/>
            <a:ext cx="12318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60" dirty="0">
                <a:latin typeface="Georgia"/>
                <a:cs typeface="Georgia"/>
              </a:rPr>
              <a:t>56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00274" y="2472376"/>
            <a:ext cx="3754120" cy="642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830" marR="340360">
              <a:spcBef>
                <a:spcPts val="100"/>
              </a:spcBef>
            </a:pPr>
            <a:r>
              <a:rPr sz="1000" i="1" spc="45" dirty="0">
                <a:latin typeface="Garamond"/>
                <a:cs typeface="Garamond"/>
              </a:rPr>
              <a:t>Principali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Seminari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70" dirty="0">
                <a:latin typeface="Garamond"/>
                <a:cs typeface="Garamond"/>
              </a:rPr>
              <a:t>Convegni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svoltisi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al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-10" dirty="0">
                <a:latin typeface="Garamond"/>
                <a:cs typeface="Garamond"/>
              </a:rPr>
              <a:t>DIEC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nell’a.a.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-25" dirty="0">
                <a:latin typeface="Garamond"/>
                <a:cs typeface="Garamond"/>
              </a:rPr>
              <a:t>2018/2019  </a:t>
            </a:r>
            <a:r>
              <a:rPr sz="1000" i="1" spc="65" dirty="0">
                <a:latin typeface="Garamond"/>
                <a:cs typeface="Garamond"/>
              </a:rPr>
              <a:t>(fino </a:t>
            </a:r>
            <a:r>
              <a:rPr sz="1000" i="1" spc="40" dirty="0">
                <a:latin typeface="Garamond"/>
                <a:cs typeface="Garamond"/>
              </a:rPr>
              <a:t>al</a:t>
            </a:r>
            <a:r>
              <a:rPr sz="1000" i="1" spc="-180" dirty="0">
                <a:latin typeface="Garamond"/>
                <a:cs typeface="Garamond"/>
              </a:rPr>
              <a:t> </a:t>
            </a:r>
            <a:r>
              <a:rPr sz="1000" i="1" spc="-35" dirty="0">
                <a:latin typeface="Garamond"/>
                <a:cs typeface="Garamond"/>
              </a:rPr>
              <a:t>31/10/2019)</a:t>
            </a:r>
            <a:endParaRPr sz="1000">
              <a:latin typeface="Garamond"/>
              <a:cs typeface="Garamond"/>
            </a:endParaRPr>
          </a:p>
          <a:p>
            <a:pPr marL="163830" marR="34925" indent="-126364">
              <a:buChar char="–"/>
              <a:tabLst>
                <a:tab pos="164465" algn="l"/>
              </a:tabLst>
            </a:pPr>
            <a:r>
              <a:rPr sz="1000" spc="-35" dirty="0">
                <a:latin typeface="Garamond"/>
                <a:cs typeface="Garamond"/>
              </a:rPr>
              <a:t>The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challenges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of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digital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money,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Workshop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internazionale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nell’ambito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  </a:t>
            </a:r>
            <a:r>
              <a:rPr sz="1000" spc="-10" dirty="0">
                <a:latin typeface="Garamond"/>
                <a:cs typeface="Garamond"/>
              </a:rPr>
              <a:t>Dottorato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Economics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and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Political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Economy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(28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ottobre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2019)</a:t>
            </a:r>
            <a:endParaRPr sz="1000">
              <a:latin typeface="Garamond"/>
              <a:cs typeface="Garamond"/>
            </a:endParaRPr>
          </a:p>
          <a:p>
            <a:pPr marL="163830" marR="255270" indent="-126364">
              <a:buChar char="–"/>
              <a:tabLst>
                <a:tab pos="164465" algn="l"/>
              </a:tabLst>
            </a:pPr>
            <a:r>
              <a:rPr sz="1000" spc="-35" dirty="0">
                <a:latin typeface="Garamond"/>
                <a:cs typeface="Garamond"/>
              </a:rPr>
              <a:t>The </a:t>
            </a:r>
            <a:r>
              <a:rPr sz="1000" dirty="0">
                <a:latin typeface="Garamond"/>
                <a:cs typeface="Garamond"/>
              </a:rPr>
              <a:t>impact </a:t>
            </a:r>
            <a:r>
              <a:rPr sz="1000" spc="-35" dirty="0">
                <a:latin typeface="Garamond"/>
                <a:cs typeface="Garamond"/>
              </a:rPr>
              <a:t>of </a:t>
            </a:r>
            <a:r>
              <a:rPr sz="1000" spc="-5" dirty="0">
                <a:latin typeface="Garamond"/>
                <a:cs typeface="Garamond"/>
              </a:rPr>
              <a:t>terrorism </a:t>
            </a:r>
            <a:r>
              <a:rPr sz="1000" spc="-15" dirty="0">
                <a:latin typeface="Garamond"/>
                <a:cs typeface="Garamond"/>
              </a:rPr>
              <a:t>on </a:t>
            </a:r>
            <a:r>
              <a:rPr sz="1000" spc="10" dirty="0">
                <a:latin typeface="Garamond"/>
                <a:cs typeface="Garamond"/>
              </a:rPr>
              <a:t>individual </a:t>
            </a:r>
            <a:r>
              <a:rPr sz="1000" spc="-10" dirty="0">
                <a:latin typeface="Garamond"/>
                <a:cs typeface="Garamond"/>
              </a:rPr>
              <a:t>well-being </a:t>
            </a:r>
            <a:r>
              <a:rPr sz="1000" dirty="0">
                <a:latin typeface="Garamond"/>
                <a:cs typeface="Garamond"/>
              </a:rPr>
              <a:t>and </a:t>
            </a:r>
            <a:r>
              <a:rPr sz="1000" spc="-5" dirty="0">
                <a:latin typeface="Garamond"/>
                <a:cs typeface="Garamond"/>
              </a:rPr>
              <a:t>labour </a:t>
            </a:r>
            <a:r>
              <a:rPr sz="1000" spc="-10" dirty="0">
                <a:latin typeface="Garamond"/>
                <a:cs typeface="Garamond"/>
              </a:rPr>
              <a:t>supply:  </a:t>
            </a:r>
            <a:r>
              <a:rPr sz="1000" spc="-15" dirty="0">
                <a:latin typeface="Garamond"/>
                <a:cs typeface="Garamond"/>
              </a:rPr>
              <a:t>evidence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from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the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Boston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Marathon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bombing,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relatore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Prof.ssa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Elena  </a:t>
            </a:r>
            <a:r>
              <a:rPr sz="1000" spc="5" dirty="0">
                <a:latin typeface="Garamond"/>
                <a:cs typeface="Garamond"/>
              </a:rPr>
              <a:t>Stancanelli </a:t>
            </a:r>
            <a:r>
              <a:rPr sz="1000" spc="10" dirty="0">
                <a:latin typeface="Garamond"/>
                <a:cs typeface="Garamond"/>
              </a:rPr>
              <a:t>(3 </a:t>
            </a:r>
            <a:r>
              <a:rPr sz="1000" spc="-15" dirty="0">
                <a:latin typeface="Garamond"/>
                <a:cs typeface="Garamond"/>
              </a:rPr>
              <a:t>ottobre</a:t>
            </a:r>
            <a:r>
              <a:rPr sz="1000" spc="-18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2019)</a:t>
            </a:r>
            <a:endParaRPr sz="1000">
              <a:latin typeface="Garamond"/>
              <a:cs typeface="Garamond"/>
            </a:endParaRPr>
          </a:p>
          <a:p>
            <a:pPr marL="163830" marR="257810" indent="-126364">
              <a:buChar char="–"/>
              <a:tabLst>
                <a:tab pos="164465" algn="l"/>
              </a:tabLst>
            </a:pPr>
            <a:r>
              <a:rPr sz="1000" spc="-10" dirty="0">
                <a:latin typeface="Garamond"/>
                <a:cs typeface="Garamond"/>
              </a:rPr>
              <a:t>Trasparenza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correttezza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nella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prestazioni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servizi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investimento  </a:t>
            </a:r>
            <a:r>
              <a:rPr sz="1000" spc="10" dirty="0">
                <a:latin typeface="Garamond"/>
                <a:cs typeface="Garamond"/>
              </a:rPr>
              <a:t>(3 </a:t>
            </a:r>
            <a:r>
              <a:rPr sz="1000" spc="-15" dirty="0">
                <a:latin typeface="Garamond"/>
                <a:cs typeface="Garamond"/>
              </a:rPr>
              <a:t>ottobre</a:t>
            </a:r>
            <a:r>
              <a:rPr sz="1000" spc="-12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2019)</a:t>
            </a:r>
            <a:endParaRPr sz="1000">
              <a:latin typeface="Garamond"/>
              <a:cs typeface="Garamond"/>
            </a:endParaRPr>
          </a:p>
          <a:p>
            <a:pPr marL="163830" indent="-126364">
              <a:buChar char="–"/>
              <a:tabLst>
                <a:tab pos="164465" algn="l"/>
              </a:tabLst>
            </a:pPr>
            <a:r>
              <a:rPr sz="1000" dirty="0">
                <a:latin typeface="Garamond"/>
                <a:cs typeface="Garamond"/>
              </a:rPr>
              <a:t>International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Conference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on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Optimization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and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Decision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Science,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25" dirty="0">
                <a:latin typeface="Garamond"/>
                <a:cs typeface="Garamond"/>
              </a:rPr>
              <a:t>49</a:t>
            </a:r>
            <a:r>
              <a:rPr sz="825" spc="37" baseline="35353" dirty="0">
                <a:latin typeface="Garamond"/>
                <a:cs typeface="Garamond"/>
              </a:rPr>
              <a:t>th</a:t>
            </a:r>
            <a:endParaRPr sz="825" baseline="35353">
              <a:latin typeface="Garamond"/>
              <a:cs typeface="Garamond"/>
            </a:endParaRPr>
          </a:p>
          <a:p>
            <a:pPr marL="163830" marR="556895"/>
            <a:r>
              <a:rPr sz="1000" spc="10" dirty="0">
                <a:latin typeface="Garamond"/>
                <a:cs typeface="Garamond"/>
              </a:rPr>
              <a:t>Annual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Conference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of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the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Italian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Operations</a:t>
            </a:r>
            <a:r>
              <a:rPr sz="1000" spc="-4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Research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Society  </a:t>
            </a:r>
            <a:r>
              <a:rPr sz="1000" spc="-5" dirty="0">
                <a:latin typeface="Garamond"/>
                <a:cs typeface="Garamond"/>
              </a:rPr>
              <a:t>(4-7 </a:t>
            </a:r>
            <a:r>
              <a:rPr sz="1000" spc="-15" dirty="0">
                <a:latin typeface="Garamond"/>
                <a:cs typeface="Garamond"/>
              </a:rPr>
              <a:t>settembre</a:t>
            </a:r>
            <a:r>
              <a:rPr sz="1000" spc="-11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2019)</a:t>
            </a:r>
            <a:endParaRPr sz="1000">
              <a:latin typeface="Garamond"/>
              <a:cs typeface="Garamond"/>
            </a:endParaRPr>
          </a:p>
          <a:p>
            <a:pPr marL="163830" marR="35560" indent="-126364">
              <a:buChar char="–"/>
              <a:tabLst>
                <a:tab pos="164465" algn="l"/>
              </a:tabLst>
            </a:pPr>
            <a:r>
              <a:rPr sz="1000" spc="-10" dirty="0">
                <a:latin typeface="Garamond"/>
                <a:cs typeface="Garamond"/>
              </a:rPr>
              <a:t>Rendicontazione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sociale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integrated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reporting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ambito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non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profit.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casi  dell’Associazione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Gigi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Ghirotti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della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Rete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Ricibo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(2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luglio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2019)</a:t>
            </a:r>
            <a:endParaRPr sz="1000">
              <a:latin typeface="Garamond"/>
              <a:cs typeface="Garamond"/>
            </a:endParaRPr>
          </a:p>
          <a:p>
            <a:pPr marL="163830" marR="534670" indent="-126364">
              <a:buChar char="–"/>
              <a:tabLst>
                <a:tab pos="164465" algn="l"/>
              </a:tabLst>
            </a:pPr>
            <a:r>
              <a:rPr sz="1000" spc="-5" dirty="0">
                <a:latin typeface="Garamond"/>
                <a:cs typeface="Garamond"/>
              </a:rPr>
              <a:t>Blockchain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Real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Estate: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nuove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tecnologie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creazione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valore  </a:t>
            </a:r>
            <a:r>
              <a:rPr sz="1000" dirty="0">
                <a:latin typeface="Garamond"/>
                <a:cs typeface="Garamond"/>
              </a:rPr>
              <a:t>(25 </a:t>
            </a:r>
            <a:r>
              <a:rPr sz="1000" spc="-5" dirty="0">
                <a:latin typeface="Garamond"/>
                <a:cs typeface="Garamond"/>
              </a:rPr>
              <a:t>giugno</a:t>
            </a:r>
            <a:r>
              <a:rPr sz="1000" spc="-114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2019)</a:t>
            </a:r>
            <a:endParaRPr sz="1000">
              <a:latin typeface="Garamond"/>
              <a:cs typeface="Garamond"/>
            </a:endParaRPr>
          </a:p>
          <a:p>
            <a:pPr marL="163830" marR="236220" indent="-126364">
              <a:buChar char="–"/>
              <a:tabLst>
                <a:tab pos="164465" algn="l"/>
              </a:tabLst>
            </a:pPr>
            <a:r>
              <a:rPr sz="1000" spc="-15" dirty="0">
                <a:latin typeface="Garamond"/>
                <a:cs typeface="Garamond"/>
              </a:rPr>
              <a:t>Workshop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internazionale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Maritime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Economics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40" dirty="0">
                <a:latin typeface="Garamond"/>
                <a:cs typeface="Garamond"/>
              </a:rPr>
              <a:t>&amp;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Logistics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(MEL)  (21 </a:t>
            </a:r>
            <a:r>
              <a:rPr sz="1000" spc="-5" dirty="0">
                <a:latin typeface="Garamond"/>
                <a:cs typeface="Garamond"/>
              </a:rPr>
              <a:t>giugno</a:t>
            </a:r>
            <a:r>
              <a:rPr sz="1000" spc="-12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2019)</a:t>
            </a:r>
            <a:endParaRPr sz="1000">
              <a:latin typeface="Garamond"/>
              <a:cs typeface="Garamond"/>
            </a:endParaRPr>
          </a:p>
          <a:p>
            <a:pPr marL="163830" marR="60960" indent="-126364">
              <a:buChar char="–"/>
              <a:tabLst>
                <a:tab pos="164465" algn="l"/>
              </a:tabLst>
            </a:pPr>
            <a:r>
              <a:rPr sz="1000" spc="-30" dirty="0">
                <a:latin typeface="Garamond"/>
                <a:cs typeface="Garamond"/>
              </a:rPr>
              <a:t>Gritacess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-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Cultura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territorio: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quale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rapporto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per</a:t>
            </a:r>
            <a:r>
              <a:rPr sz="1000" spc="-6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uno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sviluppo</a:t>
            </a:r>
            <a:r>
              <a:rPr sz="1000" spc="-7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sostenibile?  </a:t>
            </a:r>
            <a:r>
              <a:rPr sz="1000" spc="20" dirty="0">
                <a:latin typeface="Garamond"/>
                <a:cs typeface="Garamond"/>
              </a:rPr>
              <a:t>(19 </a:t>
            </a:r>
            <a:r>
              <a:rPr sz="1000" spc="-15" dirty="0">
                <a:latin typeface="Garamond"/>
                <a:cs typeface="Garamond"/>
              </a:rPr>
              <a:t>giugno</a:t>
            </a:r>
            <a:r>
              <a:rPr sz="1000" spc="-17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2019)</a:t>
            </a:r>
            <a:endParaRPr sz="1000">
              <a:latin typeface="Garamond"/>
              <a:cs typeface="Garamond"/>
            </a:endParaRPr>
          </a:p>
          <a:p>
            <a:pPr marL="163830" marR="30480" indent="-126364">
              <a:buChar char="–"/>
              <a:tabLst>
                <a:tab pos="164465" algn="l"/>
              </a:tabLst>
            </a:pPr>
            <a:r>
              <a:rPr sz="1000" spc="-15" dirty="0">
                <a:latin typeface="Garamond"/>
                <a:cs typeface="Garamond"/>
              </a:rPr>
              <a:t>Nuovi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strumenti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economici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programmazione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corretta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allocazio-  </a:t>
            </a:r>
            <a:r>
              <a:rPr sz="1000" spc="-15" dirty="0">
                <a:latin typeface="Garamond"/>
                <a:cs typeface="Garamond"/>
              </a:rPr>
              <a:t>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risorse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nei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centri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salute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mentale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psichiatria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(7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giugno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2019)</a:t>
            </a:r>
            <a:endParaRPr sz="1000">
              <a:latin typeface="Garamond"/>
              <a:cs typeface="Garamond"/>
            </a:endParaRPr>
          </a:p>
          <a:p>
            <a:pPr marL="163830" marR="102235" indent="-126364">
              <a:buChar char="–"/>
              <a:tabLst>
                <a:tab pos="164465" algn="l"/>
              </a:tabLst>
            </a:pPr>
            <a:r>
              <a:rPr sz="1000" spc="5" dirty="0">
                <a:latin typeface="Garamond"/>
                <a:cs typeface="Garamond"/>
              </a:rPr>
              <a:t>Constructing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the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ports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of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the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future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in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resilient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supply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chains,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Maritime  </a:t>
            </a:r>
            <a:r>
              <a:rPr sz="1000" spc="-30" dirty="0">
                <a:latin typeface="Garamond"/>
                <a:cs typeface="Garamond"/>
              </a:rPr>
              <a:t>Economics </a:t>
            </a:r>
            <a:r>
              <a:rPr sz="1000" spc="40" dirty="0">
                <a:latin typeface="Garamond"/>
                <a:cs typeface="Garamond"/>
              </a:rPr>
              <a:t>&amp; </a:t>
            </a:r>
            <a:r>
              <a:rPr sz="1000" spc="-5" dirty="0">
                <a:latin typeface="Garamond"/>
                <a:cs typeface="Garamond"/>
              </a:rPr>
              <a:t>Logistics. </a:t>
            </a:r>
            <a:r>
              <a:rPr sz="1000" spc="-65" dirty="0">
                <a:latin typeface="Garamond"/>
                <a:cs typeface="Garamond"/>
              </a:rPr>
              <a:t>7th </a:t>
            </a:r>
            <a:r>
              <a:rPr sz="1000" spc="10" dirty="0">
                <a:latin typeface="Garamond"/>
                <a:cs typeface="Garamond"/>
              </a:rPr>
              <a:t>triennial </a:t>
            </a:r>
            <a:r>
              <a:rPr sz="1000" spc="-10" dirty="0">
                <a:latin typeface="Garamond"/>
                <a:cs typeface="Garamond"/>
              </a:rPr>
              <a:t>PhD competition </a:t>
            </a:r>
            <a:r>
              <a:rPr sz="1000" spc="-5" dirty="0">
                <a:latin typeface="Garamond"/>
                <a:cs typeface="Garamond"/>
              </a:rPr>
              <a:t>awarding </a:t>
            </a:r>
            <a:r>
              <a:rPr sz="1000" spc="-25" dirty="0">
                <a:latin typeface="Garamond"/>
                <a:cs typeface="Garamond"/>
              </a:rPr>
              <a:t>cere-  </a:t>
            </a:r>
            <a:r>
              <a:rPr sz="1000" spc="-20" dirty="0">
                <a:latin typeface="Garamond"/>
                <a:cs typeface="Garamond"/>
              </a:rPr>
              <a:t>mony </a:t>
            </a:r>
            <a:r>
              <a:rPr sz="1000" spc="10" dirty="0">
                <a:latin typeface="Garamond"/>
                <a:cs typeface="Garamond"/>
              </a:rPr>
              <a:t>(23 </a:t>
            </a:r>
            <a:r>
              <a:rPr sz="1000" spc="-5" dirty="0">
                <a:latin typeface="Garamond"/>
                <a:cs typeface="Garamond"/>
              </a:rPr>
              <a:t>maggio</a:t>
            </a:r>
            <a:r>
              <a:rPr sz="1000" spc="-1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2019)</a:t>
            </a:r>
            <a:endParaRPr sz="1000">
              <a:latin typeface="Garamond"/>
              <a:cs typeface="Garamond"/>
            </a:endParaRPr>
          </a:p>
          <a:p>
            <a:pPr marL="163830" indent="-126364">
              <a:buChar char="–"/>
              <a:tabLst>
                <a:tab pos="164465" algn="l"/>
              </a:tabLst>
            </a:pPr>
            <a:r>
              <a:rPr sz="1000" spc="1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calcio: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valori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economici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sociali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(23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maggio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2019)</a:t>
            </a:r>
            <a:endParaRPr sz="1000">
              <a:latin typeface="Garamond"/>
              <a:cs typeface="Garamond"/>
            </a:endParaRPr>
          </a:p>
          <a:p>
            <a:pPr marL="163830" indent="-126364">
              <a:buChar char="–"/>
              <a:tabLst>
                <a:tab pos="164465" algn="l"/>
              </a:tabLst>
            </a:pPr>
            <a:r>
              <a:rPr sz="1000" spc="5" dirty="0">
                <a:latin typeface="Garamond"/>
                <a:cs typeface="Garamond"/>
              </a:rPr>
              <a:t>Sharing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risk: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General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average,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70" dirty="0">
                <a:latin typeface="Garamond"/>
                <a:cs typeface="Garamond"/>
              </a:rPr>
              <a:t>6th</a:t>
            </a:r>
            <a:r>
              <a:rPr sz="1000" spc="-55" dirty="0">
                <a:latin typeface="Garamond"/>
                <a:cs typeface="Garamond"/>
              </a:rPr>
              <a:t> -21st </a:t>
            </a:r>
            <a:r>
              <a:rPr sz="1000" spc="-5" dirty="0">
                <a:latin typeface="Garamond"/>
                <a:cs typeface="Garamond"/>
              </a:rPr>
              <a:t>centuries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(16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maggio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2019)</a:t>
            </a:r>
            <a:endParaRPr sz="1000">
              <a:latin typeface="Garamond"/>
              <a:cs typeface="Garamond"/>
            </a:endParaRPr>
          </a:p>
          <a:p>
            <a:pPr marL="163830" indent="-126364">
              <a:buChar char="–"/>
              <a:tabLst>
                <a:tab pos="164465" algn="l"/>
              </a:tabLst>
            </a:pPr>
            <a:r>
              <a:rPr sz="1000" spc="-15" dirty="0">
                <a:latin typeface="Garamond"/>
                <a:cs typeface="Garamond"/>
              </a:rPr>
              <a:t>Time</a:t>
            </a:r>
            <a:r>
              <a:rPr sz="1000" spc="-100" dirty="0">
                <a:latin typeface="Garamond"/>
                <a:cs typeface="Garamond"/>
              </a:rPr>
              <a:t> </a:t>
            </a:r>
            <a:r>
              <a:rPr sz="1000" spc="-45" dirty="0">
                <a:latin typeface="Garamond"/>
                <a:cs typeface="Garamond"/>
              </a:rPr>
              <a:t>scales,</a:t>
            </a:r>
            <a:r>
              <a:rPr sz="1000" spc="-10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self-similarity</a:t>
            </a:r>
            <a:r>
              <a:rPr sz="1000" spc="-10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and</a:t>
            </a:r>
            <a:r>
              <a:rPr sz="1000" spc="-9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liquidity</a:t>
            </a:r>
            <a:r>
              <a:rPr sz="1000" spc="-100" dirty="0">
                <a:latin typeface="Garamond"/>
                <a:cs typeface="Garamond"/>
              </a:rPr>
              <a:t> </a:t>
            </a:r>
            <a:r>
              <a:rPr sz="1000" spc="-45" dirty="0">
                <a:latin typeface="Garamond"/>
                <a:cs typeface="Garamond"/>
              </a:rPr>
              <a:t>of</a:t>
            </a:r>
            <a:r>
              <a:rPr sz="1000" spc="-10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financial</a:t>
            </a:r>
            <a:r>
              <a:rPr sz="1000" spc="-100" dirty="0">
                <a:latin typeface="Garamond"/>
                <a:cs typeface="Garamond"/>
              </a:rPr>
              <a:t> </a:t>
            </a:r>
            <a:r>
              <a:rPr sz="1000" spc="-40" dirty="0">
                <a:latin typeface="Garamond"/>
                <a:cs typeface="Garamond"/>
              </a:rPr>
              <a:t>markets</a:t>
            </a:r>
            <a:r>
              <a:rPr sz="1000" spc="-9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(15</a:t>
            </a:r>
            <a:r>
              <a:rPr sz="1000" spc="-10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maggio</a:t>
            </a:r>
            <a:r>
              <a:rPr sz="1000" spc="-10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2019)</a:t>
            </a:r>
            <a:endParaRPr sz="1000">
              <a:latin typeface="Garamond"/>
              <a:cs typeface="Garamond"/>
            </a:endParaRPr>
          </a:p>
          <a:p>
            <a:pPr marL="163830" marR="139065" indent="-126364">
              <a:buChar char="–"/>
              <a:tabLst>
                <a:tab pos="164465" algn="l"/>
              </a:tabLst>
            </a:pPr>
            <a:r>
              <a:rPr sz="1000" spc="-35" dirty="0">
                <a:latin typeface="Garamond"/>
                <a:cs typeface="Garamond"/>
              </a:rPr>
              <a:t>The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belt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and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road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initiative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and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western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ligurian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port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system.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Una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occa-  </a:t>
            </a:r>
            <a:r>
              <a:rPr sz="1000" spc="-20" dirty="0">
                <a:latin typeface="Garamond"/>
                <a:cs typeface="Garamond"/>
              </a:rPr>
              <a:t>sione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anche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pertinente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sistema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ferroviario?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(15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maggio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2019)</a:t>
            </a:r>
            <a:endParaRPr sz="1000">
              <a:latin typeface="Garamond"/>
              <a:cs typeface="Garamond"/>
            </a:endParaRPr>
          </a:p>
          <a:p>
            <a:pPr marL="163830" indent="-126364">
              <a:buChar char="–"/>
              <a:tabLst>
                <a:tab pos="164465" algn="l"/>
              </a:tabLst>
            </a:pPr>
            <a:r>
              <a:rPr sz="1000" spc="-20" dirty="0">
                <a:latin typeface="Garamond"/>
                <a:cs typeface="Garamond"/>
              </a:rPr>
              <a:t>Imprese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società.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bene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condiviso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(14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maggio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2019)</a:t>
            </a:r>
            <a:endParaRPr sz="1000">
              <a:latin typeface="Garamond"/>
              <a:cs typeface="Garamond"/>
            </a:endParaRPr>
          </a:p>
          <a:p>
            <a:pPr marL="163830" indent="-126364">
              <a:buChar char="–"/>
              <a:tabLst>
                <a:tab pos="164465" algn="l"/>
              </a:tabLst>
            </a:pPr>
            <a:r>
              <a:rPr sz="1000" dirty="0">
                <a:latin typeface="Garamond"/>
                <a:cs typeface="Garamond"/>
              </a:rPr>
              <a:t>Intelligenza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artificiale: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opportunità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rischi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(17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aprile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2019)</a:t>
            </a:r>
            <a:endParaRPr sz="1000">
              <a:latin typeface="Garamond"/>
              <a:cs typeface="Garamond"/>
            </a:endParaRPr>
          </a:p>
          <a:p>
            <a:pPr marL="163830" marR="284480" indent="-126364">
              <a:buChar char="–"/>
              <a:tabLst>
                <a:tab pos="164465" algn="l"/>
              </a:tabLst>
            </a:pPr>
            <a:r>
              <a:rPr sz="1000" spc="10" dirty="0">
                <a:latin typeface="Garamond"/>
                <a:cs typeface="Garamond"/>
              </a:rPr>
              <a:t>Il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pensiero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divergente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che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crea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innovazione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Massimiliano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Magrini  </a:t>
            </a:r>
            <a:r>
              <a:rPr sz="1000" spc="5" dirty="0">
                <a:latin typeface="Garamond"/>
                <a:cs typeface="Garamond"/>
              </a:rPr>
              <a:t>(21 </a:t>
            </a:r>
            <a:r>
              <a:rPr sz="1000" spc="-10" dirty="0">
                <a:latin typeface="Garamond"/>
                <a:cs typeface="Garamond"/>
              </a:rPr>
              <a:t>marzo</a:t>
            </a:r>
            <a:r>
              <a:rPr sz="1000" spc="-12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2019)</a:t>
            </a:r>
            <a:endParaRPr sz="1000">
              <a:latin typeface="Garamond"/>
              <a:cs typeface="Garamond"/>
            </a:endParaRPr>
          </a:p>
          <a:p>
            <a:pPr marL="163830" indent="-126364">
              <a:buChar char="–"/>
              <a:tabLst>
                <a:tab pos="164465" algn="l"/>
              </a:tabLst>
            </a:pPr>
            <a:r>
              <a:rPr sz="1000" spc="-5" dirty="0">
                <a:latin typeface="Garamond"/>
                <a:cs typeface="Garamond"/>
              </a:rPr>
              <a:t>Impatto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economico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decentramento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regionale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(20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marzo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2019)</a:t>
            </a:r>
            <a:endParaRPr sz="1000">
              <a:latin typeface="Garamond"/>
              <a:cs typeface="Garamond"/>
            </a:endParaRPr>
          </a:p>
          <a:p>
            <a:pPr marL="163830" indent="-126364">
              <a:buChar char="–"/>
              <a:tabLst>
                <a:tab pos="164465" algn="l"/>
              </a:tabLst>
            </a:pPr>
            <a:r>
              <a:rPr sz="1000" spc="15" dirty="0">
                <a:latin typeface="Garamond"/>
                <a:cs typeface="Garamond"/>
              </a:rPr>
              <a:t>HTE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0" dirty="0">
                <a:latin typeface="Garamond"/>
                <a:cs typeface="Garamond"/>
              </a:rPr>
              <a:t>–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Workshop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on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high-tech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entrepreneurship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(18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marzo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2019)</a:t>
            </a:r>
            <a:endParaRPr sz="1000">
              <a:latin typeface="Garamond"/>
              <a:cs typeface="Garamond"/>
            </a:endParaRPr>
          </a:p>
          <a:p>
            <a:pPr marL="163830" marR="60960" indent="-126364">
              <a:buChar char="–"/>
              <a:tabLst>
                <a:tab pos="164465" algn="l"/>
              </a:tabLst>
            </a:pPr>
            <a:r>
              <a:rPr sz="1000" dirty="0">
                <a:latin typeface="Garamond"/>
                <a:cs typeface="Garamond"/>
              </a:rPr>
              <a:t>Social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media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nuovi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strumenti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per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comunicazione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istituzionale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inter-  </a:t>
            </a:r>
            <a:r>
              <a:rPr sz="1000" spc="-15" dirty="0">
                <a:latin typeface="Garamond"/>
                <a:cs typeface="Garamond"/>
              </a:rPr>
              <a:t>personale </a:t>
            </a:r>
            <a:r>
              <a:rPr sz="1000" spc="-25" dirty="0">
                <a:latin typeface="Garamond"/>
                <a:cs typeface="Garamond"/>
              </a:rPr>
              <a:t>(15 </a:t>
            </a:r>
            <a:r>
              <a:rPr sz="1000" spc="-15" dirty="0">
                <a:latin typeface="Garamond"/>
                <a:cs typeface="Garamond"/>
              </a:rPr>
              <a:t>febbraio</a:t>
            </a:r>
            <a:r>
              <a:rPr sz="1000" spc="-13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2019)</a:t>
            </a:r>
            <a:endParaRPr sz="1000">
              <a:latin typeface="Garamond"/>
              <a:cs typeface="Garamond"/>
            </a:endParaRPr>
          </a:p>
          <a:p>
            <a:pPr marL="163830" marR="120014" indent="-126364">
              <a:buChar char="–"/>
              <a:tabLst>
                <a:tab pos="164465" algn="l"/>
              </a:tabLst>
            </a:pPr>
            <a:r>
              <a:rPr sz="1000" spc="-15" dirty="0">
                <a:latin typeface="Garamond"/>
                <a:cs typeface="Garamond"/>
              </a:rPr>
              <a:t>Second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life: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Seafarers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work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and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live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better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having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alternatives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35" dirty="0">
                <a:latin typeface="Garamond"/>
                <a:cs typeface="Garamond"/>
              </a:rPr>
              <a:t>of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future  </a:t>
            </a:r>
            <a:r>
              <a:rPr sz="1000" spc="-20" dirty="0">
                <a:latin typeface="Garamond"/>
                <a:cs typeface="Garamond"/>
              </a:rPr>
              <a:t>job ashore </a:t>
            </a:r>
            <a:r>
              <a:rPr sz="1000" spc="-15" dirty="0">
                <a:latin typeface="Garamond"/>
                <a:cs typeface="Garamond"/>
              </a:rPr>
              <a:t>(18 </a:t>
            </a:r>
            <a:r>
              <a:rPr sz="1000" spc="-5" dirty="0">
                <a:latin typeface="Garamond"/>
                <a:cs typeface="Garamond"/>
              </a:rPr>
              <a:t>gennaio</a:t>
            </a:r>
            <a:r>
              <a:rPr sz="1000" spc="-17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2019)</a:t>
            </a:r>
            <a:endParaRPr sz="1000">
              <a:latin typeface="Garamond"/>
              <a:cs typeface="Garamond"/>
            </a:endParaRPr>
          </a:p>
          <a:p>
            <a:pPr marL="163830" marR="423545" indent="-126364">
              <a:buChar char="–"/>
              <a:tabLst>
                <a:tab pos="164465" algn="l"/>
              </a:tabLst>
            </a:pPr>
            <a:r>
              <a:rPr sz="1000" dirty="0">
                <a:latin typeface="Garamond"/>
                <a:cs typeface="Garamond"/>
              </a:rPr>
              <a:t>Digitalizzazione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management.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Incontro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con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Alessandro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Baricco  </a:t>
            </a:r>
            <a:r>
              <a:rPr sz="1000" spc="-15" dirty="0">
                <a:latin typeface="Garamond"/>
                <a:cs typeface="Garamond"/>
              </a:rPr>
              <a:t>(14 dicembre</a:t>
            </a:r>
            <a:r>
              <a:rPr sz="1000" spc="-10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2018)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18033" y="2577305"/>
            <a:ext cx="1046440" cy="6345555"/>
          </a:xfrm>
          <a:prstGeom prst="rect">
            <a:avLst/>
          </a:prstGeom>
        </p:spPr>
        <p:txBody>
          <a:bodyPr vert="vert270" wrap="square" lIns="0" tIns="24765" rIns="0" bIns="0" rtlCol="0">
            <a:spAutoFit/>
          </a:bodyPr>
          <a:lstStyle/>
          <a:p>
            <a:pPr marL="12700">
              <a:spcBef>
                <a:spcPts val="195"/>
              </a:spcBef>
            </a:pPr>
            <a:r>
              <a:rPr sz="6800" b="1" spc="95" dirty="0">
                <a:solidFill>
                  <a:srgbClr val="FBC700"/>
                </a:solidFill>
                <a:latin typeface="Tahoma"/>
                <a:cs typeface="Tahoma"/>
              </a:rPr>
              <a:t>cosa</a:t>
            </a:r>
            <a:r>
              <a:rPr sz="6800" b="1" spc="-135" dirty="0">
                <a:solidFill>
                  <a:srgbClr val="FBC700"/>
                </a:solidFill>
                <a:latin typeface="Tahoma"/>
                <a:cs typeface="Tahoma"/>
              </a:rPr>
              <a:t> </a:t>
            </a:r>
            <a:r>
              <a:rPr sz="6800" b="1" spc="175" dirty="0">
                <a:solidFill>
                  <a:srgbClr val="FBC700"/>
                </a:solidFill>
                <a:latin typeface="Tahoma"/>
                <a:cs typeface="Tahoma"/>
              </a:rPr>
              <a:t>facciamo</a:t>
            </a:r>
            <a:endParaRPr sz="68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9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19" y="1541702"/>
            <a:ext cx="24752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-15" dirty="0">
                <a:solidFill>
                  <a:srgbClr val="3D3C3D"/>
                </a:solidFill>
                <a:latin typeface="Book Antiqua"/>
                <a:cs typeface="Book Antiqua"/>
              </a:rPr>
              <a:t>Chi</a:t>
            </a:r>
            <a:r>
              <a:rPr sz="800" b="1" spc="-3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b="1" spc="10" dirty="0">
                <a:solidFill>
                  <a:srgbClr val="3D3C3D"/>
                </a:solidFill>
                <a:latin typeface="Book Antiqua"/>
                <a:cs typeface="Book Antiqua"/>
              </a:rPr>
              <a:t>siamo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244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82017" y="8962411"/>
            <a:ext cx="7810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40" dirty="0">
                <a:latin typeface="Georgia"/>
                <a:cs typeface="Georgia"/>
              </a:rPr>
              <a:t>6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5718" y="2173175"/>
            <a:ext cx="2935605" cy="62992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38430">
              <a:spcBef>
                <a:spcPts val="680"/>
              </a:spcBef>
            </a:pPr>
            <a:r>
              <a:rPr sz="1200" b="1" spc="85" dirty="0">
                <a:latin typeface="Calibri"/>
                <a:cs typeface="Calibri"/>
              </a:rPr>
              <a:t>Organi,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Commissioni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25" dirty="0">
                <a:latin typeface="Calibri"/>
                <a:cs typeface="Calibri"/>
              </a:rPr>
              <a:t>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65" dirty="0">
                <a:latin typeface="Calibri"/>
                <a:cs typeface="Calibri"/>
              </a:rPr>
              <a:t>“Progetti”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145" dirty="0">
                <a:latin typeface="Calibri"/>
                <a:cs typeface="Calibri"/>
              </a:rPr>
              <a:t>DIEC</a:t>
            </a:r>
            <a:endParaRPr sz="1200">
              <a:latin typeface="Calibri"/>
              <a:cs typeface="Calibri"/>
            </a:endParaRPr>
          </a:p>
          <a:p>
            <a:pPr marL="138430">
              <a:spcBef>
                <a:spcPts val="434"/>
              </a:spcBef>
            </a:pPr>
            <a:r>
              <a:rPr sz="900" b="1" spc="75" dirty="0">
                <a:latin typeface="Calibri"/>
                <a:cs typeface="Calibri"/>
              </a:rPr>
              <a:t>Direttore</a:t>
            </a:r>
            <a:endParaRPr sz="900">
              <a:latin typeface="Calibri"/>
              <a:cs typeface="Calibri"/>
            </a:endParaRPr>
          </a:p>
          <a:p>
            <a:pPr marL="12700">
              <a:spcBef>
                <a:spcPts val="20"/>
              </a:spcBef>
            </a:pPr>
            <a:r>
              <a:rPr sz="1000" spc="50" dirty="0">
                <a:latin typeface="Garamond"/>
                <a:cs typeface="Garamond"/>
              </a:rPr>
              <a:t>– </a:t>
            </a:r>
            <a:r>
              <a:rPr sz="1000" dirty="0">
                <a:latin typeface="Garamond"/>
                <a:cs typeface="Garamond"/>
              </a:rPr>
              <a:t>Alberto</a:t>
            </a:r>
            <a:r>
              <a:rPr sz="1000" spc="8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Quagli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25717" y="2942277"/>
            <a:ext cx="3657600" cy="5560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>
              <a:spcBef>
                <a:spcPts val="100"/>
              </a:spcBef>
            </a:pPr>
            <a:r>
              <a:rPr sz="900" b="1" spc="70" dirty="0">
                <a:latin typeface="Calibri"/>
                <a:cs typeface="Calibri"/>
              </a:rPr>
              <a:t>Vicedirettore</a:t>
            </a:r>
            <a:endParaRPr sz="900">
              <a:latin typeface="Calibri"/>
              <a:cs typeface="Calibri"/>
            </a:endParaRPr>
          </a:p>
          <a:p>
            <a:pPr marL="138430" indent="-126364">
              <a:spcBef>
                <a:spcPts val="20"/>
              </a:spcBef>
              <a:buChar char="–"/>
              <a:tabLst>
                <a:tab pos="139065" algn="l"/>
              </a:tabLst>
            </a:pPr>
            <a:r>
              <a:rPr sz="1000" spc="10" dirty="0">
                <a:latin typeface="Garamond"/>
                <a:cs typeface="Garamond"/>
              </a:rPr>
              <a:t>Claudio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tferrari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5"/>
              </a:spcBef>
              <a:buFont typeface="Garamond"/>
              <a:buChar char="–"/>
            </a:pPr>
            <a:endParaRPr sz="1150">
              <a:latin typeface="Garamond"/>
              <a:cs typeface="Garamond"/>
            </a:endParaRPr>
          </a:p>
          <a:p>
            <a:pPr marL="138430"/>
            <a:r>
              <a:rPr sz="900" b="1" spc="70" dirty="0">
                <a:latin typeface="Calibri"/>
                <a:cs typeface="Calibri"/>
              </a:rPr>
              <a:t>Giunta</a:t>
            </a:r>
            <a:endParaRPr sz="900">
              <a:latin typeface="Calibri"/>
              <a:cs typeface="Calibri"/>
            </a:endParaRPr>
          </a:p>
          <a:p>
            <a:pPr marL="138430" indent="-126364">
              <a:spcBef>
                <a:spcPts val="20"/>
              </a:spcBef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Daniela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Ambrosino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Marco </a:t>
            </a:r>
            <a:r>
              <a:rPr sz="1000" spc="-5" dirty="0">
                <a:latin typeface="Garamond"/>
                <a:cs typeface="Garamond"/>
              </a:rPr>
              <a:t>Bagnato (Rappresentante</a:t>
            </a:r>
            <a:r>
              <a:rPr sz="1000" spc="-16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Studenti)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Alberto </a:t>
            </a:r>
            <a:r>
              <a:rPr sz="1000" spc="5" dirty="0">
                <a:latin typeface="Garamond"/>
                <a:cs typeface="Garamond"/>
              </a:rPr>
              <a:t>Balletto </a:t>
            </a:r>
            <a:r>
              <a:rPr sz="1000" spc="-5" dirty="0">
                <a:latin typeface="Garamond"/>
                <a:cs typeface="Garamond"/>
              </a:rPr>
              <a:t>(Rappresentante</a:t>
            </a:r>
            <a:r>
              <a:rPr sz="1000" spc="-17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Tecnici-Amministrativi)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Nicoletta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Buratti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Barbara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Cavalletti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Marco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Doria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10" dirty="0">
                <a:latin typeface="Garamond"/>
                <a:cs typeface="Garamond"/>
              </a:rPr>
              <a:t>Claudio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tferrari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Antonietta </a:t>
            </a:r>
            <a:r>
              <a:rPr sz="1000" spc="-5" dirty="0">
                <a:latin typeface="Garamond"/>
                <a:cs typeface="Garamond"/>
              </a:rPr>
              <a:t>Guglielmucci </a:t>
            </a:r>
            <a:r>
              <a:rPr sz="1000" dirty="0">
                <a:latin typeface="Garamond"/>
                <a:cs typeface="Garamond"/>
              </a:rPr>
              <a:t>(Segretario</a:t>
            </a:r>
            <a:r>
              <a:rPr sz="1000" spc="-17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Verbalizzante)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Corrado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Lagazio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Laura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Nieri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10" dirty="0">
                <a:latin typeface="Garamond"/>
                <a:cs typeface="Garamond"/>
              </a:rPr>
              <a:t>Luigi </a:t>
            </a:r>
            <a:r>
              <a:rPr sz="1000" spc="-10" dirty="0">
                <a:latin typeface="Garamond"/>
                <a:cs typeface="Garamond"/>
              </a:rPr>
              <a:t>Oddo </a:t>
            </a:r>
            <a:r>
              <a:rPr sz="1000" spc="-5" dirty="0">
                <a:latin typeface="Garamond"/>
                <a:cs typeface="Garamond"/>
              </a:rPr>
              <a:t>(Rappresentante</a:t>
            </a:r>
            <a:r>
              <a:rPr sz="1000" spc="-17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Dottorandi)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Lara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Penco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Alberto </a:t>
            </a:r>
            <a:r>
              <a:rPr sz="1000" spc="10" dirty="0">
                <a:latin typeface="Garamond"/>
                <a:cs typeface="Garamond"/>
              </a:rPr>
              <a:t>Quagli</a:t>
            </a:r>
            <a:r>
              <a:rPr sz="1000" spc="-114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(Presidente)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Serena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Scotto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Alessio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Tei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5"/>
              </a:spcBef>
              <a:buFont typeface="Garamond"/>
              <a:buChar char="–"/>
            </a:pPr>
            <a:endParaRPr sz="1150">
              <a:latin typeface="Garamond"/>
              <a:cs typeface="Garamond"/>
            </a:endParaRPr>
          </a:p>
          <a:p>
            <a:pPr marL="138430"/>
            <a:r>
              <a:rPr sz="900" b="1" spc="75" dirty="0">
                <a:latin typeface="Calibri"/>
                <a:cs typeface="Calibri"/>
              </a:rPr>
              <a:t>Coordinatori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85" dirty="0">
                <a:latin typeface="Calibri"/>
                <a:cs typeface="Calibri"/>
              </a:rPr>
              <a:t>Corsi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di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75" dirty="0">
                <a:latin typeface="Calibri"/>
                <a:cs typeface="Calibri"/>
              </a:rPr>
              <a:t>Studio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120" dirty="0">
                <a:latin typeface="Calibri"/>
                <a:cs typeface="Calibri"/>
              </a:rPr>
              <a:t>DIEC</a:t>
            </a:r>
            <a:endParaRPr sz="900">
              <a:latin typeface="Calibri"/>
              <a:cs typeface="Calibri"/>
            </a:endParaRPr>
          </a:p>
          <a:p>
            <a:pPr marL="138430" marR="5080" algn="just">
              <a:spcBef>
                <a:spcPts val="20"/>
              </a:spcBef>
            </a:pPr>
            <a:r>
              <a:rPr sz="1000" i="1" spc="45" dirty="0">
                <a:latin typeface="Garamond"/>
                <a:cs typeface="Garamond"/>
              </a:rPr>
              <a:t>Presiedono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coordinano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l’attività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del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Consiglio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del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Corso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di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Studio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che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è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re-  </a:t>
            </a:r>
            <a:r>
              <a:rPr sz="1000" i="1" spc="35" dirty="0">
                <a:latin typeface="Garamond"/>
                <a:cs typeface="Garamond"/>
              </a:rPr>
              <a:t>sponsabile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della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progettazione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del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percorso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formativo,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dell’attività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didattica  </a:t>
            </a:r>
            <a:r>
              <a:rPr sz="1000" i="1" spc="45" dirty="0">
                <a:latin typeface="Garamond"/>
                <a:cs typeface="Garamond"/>
              </a:rPr>
              <a:t>erogata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di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tutti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gli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60" dirty="0">
                <a:latin typeface="Garamond"/>
                <a:cs typeface="Garamond"/>
              </a:rPr>
              <a:t>eventi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le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iniziative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a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favore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degli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studenti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del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Corso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di  </a:t>
            </a:r>
            <a:r>
              <a:rPr sz="1000" i="1" spc="40" dirty="0">
                <a:latin typeface="Garamond"/>
                <a:cs typeface="Garamond"/>
              </a:rPr>
              <a:t>Studio.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25" dirty="0">
                <a:latin typeface="Garamond"/>
                <a:cs typeface="Garamond"/>
              </a:rPr>
              <a:t>tfrancesco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Avallone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(LM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Amministrazione,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tfinanza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Controllo)</a:t>
            </a:r>
            <a:endParaRPr sz="1000">
              <a:latin typeface="Garamond"/>
              <a:cs typeface="Garamond"/>
            </a:endParaRPr>
          </a:p>
          <a:p>
            <a:pPr marL="138430" marR="19050" indent="-126364"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Laura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Nieri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(LT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Economia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aziendale,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Economia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commercio,</a:t>
            </a:r>
            <a:r>
              <a:rPr sz="1000" spc="-4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Economia  </a:t>
            </a:r>
            <a:r>
              <a:rPr sz="1000" spc="-5" dirty="0">
                <a:latin typeface="Garamond"/>
                <a:cs typeface="Garamond"/>
              </a:rPr>
              <a:t>delle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aziende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marittime,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della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logistica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trasporti)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25" dirty="0">
                <a:latin typeface="Garamond"/>
                <a:cs typeface="Garamond"/>
              </a:rPr>
              <a:t>tfrancesco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Parola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(LM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Economia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management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marittimo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portuale)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20" dirty="0">
                <a:latin typeface="Garamond"/>
                <a:cs typeface="Garamond"/>
              </a:rPr>
              <a:t>Marina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Romani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30" dirty="0">
                <a:latin typeface="Garamond"/>
                <a:cs typeface="Garamond"/>
              </a:rPr>
              <a:t>(LM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Economia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Istituzioni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tfinanziarie)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Terry </a:t>
            </a:r>
            <a:r>
              <a:rPr sz="1000" spc="-20" dirty="0">
                <a:latin typeface="Garamond"/>
                <a:cs typeface="Garamond"/>
              </a:rPr>
              <a:t>Torre </a:t>
            </a:r>
            <a:r>
              <a:rPr sz="1000" spc="30" dirty="0">
                <a:latin typeface="Garamond"/>
                <a:cs typeface="Garamond"/>
              </a:rPr>
              <a:t>(LM</a:t>
            </a:r>
            <a:r>
              <a:rPr sz="1000" spc="-14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Management)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Andrea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Zanini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(LT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Scienze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del</a:t>
            </a:r>
            <a:r>
              <a:rPr sz="1000" spc="-5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turismo: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Impresa,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Cultura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e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Territorio)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5"/>
              </a:spcBef>
              <a:buFont typeface="Garamond"/>
              <a:buChar char="–"/>
            </a:pPr>
            <a:endParaRPr sz="1150">
              <a:latin typeface="Garamond"/>
              <a:cs typeface="Garamond"/>
            </a:endParaRPr>
          </a:p>
          <a:p>
            <a:pPr marL="138430"/>
            <a:r>
              <a:rPr sz="900" b="1" spc="70" dirty="0">
                <a:latin typeface="Calibri"/>
                <a:cs typeface="Calibri"/>
              </a:rPr>
              <a:t>Coordinatore </a:t>
            </a:r>
            <a:r>
              <a:rPr sz="900" b="1" spc="95" dirty="0">
                <a:latin typeface="Calibri"/>
                <a:cs typeface="Calibri"/>
              </a:rPr>
              <a:t>PhD</a:t>
            </a:r>
            <a:r>
              <a:rPr sz="900" b="1" spc="-125" dirty="0">
                <a:latin typeface="Calibri"/>
                <a:cs typeface="Calibri"/>
              </a:rPr>
              <a:t> </a:t>
            </a:r>
            <a:r>
              <a:rPr sz="900" b="1" spc="120" dirty="0">
                <a:latin typeface="Calibri"/>
                <a:cs typeface="Calibri"/>
              </a:rPr>
              <a:t>DIEC</a:t>
            </a:r>
            <a:endParaRPr sz="900">
              <a:latin typeface="Calibri"/>
              <a:cs typeface="Calibri"/>
            </a:endParaRPr>
          </a:p>
          <a:p>
            <a:pPr marL="138430" algn="just">
              <a:spcBef>
                <a:spcPts val="20"/>
              </a:spcBef>
            </a:pPr>
            <a:r>
              <a:rPr sz="1000" i="1" spc="-90" dirty="0">
                <a:latin typeface="Garamond"/>
                <a:cs typeface="Garamond"/>
              </a:rPr>
              <a:t>È</a:t>
            </a:r>
            <a:r>
              <a:rPr sz="1000" i="1" spc="-6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responsabile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dell’organizzazione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complessiva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del</a:t>
            </a:r>
            <a:r>
              <a:rPr sz="1000" i="1" spc="-6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Dottorato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di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Ricerca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10" dirty="0">
                <a:latin typeface="Garamond"/>
                <a:cs typeface="Garamond"/>
              </a:rPr>
              <a:t>Anna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Bottasso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09719" y="2488634"/>
            <a:ext cx="1473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5430">
              <a:spcBef>
                <a:spcPts val="100"/>
              </a:spcBef>
            </a:pPr>
            <a:r>
              <a:rPr sz="600" spc="5" dirty="0">
                <a:latin typeface="Georgia"/>
                <a:cs typeface="Georgia"/>
              </a:rPr>
              <a:t>Per </a:t>
            </a:r>
            <a:r>
              <a:rPr sz="600" dirty="0">
                <a:latin typeface="Georgia"/>
                <a:cs typeface="Georgia"/>
              </a:rPr>
              <a:t>le </a:t>
            </a:r>
            <a:r>
              <a:rPr sz="600" spc="10" dirty="0">
                <a:latin typeface="Georgia"/>
                <a:cs typeface="Georgia"/>
              </a:rPr>
              <a:t>Commissioni</a:t>
            </a:r>
            <a:r>
              <a:rPr sz="600" spc="-80" dirty="0">
                <a:latin typeface="Georgia"/>
                <a:cs typeface="Georgia"/>
              </a:rPr>
              <a:t> </a:t>
            </a:r>
            <a:r>
              <a:rPr sz="600" spc="10" dirty="0">
                <a:latin typeface="Georgia"/>
                <a:cs typeface="Georgia"/>
              </a:rPr>
              <a:t>limitatamente  </a:t>
            </a:r>
            <a:r>
              <a:rPr sz="600" spc="5" dirty="0">
                <a:latin typeface="Georgia"/>
                <a:cs typeface="Georgia"/>
              </a:rPr>
              <a:t>alla </a:t>
            </a:r>
            <a:r>
              <a:rPr sz="600" spc="10" dirty="0">
                <a:latin typeface="Georgia"/>
                <a:cs typeface="Georgia"/>
              </a:rPr>
              <a:t>componente</a:t>
            </a:r>
            <a:r>
              <a:rPr sz="600" spc="-30" dirty="0">
                <a:latin typeface="Georgia"/>
                <a:cs typeface="Georgia"/>
              </a:rPr>
              <a:t> </a:t>
            </a:r>
            <a:r>
              <a:rPr sz="600" spc="10" dirty="0">
                <a:latin typeface="Georgia"/>
                <a:cs typeface="Georgia"/>
              </a:rPr>
              <a:t>docente</a:t>
            </a:r>
            <a:endParaRPr sz="600">
              <a:latin typeface="Georgia"/>
              <a:cs typeface="Georgia"/>
            </a:endParaRPr>
          </a:p>
          <a:p>
            <a:pPr marL="12700"/>
            <a:r>
              <a:rPr sz="600" spc="15" dirty="0">
                <a:latin typeface="Georgia"/>
                <a:cs typeface="Georgia"/>
              </a:rPr>
              <a:t>(</a:t>
            </a:r>
            <a:r>
              <a:rPr sz="600" i="1" spc="15" dirty="0">
                <a:latin typeface="Calibri"/>
                <a:cs typeface="Calibri"/>
                <a:hlinkClick r:id="rId2"/>
              </a:rPr>
              <a:t>www.economia.unige.it/docenti-afferenti</a:t>
            </a:r>
            <a:r>
              <a:rPr sz="600" spc="15" dirty="0">
                <a:latin typeface="Georgia"/>
                <a:cs typeface="Georgia"/>
                <a:hlinkClick r:id="rId2"/>
              </a:rPr>
              <a:t>)</a:t>
            </a:r>
            <a:endParaRPr sz="6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5698" y="4426619"/>
            <a:ext cx="2215991" cy="4496435"/>
          </a:xfrm>
          <a:prstGeom prst="rect">
            <a:avLst/>
          </a:prstGeom>
        </p:spPr>
        <p:txBody>
          <a:bodyPr vert="vert270" wrap="square" lIns="0" tIns="25400" rIns="0" bIns="0" rtlCol="0">
            <a:spAutoFit/>
          </a:bodyPr>
          <a:lstStyle/>
          <a:p>
            <a:pPr marL="12700">
              <a:spcBef>
                <a:spcPts val="200"/>
              </a:spcBef>
            </a:pPr>
            <a:r>
              <a:rPr sz="7200" b="1" spc="225" dirty="0">
                <a:solidFill>
                  <a:srgbClr val="FBC700"/>
                </a:solidFill>
                <a:latin typeface="Tahoma"/>
                <a:cs typeface="Tahoma"/>
              </a:rPr>
              <a:t>chi</a:t>
            </a:r>
            <a:r>
              <a:rPr sz="7200" b="1" spc="-145" dirty="0">
                <a:solidFill>
                  <a:srgbClr val="FBC700"/>
                </a:solidFill>
                <a:latin typeface="Tahoma"/>
                <a:cs typeface="Tahoma"/>
              </a:rPr>
              <a:t> </a:t>
            </a:r>
            <a:r>
              <a:rPr sz="7200" b="1" spc="75" dirty="0">
                <a:solidFill>
                  <a:srgbClr val="FBC700"/>
                </a:solidFill>
                <a:latin typeface="Tahoma"/>
                <a:cs typeface="Tahoma"/>
              </a:rPr>
              <a:t>siamo</a:t>
            </a:r>
            <a:endParaRPr sz="72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4519" y="1541702"/>
            <a:ext cx="24752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-15" dirty="0">
                <a:solidFill>
                  <a:srgbClr val="3D3C3D"/>
                </a:solidFill>
                <a:latin typeface="Book Antiqua"/>
                <a:cs typeface="Book Antiqua"/>
              </a:rPr>
              <a:t>Chi</a:t>
            </a:r>
            <a:r>
              <a:rPr sz="800" b="1" spc="-3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b="1" spc="10" dirty="0">
                <a:solidFill>
                  <a:srgbClr val="3D3C3D"/>
                </a:solidFill>
                <a:latin typeface="Book Antiqua"/>
                <a:cs typeface="Book Antiqua"/>
              </a:rPr>
              <a:t>siamo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1593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41735" y="2479298"/>
            <a:ext cx="3834129" cy="6701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>
              <a:spcBef>
                <a:spcPts val="100"/>
              </a:spcBef>
            </a:pPr>
            <a:r>
              <a:rPr sz="900" b="1" spc="65" dirty="0">
                <a:latin typeface="Calibri"/>
                <a:cs typeface="Calibri"/>
              </a:rPr>
              <a:t>Responsabile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80" dirty="0">
                <a:latin typeface="Calibri"/>
                <a:cs typeface="Calibri"/>
              </a:rPr>
              <a:t>Assicurazione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55" dirty="0">
                <a:latin typeface="Calibri"/>
                <a:cs typeface="Calibri"/>
              </a:rPr>
              <a:t>della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Qualità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120" dirty="0">
                <a:latin typeface="Calibri"/>
                <a:cs typeface="Calibri"/>
              </a:rPr>
              <a:t>DIEC</a:t>
            </a:r>
            <a:endParaRPr sz="900">
              <a:latin typeface="Calibri"/>
              <a:cs typeface="Calibri"/>
            </a:endParaRPr>
          </a:p>
          <a:p>
            <a:pPr marL="138430" marR="194945">
              <a:spcBef>
                <a:spcPts val="20"/>
              </a:spcBef>
            </a:pPr>
            <a:r>
              <a:rPr sz="1000" spc="20" dirty="0">
                <a:latin typeface="Garamond"/>
                <a:cs typeface="Garamond"/>
              </a:rPr>
              <a:t>tf</a:t>
            </a:r>
            <a:r>
              <a:rPr sz="1000" i="1" spc="20" dirty="0">
                <a:latin typeface="Garamond"/>
                <a:cs typeface="Garamond"/>
              </a:rPr>
              <a:t>ornisce </a:t>
            </a:r>
            <a:r>
              <a:rPr sz="1000" i="1" spc="45" dirty="0">
                <a:latin typeface="Garamond"/>
                <a:cs typeface="Garamond"/>
              </a:rPr>
              <a:t>consulenza, </a:t>
            </a:r>
            <a:r>
              <a:rPr sz="1000" i="1" spc="35" dirty="0">
                <a:latin typeface="Garamond"/>
                <a:cs typeface="Garamond"/>
              </a:rPr>
              <a:t>supporto </a:t>
            </a:r>
            <a:r>
              <a:rPr sz="1000" i="1" spc="50" dirty="0">
                <a:latin typeface="Garamond"/>
                <a:cs typeface="Garamond"/>
              </a:rPr>
              <a:t>e </a:t>
            </a:r>
            <a:r>
              <a:rPr sz="1000" i="1" spc="45" dirty="0">
                <a:latin typeface="Garamond"/>
                <a:cs typeface="Garamond"/>
              </a:rPr>
              <a:t>supervisione per </a:t>
            </a:r>
            <a:r>
              <a:rPr sz="1000" i="1" spc="40" dirty="0">
                <a:latin typeface="Garamond"/>
                <a:cs typeface="Garamond"/>
              </a:rPr>
              <a:t>il </a:t>
            </a:r>
            <a:r>
              <a:rPr sz="1000" i="1" spc="60" dirty="0">
                <a:latin typeface="Garamond"/>
                <a:cs typeface="Garamond"/>
              </a:rPr>
              <a:t>miglioramento </a:t>
            </a:r>
            <a:r>
              <a:rPr sz="1000" i="1" spc="50" dirty="0">
                <a:latin typeface="Garamond"/>
                <a:cs typeface="Garamond"/>
              </a:rPr>
              <a:t>della  </a:t>
            </a:r>
            <a:r>
              <a:rPr sz="1000" i="1" spc="40" dirty="0">
                <a:latin typeface="Garamond"/>
                <a:cs typeface="Garamond"/>
              </a:rPr>
              <a:t>qualità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di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didattica,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ricerca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terza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missione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del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Dipartimento,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assicurando  il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collegamento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con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le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iniziative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di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25" dirty="0">
                <a:latin typeface="Garamond"/>
                <a:cs typeface="Garamond"/>
              </a:rPr>
              <a:t>Ateneo.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25" dirty="0">
                <a:latin typeface="Garamond"/>
                <a:cs typeface="Garamond"/>
              </a:rPr>
              <a:t>tfrancesca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Querci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5"/>
              </a:spcBef>
              <a:buFont typeface="Garamond"/>
              <a:buChar char="–"/>
            </a:pPr>
            <a:endParaRPr sz="1150">
              <a:latin typeface="Garamond"/>
              <a:cs typeface="Garamond"/>
            </a:endParaRPr>
          </a:p>
          <a:p>
            <a:pPr marL="138430"/>
            <a:r>
              <a:rPr sz="900" b="1" spc="70" dirty="0">
                <a:latin typeface="Calibri"/>
                <a:cs typeface="Calibri"/>
              </a:rPr>
              <a:t>Commissione </a:t>
            </a:r>
            <a:r>
              <a:rPr sz="900" b="1" spc="65" dirty="0">
                <a:latin typeface="Calibri"/>
                <a:cs typeface="Calibri"/>
              </a:rPr>
              <a:t>Orientamento</a:t>
            </a:r>
            <a:r>
              <a:rPr sz="900" b="1" spc="-125" dirty="0">
                <a:latin typeface="Calibri"/>
                <a:cs typeface="Calibri"/>
              </a:rPr>
              <a:t> </a:t>
            </a:r>
            <a:r>
              <a:rPr sz="900" b="1" spc="120" dirty="0">
                <a:latin typeface="Calibri"/>
                <a:cs typeface="Calibri"/>
              </a:rPr>
              <a:t>DIEC</a:t>
            </a:r>
            <a:endParaRPr sz="900">
              <a:latin typeface="Calibri"/>
              <a:cs typeface="Calibri"/>
            </a:endParaRPr>
          </a:p>
          <a:p>
            <a:pPr marL="138430" marR="155575">
              <a:spcBef>
                <a:spcPts val="20"/>
              </a:spcBef>
            </a:pPr>
            <a:r>
              <a:rPr sz="1000" i="1" spc="65" dirty="0">
                <a:latin typeface="Garamond"/>
                <a:cs typeface="Garamond"/>
              </a:rPr>
              <a:t>Programma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cura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lo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svolgimento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delle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attività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finalizzate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60" dirty="0">
                <a:latin typeface="Garamond"/>
                <a:cs typeface="Garamond"/>
              </a:rPr>
              <a:t>all’orientamento  in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ingresso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60" dirty="0">
                <a:latin typeface="Garamond"/>
                <a:cs typeface="Garamond"/>
              </a:rPr>
              <a:t>in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itinere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per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i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Corsi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di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laurea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60" dirty="0">
                <a:latin typeface="Garamond"/>
                <a:cs typeface="Garamond"/>
              </a:rPr>
              <a:t>triennale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del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Dipartimento.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Daniela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Ambrosino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Gabriele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Cardullo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Barbara </a:t>
            </a:r>
            <a:r>
              <a:rPr sz="1000" spc="10" dirty="0">
                <a:latin typeface="Garamond"/>
                <a:cs typeface="Garamond"/>
              </a:rPr>
              <a:t>Cavalletti</a:t>
            </a:r>
            <a:r>
              <a:rPr sz="1000" spc="-11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(Presidente)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Angelo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Gasparre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20" dirty="0">
                <a:latin typeface="Garamond"/>
                <a:cs typeface="Garamond"/>
              </a:rPr>
              <a:t>Marina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Resta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Paola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Ramassa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Elisa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Roncagliolo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Serena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Scotto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25" dirty="0">
                <a:latin typeface="Garamond"/>
                <a:cs typeface="Garamond"/>
              </a:rPr>
              <a:t>Elena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Tanfani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buFont typeface="Garamond"/>
              <a:buChar char="–"/>
            </a:pPr>
            <a:endParaRPr sz="1050">
              <a:latin typeface="Garamond"/>
              <a:cs typeface="Garamond"/>
            </a:endParaRPr>
          </a:p>
          <a:p>
            <a:pPr marL="138430" marR="749935">
              <a:lnSpc>
                <a:spcPct val="111100"/>
              </a:lnSpc>
            </a:pPr>
            <a:r>
              <a:rPr sz="900" b="1" spc="70" dirty="0">
                <a:latin typeface="Calibri"/>
                <a:cs typeface="Calibri"/>
              </a:rPr>
              <a:t>Commissione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80" dirty="0">
                <a:latin typeface="Calibri"/>
                <a:cs typeface="Calibri"/>
              </a:rPr>
              <a:t>Assicurazione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Qualità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80" dirty="0">
                <a:latin typeface="Calibri"/>
                <a:cs typeface="Calibri"/>
              </a:rPr>
              <a:t>Lauree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85" dirty="0">
                <a:latin typeface="Calibri"/>
                <a:cs typeface="Calibri"/>
              </a:rPr>
              <a:t>Triennali  </a:t>
            </a:r>
            <a:r>
              <a:rPr sz="900" b="1" spc="50" dirty="0">
                <a:latin typeface="Calibri"/>
                <a:cs typeface="Calibri"/>
              </a:rPr>
              <a:t>Sede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Genova</a:t>
            </a:r>
            <a:endParaRPr sz="900">
              <a:latin typeface="Calibri"/>
              <a:cs typeface="Calibri"/>
            </a:endParaRPr>
          </a:p>
          <a:p>
            <a:pPr marL="138430" marR="130810" algn="just">
              <a:spcBef>
                <a:spcPts val="20"/>
              </a:spcBef>
            </a:pPr>
            <a:r>
              <a:rPr sz="1000" i="1" spc="45" dirty="0">
                <a:latin typeface="Garamond"/>
                <a:cs typeface="Garamond"/>
              </a:rPr>
              <a:t>Monitora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con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periodicità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60" dirty="0">
                <a:latin typeface="Garamond"/>
                <a:cs typeface="Garamond"/>
              </a:rPr>
              <a:t>annuale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la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qualità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della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didattica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erogata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dai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Cor-  </a:t>
            </a:r>
            <a:r>
              <a:rPr sz="1000" i="1" spc="10" dirty="0">
                <a:latin typeface="Garamond"/>
                <a:cs typeface="Garamond"/>
              </a:rPr>
              <a:t>si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di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Studio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triennali,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60" dirty="0">
                <a:latin typeface="Garamond"/>
                <a:cs typeface="Garamond"/>
              </a:rPr>
              <a:t>in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stretto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60" dirty="0">
                <a:latin typeface="Garamond"/>
                <a:cs typeface="Garamond"/>
              </a:rPr>
              <a:t>coordinamento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con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20" dirty="0">
                <a:latin typeface="Garamond"/>
                <a:cs typeface="Garamond"/>
              </a:rPr>
              <a:t>l’Ateneo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il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Responsabile  </a:t>
            </a:r>
            <a:r>
              <a:rPr sz="1000" i="1" spc="25" dirty="0">
                <a:latin typeface="Garamond"/>
                <a:cs typeface="Garamond"/>
              </a:rPr>
              <a:t>Assicurazione </a:t>
            </a:r>
            <a:r>
              <a:rPr sz="1000" i="1" spc="40" dirty="0">
                <a:latin typeface="Garamond"/>
                <a:cs typeface="Garamond"/>
              </a:rPr>
              <a:t>Qualità</a:t>
            </a:r>
            <a:r>
              <a:rPr sz="1000" i="1" spc="-140" dirty="0">
                <a:latin typeface="Garamond"/>
                <a:cs typeface="Garamond"/>
              </a:rPr>
              <a:t> </a:t>
            </a:r>
            <a:r>
              <a:rPr sz="1000" i="1" dirty="0">
                <a:latin typeface="Garamond"/>
                <a:cs typeface="Garamond"/>
              </a:rPr>
              <a:t>DIEC.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Gabriele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Cardullo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Corrado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Lagazio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Giulia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Leoni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Barbara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Mendolicchio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Lorenzo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Mizzau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Laura Nieri</a:t>
            </a:r>
            <a:r>
              <a:rPr sz="1000" spc="-114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(Presidente)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20" dirty="0">
                <a:latin typeface="Garamond"/>
                <a:cs typeface="Garamond"/>
              </a:rPr>
              <a:t>Marina</a:t>
            </a:r>
            <a:r>
              <a:rPr sz="1000" spc="-145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Ravera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Giovanni</a:t>
            </a:r>
            <a:r>
              <a:rPr sz="1000" spc="-120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Satta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Roberta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Scarsi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Serena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Scotto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Pierpaolo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Uberti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55"/>
              </a:spcBef>
              <a:buFont typeface="Garamond"/>
              <a:buChar char="–"/>
            </a:pPr>
            <a:endParaRPr sz="1000">
              <a:latin typeface="Garamond"/>
              <a:cs typeface="Garamond"/>
            </a:endParaRPr>
          </a:p>
          <a:p>
            <a:pPr marL="138430" marR="749935">
              <a:lnSpc>
                <a:spcPct val="111100"/>
              </a:lnSpc>
            </a:pPr>
            <a:r>
              <a:rPr sz="900" b="1" spc="70" dirty="0">
                <a:latin typeface="Calibri"/>
                <a:cs typeface="Calibri"/>
              </a:rPr>
              <a:t>Commissione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80" dirty="0">
                <a:latin typeface="Calibri"/>
                <a:cs typeface="Calibri"/>
              </a:rPr>
              <a:t>Assicurazione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Qualità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80" dirty="0">
                <a:latin typeface="Calibri"/>
                <a:cs typeface="Calibri"/>
              </a:rPr>
              <a:t>Lauree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85" dirty="0">
                <a:latin typeface="Calibri"/>
                <a:cs typeface="Calibri"/>
              </a:rPr>
              <a:t>Triennali  </a:t>
            </a:r>
            <a:r>
              <a:rPr sz="900" b="1" spc="50" dirty="0">
                <a:latin typeface="Calibri"/>
                <a:cs typeface="Calibri"/>
              </a:rPr>
              <a:t>Sede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75" dirty="0">
                <a:latin typeface="Calibri"/>
                <a:cs typeface="Calibri"/>
              </a:rPr>
              <a:t>Imperia</a:t>
            </a:r>
            <a:endParaRPr sz="900">
              <a:latin typeface="Calibri"/>
              <a:cs typeface="Calibri"/>
            </a:endParaRPr>
          </a:p>
          <a:p>
            <a:pPr marL="138430">
              <a:spcBef>
                <a:spcPts val="20"/>
              </a:spcBef>
            </a:pPr>
            <a:r>
              <a:rPr sz="1000" spc="5" dirty="0">
                <a:latin typeface="Garamond"/>
                <a:cs typeface="Garamond"/>
              </a:rPr>
              <a:t>(Limitatamente </a:t>
            </a:r>
            <a:r>
              <a:rPr sz="1000" spc="-10" dirty="0">
                <a:latin typeface="Garamond"/>
                <a:cs typeface="Garamond"/>
              </a:rPr>
              <a:t>a </a:t>
            </a:r>
            <a:r>
              <a:rPr sz="1000" spc="-15" dirty="0">
                <a:latin typeface="Garamond"/>
                <a:cs typeface="Garamond"/>
              </a:rPr>
              <a:t>componenti</a:t>
            </a:r>
            <a:r>
              <a:rPr sz="1000" spc="-16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DIEC)</a:t>
            </a:r>
            <a:endParaRPr sz="1000">
              <a:latin typeface="Garamond"/>
              <a:cs typeface="Garamond"/>
            </a:endParaRPr>
          </a:p>
          <a:p>
            <a:pPr marL="138430" marR="145415"/>
            <a:r>
              <a:rPr sz="1000" i="1" spc="35" dirty="0">
                <a:latin typeface="Garamond"/>
                <a:cs typeface="Garamond"/>
              </a:rPr>
              <a:t>Monitora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con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periodicità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annuale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la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qualità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della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didattica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erogata,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in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stretto  </a:t>
            </a:r>
            <a:r>
              <a:rPr sz="1000" i="1" spc="50" dirty="0">
                <a:latin typeface="Garamond"/>
                <a:cs typeface="Garamond"/>
              </a:rPr>
              <a:t>coordinamento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con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" dirty="0">
                <a:latin typeface="Garamond"/>
                <a:cs typeface="Garamond"/>
              </a:rPr>
              <a:t>l’Ateneo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il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Responsabile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15" dirty="0">
                <a:latin typeface="Garamond"/>
                <a:cs typeface="Garamond"/>
              </a:rPr>
              <a:t>Assicurazione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Qualità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-10" dirty="0">
                <a:latin typeface="Garamond"/>
                <a:cs typeface="Garamond"/>
              </a:rPr>
              <a:t>DIEC.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Andrea </a:t>
            </a:r>
            <a:r>
              <a:rPr sz="1000" spc="15" dirty="0">
                <a:latin typeface="Garamond"/>
                <a:cs typeface="Garamond"/>
              </a:rPr>
              <a:t>Zanini</a:t>
            </a:r>
            <a:r>
              <a:rPr sz="1000" spc="-114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(Coordinatore)</a:t>
            </a:r>
            <a:endParaRPr sz="1000">
              <a:latin typeface="Garamond"/>
              <a:cs typeface="Garamond"/>
            </a:endParaRPr>
          </a:p>
          <a:p>
            <a:pPr marR="5080" algn="r">
              <a:spcBef>
                <a:spcPts val="745"/>
              </a:spcBef>
            </a:pPr>
            <a:r>
              <a:rPr sz="800" spc="-15" dirty="0">
                <a:latin typeface="Georgia"/>
                <a:cs typeface="Georgia"/>
              </a:rPr>
              <a:t>7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01699" y="4426619"/>
            <a:ext cx="2215991" cy="4496435"/>
          </a:xfrm>
          <a:prstGeom prst="rect">
            <a:avLst/>
          </a:prstGeom>
        </p:spPr>
        <p:txBody>
          <a:bodyPr vert="vert270" wrap="square" lIns="0" tIns="25400" rIns="0" bIns="0" rtlCol="0">
            <a:spAutoFit/>
          </a:bodyPr>
          <a:lstStyle/>
          <a:p>
            <a:pPr marL="12700">
              <a:spcBef>
                <a:spcPts val="200"/>
              </a:spcBef>
            </a:pPr>
            <a:r>
              <a:rPr sz="7200" b="1" spc="225" dirty="0">
                <a:solidFill>
                  <a:srgbClr val="FBC700"/>
                </a:solidFill>
                <a:latin typeface="Tahoma"/>
                <a:cs typeface="Tahoma"/>
              </a:rPr>
              <a:t>chi</a:t>
            </a:r>
            <a:r>
              <a:rPr sz="7200" b="1" spc="-145" dirty="0">
                <a:solidFill>
                  <a:srgbClr val="FBC700"/>
                </a:solidFill>
                <a:latin typeface="Tahoma"/>
                <a:cs typeface="Tahoma"/>
              </a:rPr>
              <a:t> </a:t>
            </a:r>
            <a:r>
              <a:rPr sz="7200" b="1" spc="75" dirty="0">
                <a:solidFill>
                  <a:srgbClr val="FBC700"/>
                </a:solidFill>
                <a:latin typeface="Tahoma"/>
                <a:cs typeface="Tahoma"/>
              </a:rPr>
              <a:t>siamo</a:t>
            </a:r>
            <a:endParaRPr sz="72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9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19" y="1541702"/>
            <a:ext cx="24752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-15" dirty="0">
                <a:solidFill>
                  <a:srgbClr val="3D3C3D"/>
                </a:solidFill>
                <a:latin typeface="Book Antiqua"/>
                <a:cs typeface="Book Antiqua"/>
              </a:rPr>
              <a:t>Chi</a:t>
            </a:r>
            <a:r>
              <a:rPr sz="800" b="1" spc="-3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b="1" spc="10" dirty="0">
                <a:solidFill>
                  <a:srgbClr val="3D3C3D"/>
                </a:solidFill>
                <a:latin typeface="Book Antiqua"/>
                <a:cs typeface="Book Antiqua"/>
              </a:rPr>
              <a:t>siamo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244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84151" y="8962411"/>
            <a:ext cx="762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85" dirty="0">
                <a:latin typeface="Georgia"/>
                <a:cs typeface="Georgia"/>
              </a:rPr>
              <a:t>8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5734" y="2479299"/>
            <a:ext cx="3702050" cy="64915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>
              <a:spcBef>
                <a:spcPts val="100"/>
              </a:spcBef>
            </a:pPr>
            <a:r>
              <a:rPr sz="900" b="1" spc="70" dirty="0">
                <a:latin typeface="Calibri"/>
                <a:cs typeface="Calibri"/>
              </a:rPr>
              <a:t>Commissione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80" dirty="0">
                <a:latin typeface="Calibri"/>
                <a:cs typeface="Calibri"/>
              </a:rPr>
              <a:t>Assicurazione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Qualità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130" dirty="0">
                <a:latin typeface="Calibri"/>
                <a:cs typeface="Calibri"/>
              </a:rPr>
              <a:t>LM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135" dirty="0">
                <a:latin typeface="Calibri"/>
                <a:cs typeface="Calibri"/>
              </a:rPr>
              <a:t>AFC</a:t>
            </a:r>
            <a:endParaRPr sz="900">
              <a:latin typeface="Calibri"/>
              <a:cs typeface="Calibri"/>
            </a:endParaRPr>
          </a:p>
          <a:p>
            <a:pPr marL="138430" marR="12700">
              <a:spcBef>
                <a:spcPts val="20"/>
              </a:spcBef>
            </a:pPr>
            <a:r>
              <a:rPr sz="1000" i="1" spc="35" dirty="0">
                <a:latin typeface="Garamond"/>
                <a:cs typeface="Garamond"/>
              </a:rPr>
              <a:t>Monitora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con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periodicità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annuale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la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qualità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della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didattica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erogata,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in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stretto  </a:t>
            </a:r>
            <a:r>
              <a:rPr sz="1000" i="1" spc="50" dirty="0">
                <a:latin typeface="Garamond"/>
                <a:cs typeface="Garamond"/>
              </a:rPr>
              <a:t>coordinamento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con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" dirty="0">
                <a:latin typeface="Garamond"/>
                <a:cs typeface="Garamond"/>
              </a:rPr>
              <a:t>l’Ateneo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il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Responsabile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15" dirty="0">
                <a:latin typeface="Garamond"/>
                <a:cs typeface="Garamond"/>
              </a:rPr>
              <a:t>Assicurazione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Qualità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-10" dirty="0">
                <a:latin typeface="Garamond"/>
                <a:cs typeface="Garamond"/>
              </a:rPr>
              <a:t>DIEC.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20" dirty="0">
                <a:latin typeface="Garamond"/>
                <a:cs typeface="Garamond"/>
              </a:rPr>
              <a:t>Tommaso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Arrigo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(Dipartimento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Giurisprudenza)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25" dirty="0">
                <a:latin typeface="Garamond"/>
                <a:cs typeface="Garamond"/>
              </a:rPr>
              <a:t>tfrancesco </a:t>
            </a:r>
            <a:r>
              <a:rPr sz="1000" spc="-15" dirty="0">
                <a:latin typeface="Garamond"/>
                <a:cs typeface="Garamond"/>
              </a:rPr>
              <a:t>Avallone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(Presidente)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Paola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Ramassa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20" dirty="0">
                <a:latin typeface="Garamond"/>
                <a:cs typeface="Garamond"/>
              </a:rPr>
              <a:t>Marina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Resta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Paola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Tarigo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(Dipartimento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Giurisprudenza)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5"/>
              </a:spcBef>
              <a:buFont typeface="Garamond"/>
              <a:buChar char="–"/>
            </a:pPr>
            <a:endParaRPr sz="1150">
              <a:latin typeface="Garamond"/>
              <a:cs typeface="Garamond"/>
            </a:endParaRPr>
          </a:p>
          <a:p>
            <a:pPr marL="138430"/>
            <a:r>
              <a:rPr sz="900" b="1" spc="70" dirty="0">
                <a:latin typeface="Calibri"/>
                <a:cs typeface="Calibri"/>
              </a:rPr>
              <a:t>Commissione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80" dirty="0">
                <a:latin typeface="Calibri"/>
                <a:cs typeface="Calibri"/>
              </a:rPr>
              <a:t>Assicurazione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Qualità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130" dirty="0">
                <a:latin typeface="Calibri"/>
                <a:cs typeface="Calibri"/>
              </a:rPr>
              <a:t>LM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125" dirty="0">
                <a:latin typeface="Calibri"/>
                <a:cs typeface="Calibri"/>
              </a:rPr>
              <a:t>EIF</a:t>
            </a:r>
            <a:endParaRPr sz="900">
              <a:latin typeface="Calibri"/>
              <a:cs typeface="Calibri"/>
            </a:endParaRPr>
          </a:p>
          <a:p>
            <a:pPr marL="138430" marR="12700">
              <a:spcBef>
                <a:spcPts val="20"/>
              </a:spcBef>
            </a:pPr>
            <a:r>
              <a:rPr sz="1000" i="1" spc="35" dirty="0">
                <a:latin typeface="Garamond"/>
                <a:cs typeface="Garamond"/>
              </a:rPr>
              <a:t>Monitora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con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periodicità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annuale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la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qualità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della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didattica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erogata,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in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stretto  </a:t>
            </a:r>
            <a:r>
              <a:rPr sz="1000" i="1" spc="50" dirty="0">
                <a:latin typeface="Garamond"/>
                <a:cs typeface="Garamond"/>
              </a:rPr>
              <a:t>coordinamento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con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" dirty="0">
                <a:latin typeface="Garamond"/>
                <a:cs typeface="Garamond"/>
              </a:rPr>
              <a:t>l’Ateneo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il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Responsabile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15" dirty="0">
                <a:latin typeface="Garamond"/>
                <a:cs typeface="Garamond"/>
              </a:rPr>
              <a:t>Assicurazione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Qualità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-10" dirty="0">
                <a:latin typeface="Garamond"/>
                <a:cs typeface="Garamond"/>
              </a:rPr>
              <a:t>DIEC.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Marcello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Montefiori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25" dirty="0">
                <a:latin typeface="Garamond"/>
                <a:cs typeface="Garamond"/>
              </a:rPr>
              <a:t>tfrancesca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Querci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20" dirty="0">
                <a:latin typeface="Garamond"/>
                <a:cs typeface="Garamond"/>
              </a:rPr>
              <a:t>Marina </a:t>
            </a:r>
            <a:r>
              <a:rPr sz="1000" dirty="0">
                <a:latin typeface="Garamond"/>
                <a:cs typeface="Garamond"/>
              </a:rPr>
              <a:t>Romani</a:t>
            </a:r>
            <a:r>
              <a:rPr sz="1000" spc="-13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(Presidente)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5"/>
              </a:spcBef>
              <a:buFont typeface="Garamond"/>
              <a:buChar char="–"/>
            </a:pPr>
            <a:endParaRPr sz="1150">
              <a:latin typeface="Garamond"/>
              <a:cs typeface="Garamond"/>
            </a:endParaRPr>
          </a:p>
          <a:p>
            <a:pPr marL="138430"/>
            <a:r>
              <a:rPr sz="900" b="1" spc="70" dirty="0">
                <a:latin typeface="Calibri"/>
                <a:cs typeface="Calibri"/>
              </a:rPr>
              <a:t>Commissione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80" dirty="0">
                <a:latin typeface="Calibri"/>
                <a:cs typeface="Calibri"/>
              </a:rPr>
              <a:t>Assicurazione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Qualità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130" dirty="0">
                <a:latin typeface="Calibri"/>
                <a:cs typeface="Calibri"/>
              </a:rPr>
              <a:t>LM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100" dirty="0">
                <a:latin typeface="Calibri"/>
                <a:cs typeface="Calibri"/>
              </a:rPr>
              <a:t>EMMP</a:t>
            </a:r>
            <a:endParaRPr sz="900">
              <a:latin typeface="Calibri"/>
              <a:cs typeface="Calibri"/>
            </a:endParaRPr>
          </a:p>
          <a:p>
            <a:pPr marL="138430" marR="5080">
              <a:spcBef>
                <a:spcPts val="20"/>
              </a:spcBef>
            </a:pPr>
            <a:r>
              <a:rPr sz="1000" i="1" spc="45" dirty="0">
                <a:latin typeface="Garamond"/>
                <a:cs typeface="Garamond"/>
              </a:rPr>
              <a:t>Monitora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con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periodicità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60" dirty="0">
                <a:latin typeface="Garamond"/>
                <a:cs typeface="Garamond"/>
              </a:rPr>
              <a:t>annuale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la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qualità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della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didattica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erogata,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60" dirty="0">
                <a:latin typeface="Garamond"/>
                <a:cs typeface="Garamond"/>
              </a:rPr>
              <a:t>in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stret-  </a:t>
            </a:r>
            <a:r>
              <a:rPr sz="1000" i="1" spc="40" dirty="0">
                <a:latin typeface="Garamond"/>
                <a:cs typeface="Garamond"/>
              </a:rPr>
              <a:t>to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coordinamento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con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" dirty="0">
                <a:latin typeface="Garamond"/>
                <a:cs typeface="Garamond"/>
              </a:rPr>
              <a:t>l’Ateneo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il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Responsabile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15" dirty="0">
                <a:latin typeface="Garamond"/>
                <a:cs typeface="Garamond"/>
              </a:rPr>
              <a:t>Assicurazione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Qualità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-10" dirty="0">
                <a:latin typeface="Garamond"/>
                <a:cs typeface="Garamond"/>
              </a:rPr>
              <a:t>DIEC.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Monica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Brignardello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25" dirty="0">
                <a:latin typeface="Garamond"/>
                <a:cs typeface="Garamond"/>
              </a:rPr>
              <a:t>tfrancesco </a:t>
            </a:r>
            <a:r>
              <a:rPr sz="1000" spc="-10" dirty="0">
                <a:latin typeface="Garamond"/>
                <a:cs typeface="Garamond"/>
              </a:rPr>
              <a:t>Parola</a:t>
            </a:r>
            <a:r>
              <a:rPr sz="1000" spc="-9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(Presidente)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Luca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25" dirty="0">
                <a:latin typeface="Garamond"/>
                <a:cs typeface="Garamond"/>
              </a:rPr>
              <a:t>Persico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5"/>
              </a:spcBef>
              <a:buFont typeface="Garamond"/>
              <a:buChar char="–"/>
            </a:pPr>
            <a:endParaRPr sz="1150">
              <a:latin typeface="Garamond"/>
              <a:cs typeface="Garamond"/>
            </a:endParaRPr>
          </a:p>
          <a:p>
            <a:pPr marL="138430"/>
            <a:r>
              <a:rPr sz="900" b="1" spc="70" dirty="0">
                <a:latin typeface="Calibri"/>
                <a:cs typeface="Calibri"/>
              </a:rPr>
              <a:t>Commissione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80" dirty="0">
                <a:latin typeface="Calibri"/>
                <a:cs typeface="Calibri"/>
              </a:rPr>
              <a:t>Assicurazione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Qualità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130" dirty="0">
                <a:latin typeface="Calibri"/>
                <a:cs typeface="Calibri"/>
              </a:rPr>
              <a:t>LM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130" dirty="0">
                <a:latin typeface="Calibri"/>
                <a:cs typeface="Calibri"/>
              </a:rPr>
              <a:t>MAN</a:t>
            </a:r>
            <a:endParaRPr sz="900">
              <a:latin typeface="Calibri"/>
              <a:cs typeface="Calibri"/>
            </a:endParaRPr>
          </a:p>
          <a:p>
            <a:pPr marL="138430" marR="12700">
              <a:spcBef>
                <a:spcPts val="20"/>
              </a:spcBef>
            </a:pPr>
            <a:r>
              <a:rPr sz="1000" i="1" spc="35" dirty="0">
                <a:latin typeface="Garamond"/>
                <a:cs typeface="Garamond"/>
              </a:rPr>
              <a:t>Monitora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con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periodicità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annuale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la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qualità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della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didattica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erogata,</a:t>
            </a:r>
            <a:r>
              <a:rPr sz="1000" i="1" spc="-4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in</a:t>
            </a:r>
            <a:r>
              <a:rPr sz="1000" i="1" spc="-40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stretto  </a:t>
            </a:r>
            <a:r>
              <a:rPr sz="1000" i="1" spc="50" dirty="0">
                <a:latin typeface="Garamond"/>
                <a:cs typeface="Garamond"/>
              </a:rPr>
              <a:t>coordinamento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con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" dirty="0">
                <a:latin typeface="Garamond"/>
                <a:cs typeface="Garamond"/>
              </a:rPr>
              <a:t>l’Ateneo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il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Responsabile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15" dirty="0">
                <a:latin typeface="Garamond"/>
                <a:cs typeface="Garamond"/>
              </a:rPr>
              <a:t>Assicurazione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Qualità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-10" dirty="0">
                <a:latin typeface="Garamond"/>
                <a:cs typeface="Garamond"/>
              </a:rPr>
              <a:t>DIEC.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Daniela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Ambrosino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Silvia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Bruzzi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Lara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Penco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Luisa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Piccinno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Terry </a:t>
            </a:r>
            <a:r>
              <a:rPr sz="1000" spc="-20" dirty="0">
                <a:latin typeface="Garamond"/>
                <a:cs typeface="Garamond"/>
              </a:rPr>
              <a:t>Torre</a:t>
            </a:r>
            <a:r>
              <a:rPr sz="1000" spc="-11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(Presidente)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10"/>
              </a:spcBef>
              <a:buFont typeface="Garamond"/>
              <a:buChar char="–"/>
            </a:pPr>
            <a:endParaRPr sz="1150">
              <a:latin typeface="Garamond"/>
              <a:cs typeface="Garamond"/>
            </a:endParaRPr>
          </a:p>
          <a:p>
            <a:pPr marL="138430"/>
            <a:r>
              <a:rPr sz="900" b="1" spc="70" dirty="0">
                <a:latin typeface="Calibri"/>
                <a:cs typeface="Calibri"/>
              </a:rPr>
              <a:t>Commissione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85" dirty="0">
                <a:latin typeface="Calibri"/>
                <a:cs typeface="Calibri"/>
              </a:rPr>
              <a:t>Test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55" dirty="0">
                <a:latin typeface="Calibri"/>
                <a:cs typeface="Calibri"/>
              </a:rPr>
              <a:t>d’accesso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155" dirty="0">
                <a:latin typeface="Calibri"/>
                <a:cs typeface="Calibri"/>
              </a:rPr>
              <a:t>LT</a:t>
            </a:r>
            <a:endParaRPr sz="900">
              <a:latin typeface="Calibri"/>
              <a:cs typeface="Calibri"/>
            </a:endParaRPr>
          </a:p>
          <a:p>
            <a:pPr marL="138430" marR="272415">
              <a:spcBef>
                <a:spcPts val="20"/>
              </a:spcBef>
            </a:pPr>
            <a:r>
              <a:rPr sz="1000" i="1" spc="65" dirty="0">
                <a:latin typeface="Garamond"/>
                <a:cs typeface="Garamond"/>
              </a:rPr>
              <a:t>Provvede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a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sorvegliare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la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regolarità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60" dirty="0">
                <a:latin typeface="Garamond"/>
                <a:cs typeface="Garamond"/>
              </a:rPr>
              <a:t>dei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test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di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25" dirty="0">
                <a:latin typeface="Garamond"/>
                <a:cs typeface="Garamond"/>
              </a:rPr>
              <a:t>accesso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40" dirty="0">
                <a:latin typeface="Garamond"/>
                <a:cs typeface="Garamond"/>
              </a:rPr>
              <a:t>ai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Corsi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5" dirty="0">
                <a:latin typeface="Garamond"/>
                <a:cs typeface="Garamond"/>
              </a:rPr>
              <a:t>di</a:t>
            </a:r>
            <a:r>
              <a:rPr sz="1000" i="1" spc="-50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laurea  </a:t>
            </a:r>
            <a:r>
              <a:rPr sz="1000" i="1" spc="55" dirty="0">
                <a:latin typeface="Garamond"/>
                <a:cs typeface="Garamond"/>
              </a:rPr>
              <a:t>triennali.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Elisa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Bonollo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15" dirty="0">
                <a:latin typeface="Garamond"/>
                <a:cs typeface="Garamond"/>
              </a:rPr>
              <a:t>Claudia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Burlando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5" dirty="0">
                <a:latin typeface="Garamond"/>
                <a:cs typeface="Garamond"/>
              </a:rPr>
              <a:t>Silvia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Bruzzi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20" dirty="0">
                <a:latin typeface="Garamond"/>
                <a:cs typeface="Garamond"/>
              </a:rPr>
              <a:t>Hilda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Ghiara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Marco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Guerrazzi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Marcello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Montefiori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5" dirty="0">
                <a:latin typeface="Garamond"/>
                <a:cs typeface="Garamond"/>
              </a:rPr>
              <a:t>Luisa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Piccinno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5698" y="4426619"/>
            <a:ext cx="2215991" cy="4496435"/>
          </a:xfrm>
          <a:prstGeom prst="rect">
            <a:avLst/>
          </a:prstGeom>
        </p:spPr>
        <p:txBody>
          <a:bodyPr vert="vert270" wrap="square" lIns="0" tIns="25400" rIns="0" bIns="0" rtlCol="0">
            <a:spAutoFit/>
          </a:bodyPr>
          <a:lstStyle/>
          <a:p>
            <a:pPr marL="12700">
              <a:spcBef>
                <a:spcPts val="200"/>
              </a:spcBef>
            </a:pPr>
            <a:r>
              <a:rPr sz="7200" b="1" spc="225" dirty="0">
                <a:solidFill>
                  <a:srgbClr val="FBC700"/>
                </a:solidFill>
                <a:latin typeface="Tahoma"/>
                <a:cs typeface="Tahoma"/>
              </a:rPr>
              <a:t>chi</a:t>
            </a:r>
            <a:r>
              <a:rPr sz="7200" b="1" spc="-145" dirty="0">
                <a:solidFill>
                  <a:srgbClr val="FBC700"/>
                </a:solidFill>
                <a:latin typeface="Tahoma"/>
                <a:cs typeface="Tahoma"/>
              </a:rPr>
              <a:t> </a:t>
            </a:r>
            <a:r>
              <a:rPr sz="7200" b="1" spc="75" dirty="0">
                <a:solidFill>
                  <a:srgbClr val="FBC700"/>
                </a:solidFill>
                <a:latin typeface="Tahoma"/>
                <a:cs typeface="Tahoma"/>
              </a:rPr>
              <a:t>siamo</a:t>
            </a:r>
            <a:endParaRPr sz="72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719" y="1541702"/>
            <a:ext cx="12649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Dipartimento </a:t>
            </a:r>
            <a:r>
              <a:rPr sz="800" spc="-10" dirty="0">
                <a:solidFill>
                  <a:srgbClr val="3D3C3D"/>
                </a:solidFill>
                <a:latin typeface="Book Antiqua"/>
                <a:cs typeface="Book Antiqua"/>
              </a:rPr>
              <a:t>di</a:t>
            </a:r>
            <a:r>
              <a:rPr sz="800" spc="-9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spc="15" dirty="0">
                <a:solidFill>
                  <a:srgbClr val="3D3C3D"/>
                </a:solidFill>
                <a:latin typeface="Book Antiqua"/>
                <a:cs typeface="Book Antiqua"/>
              </a:rPr>
              <a:t>Economia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4519" y="1541702"/>
            <a:ext cx="24752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70" dirty="0">
                <a:solidFill>
                  <a:srgbClr val="3D3C3D"/>
                </a:solidFill>
                <a:latin typeface="Calibri"/>
                <a:cs typeface="Calibri"/>
              </a:rPr>
              <a:t>Primo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solidFill>
                  <a:srgbClr val="3D3C3D"/>
                </a:solidFill>
                <a:latin typeface="Calibri"/>
                <a:cs typeface="Calibri"/>
              </a:rPr>
              <a:t>Bilancio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di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3D3C3D"/>
                </a:solidFill>
                <a:latin typeface="Calibri"/>
                <a:cs typeface="Calibri"/>
              </a:rPr>
              <a:t>Missione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3D3C3D"/>
                </a:solidFill>
                <a:latin typeface="Calibri"/>
                <a:cs typeface="Calibri"/>
              </a:rPr>
              <a:t>a.a.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3D3C3D"/>
                </a:solidFill>
                <a:latin typeface="Calibri"/>
                <a:cs typeface="Calibri"/>
              </a:rPr>
              <a:t>2018/2019</a:t>
            </a:r>
            <a:r>
              <a:rPr sz="800" spc="-5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3D3C3D"/>
                </a:solidFill>
                <a:latin typeface="Calibri"/>
                <a:cs typeface="Calibri"/>
              </a:rPr>
              <a:t>–</a:t>
            </a:r>
            <a:r>
              <a:rPr sz="800" spc="-10" dirty="0">
                <a:solidFill>
                  <a:srgbClr val="3D3C3D"/>
                </a:solidFill>
                <a:latin typeface="Calibri"/>
                <a:cs typeface="Calibri"/>
              </a:rPr>
              <a:t> </a:t>
            </a:r>
            <a:r>
              <a:rPr sz="800" b="1" spc="-15" dirty="0">
                <a:solidFill>
                  <a:srgbClr val="3D3C3D"/>
                </a:solidFill>
                <a:latin typeface="Book Antiqua"/>
                <a:cs typeface="Book Antiqua"/>
              </a:rPr>
              <a:t>Chi</a:t>
            </a:r>
            <a:r>
              <a:rPr sz="800" b="1" spc="-30" dirty="0">
                <a:solidFill>
                  <a:srgbClr val="3D3C3D"/>
                </a:solidFill>
                <a:latin typeface="Book Antiqua"/>
                <a:cs typeface="Book Antiqua"/>
              </a:rPr>
              <a:t> </a:t>
            </a:r>
            <a:r>
              <a:rPr sz="800" b="1" spc="10" dirty="0">
                <a:solidFill>
                  <a:srgbClr val="3D3C3D"/>
                </a:solidFill>
                <a:latin typeface="Book Antiqua"/>
                <a:cs typeface="Book Antiqua"/>
              </a:rPr>
              <a:t>siamo</a:t>
            </a:r>
            <a:endParaRPr sz="8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1593" y="900000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0"/>
                </a:moveTo>
                <a:lnTo>
                  <a:pt x="0" y="287997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00893" y="8962411"/>
            <a:ext cx="8128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20" dirty="0">
                <a:latin typeface="Georgia"/>
                <a:cs typeface="Georgia"/>
              </a:rPr>
              <a:t>9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1718" y="2472376"/>
            <a:ext cx="3706495" cy="60501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 indent="-126364">
              <a:spcBef>
                <a:spcPts val="100"/>
              </a:spcBef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Marco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Remondino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Giovanni</a:t>
            </a:r>
            <a:r>
              <a:rPr sz="1000" spc="-125" dirty="0">
                <a:latin typeface="Garamond"/>
                <a:cs typeface="Garamond"/>
              </a:rPr>
              <a:t> </a:t>
            </a:r>
            <a:r>
              <a:rPr sz="1000" spc="10" dirty="0">
                <a:latin typeface="Garamond"/>
                <a:cs typeface="Garamond"/>
              </a:rPr>
              <a:t>Satta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25" dirty="0">
                <a:latin typeface="Garamond"/>
                <a:cs typeface="Garamond"/>
              </a:rPr>
              <a:t>Elena</a:t>
            </a:r>
            <a:r>
              <a:rPr sz="1000" spc="-95" dirty="0">
                <a:latin typeface="Garamond"/>
                <a:cs typeface="Garamond"/>
              </a:rPr>
              <a:t> </a:t>
            </a:r>
            <a:r>
              <a:rPr sz="1000" spc="-20" dirty="0">
                <a:latin typeface="Garamond"/>
                <a:cs typeface="Garamond"/>
              </a:rPr>
              <a:t>Seghezza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Pierpaolo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15" dirty="0">
                <a:latin typeface="Garamond"/>
                <a:cs typeface="Garamond"/>
              </a:rPr>
              <a:t>Uberti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5"/>
              </a:spcBef>
              <a:buFont typeface="Garamond"/>
              <a:buChar char="–"/>
            </a:pPr>
            <a:endParaRPr sz="1150">
              <a:latin typeface="Garamond"/>
              <a:cs typeface="Garamond"/>
            </a:endParaRPr>
          </a:p>
          <a:p>
            <a:pPr marL="138430"/>
            <a:r>
              <a:rPr sz="900" b="1" spc="75" dirty="0">
                <a:latin typeface="Calibri"/>
                <a:cs typeface="Calibri"/>
              </a:rPr>
              <a:t>Commissioni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85" dirty="0">
                <a:latin typeface="Calibri"/>
                <a:cs typeface="Calibri"/>
              </a:rPr>
              <a:t>Test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55" dirty="0">
                <a:latin typeface="Calibri"/>
                <a:cs typeface="Calibri"/>
              </a:rPr>
              <a:t>d’accesso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130" dirty="0">
                <a:latin typeface="Calibri"/>
                <a:cs typeface="Calibri"/>
              </a:rPr>
              <a:t>LM</a:t>
            </a:r>
            <a:endParaRPr sz="900">
              <a:latin typeface="Calibri"/>
              <a:cs typeface="Calibri"/>
            </a:endParaRPr>
          </a:p>
          <a:p>
            <a:pPr marL="138430">
              <a:spcBef>
                <a:spcPts val="20"/>
              </a:spcBef>
            </a:pPr>
            <a:r>
              <a:rPr sz="1000" i="1" spc="55" dirty="0">
                <a:latin typeface="Garamond"/>
                <a:cs typeface="Garamond"/>
              </a:rPr>
              <a:t>Provvede</a:t>
            </a:r>
            <a:r>
              <a:rPr sz="1000" i="1" spc="-60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alla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30" dirty="0">
                <a:latin typeface="Garamond"/>
                <a:cs typeface="Garamond"/>
              </a:rPr>
              <a:t>preparazione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e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correzione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50" dirty="0">
                <a:latin typeface="Garamond"/>
                <a:cs typeface="Garamond"/>
              </a:rPr>
              <a:t>dei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25" dirty="0">
                <a:latin typeface="Garamond"/>
                <a:cs typeface="Garamond"/>
              </a:rPr>
              <a:t>test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di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20" dirty="0">
                <a:latin typeface="Garamond"/>
                <a:cs typeface="Garamond"/>
              </a:rPr>
              <a:t>accesso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alle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45" dirty="0">
                <a:latin typeface="Garamond"/>
                <a:cs typeface="Garamond"/>
              </a:rPr>
              <a:t>lauree</a:t>
            </a:r>
            <a:r>
              <a:rPr sz="1000" i="1" spc="-55" dirty="0">
                <a:latin typeface="Garamond"/>
                <a:cs typeface="Garamond"/>
              </a:rPr>
              <a:t> </a:t>
            </a:r>
            <a:r>
              <a:rPr sz="1000" i="1" spc="35" dirty="0">
                <a:latin typeface="Garamond"/>
                <a:cs typeface="Garamond"/>
              </a:rPr>
              <a:t>magistrali</a:t>
            </a:r>
            <a:endParaRPr sz="1000">
              <a:latin typeface="Garamond"/>
              <a:cs typeface="Garamond"/>
            </a:endParaRPr>
          </a:p>
          <a:p>
            <a:pPr marL="138430">
              <a:spcBef>
                <a:spcPts val="100"/>
              </a:spcBef>
            </a:pPr>
            <a:r>
              <a:rPr sz="900" b="1" spc="-10" dirty="0">
                <a:latin typeface="Book Antiqua"/>
                <a:cs typeface="Book Antiqua"/>
              </a:rPr>
              <a:t>AFC</a:t>
            </a:r>
            <a:endParaRPr sz="900">
              <a:latin typeface="Book Antiqua"/>
              <a:cs typeface="Book Antiqua"/>
            </a:endParaRPr>
          </a:p>
          <a:p>
            <a:pPr marL="138430" indent="-126364">
              <a:spcBef>
                <a:spcPts val="20"/>
              </a:spcBef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Marco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Arato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dirty="0">
                <a:latin typeface="Garamond"/>
                <a:cs typeface="Garamond"/>
              </a:rPr>
              <a:t>(Dipartimento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20" dirty="0">
                <a:latin typeface="Garamond"/>
                <a:cs typeface="Garamond"/>
              </a:rPr>
              <a:t>di</a:t>
            </a:r>
            <a:r>
              <a:rPr sz="1000" spc="-55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Giurisprudenza)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25" dirty="0">
                <a:latin typeface="Garamond"/>
                <a:cs typeface="Garamond"/>
              </a:rPr>
              <a:t>tfrancesco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Avallone</a:t>
            </a:r>
            <a:endParaRPr sz="1000">
              <a:latin typeface="Garamond"/>
              <a:cs typeface="Garamond"/>
            </a:endParaRPr>
          </a:p>
          <a:p>
            <a:pPr marL="138430">
              <a:spcBef>
                <a:spcPts val="100"/>
              </a:spcBef>
            </a:pPr>
            <a:r>
              <a:rPr sz="900" b="1" spc="25" dirty="0">
                <a:latin typeface="Book Antiqua"/>
                <a:cs typeface="Book Antiqua"/>
              </a:rPr>
              <a:t>EIF</a:t>
            </a:r>
            <a:endParaRPr sz="900">
              <a:latin typeface="Book Antiqua"/>
              <a:cs typeface="Book Antiqua"/>
            </a:endParaRPr>
          </a:p>
          <a:p>
            <a:pPr marL="138430" indent="-126364">
              <a:spcBef>
                <a:spcPts val="20"/>
              </a:spcBef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Luca</a:t>
            </a:r>
            <a:r>
              <a:rPr sz="1000" spc="-13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Beltrametti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25" dirty="0">
                <a:latin typeface="Garamond"/>
                <a:cs typeface="Garamond"/>
              </a:rPr>
              <a:t>tfrancesca</a:t>
            </a:r>
            <a:r>
              <a:rPr sz="1000" spc="-11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Querci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30" dirty="0">
                <a:latin typeface="Garamond"/>
                <a:cs typeface="Garamond"/>
              </a:rPr>
              <a:t>tfabio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Rapallo</a:t>
            </a:r>
            <a:endParaRPr sz="1000">
              <a:latin typeface="Garamond"/>
              <a:cs typeface="Garamond"/>
            </a:endParaRPr>
          </a:p>
          <a:p>
            <a:pPr marL="138430">
              <a:spcBef>
                <a:spcPts val="100"/>
              </a:spcBef>
            </a:pPr>
            <a:r>
              <a:rPr sz="900" b="1" spc="-5" dirty="0">
                <a:latin typeface="Book Antiqua"/>
                <a:cs typeface="Book Antiqua"/>
              </a:rPr>
              <a:t>EMMP</a:t>
            </a:r>
            <a:endParaRPr sz="900">
              <a:latin typeface="Book Antiqua"/>
              <a:cs typeface="Book Antiqua"/>
            </a:endParaRPr>
          </a:p>
          <a:p>
            <a:pPr marL="138430" indent="-126364">
              <a:spcBef>
                <a:spcPts val="20"/>
              </a:spcBef>
              <a:buChar char="–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Roberto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Garelli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10" dirty="0">
                <a:latin typeface="Garamond"/>
                <a:cs typeface="Garamond"/>
              </a:rPr>
              <a:t>Anna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Schiomachen</a:t>
            </a:r>
            <a:endParaRPr sz="1000">
              <a:latin typeface="Garamond"/>
              <a:cs typeface="Garamond"/>
            </a:endParaRPr>
          </a:p>
          <a:p>
            <a:pPr marL="138430">
              <a:spcBef>
                <a:spcPts val="100"/>
              </a:spcBef>
            </a:pPr>
            <a:r>
              <a:rPr sz="900" b="1" spc="-10" dirty="0">
                <a:latin typeface="Book Antiqua"/>
                <a:cs typeface="Book Antiqua"/>
              </a:rPr>
              <a:t>MAN</a:t>
            </a:r>
            <a:endParaRPr sz="900">
              <a:latin typeface="Book Antiqua"/>
              <a:cs typeface="Book Antiqua"/>
            </a:endParaRPr>
          </a:p>
          <a:p>
            <a:pPr marL="138430" indent="-126364">
              <a:spcBef>
                <a:spcPts val="20"/>
              </a:spcBef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Luca</a:t>
            </a:r>
            <a:r>
              <a:rPr sz="1000" spc="-130" dirty="0">
                <a:latin typeface="Garamond"/>
                <a:cs typeface="Garamond"/>
              </a:rPr>
              <a:t> </a:t>
            </a:r>
            <a:r>
              <a:rPr sz="1000" spc="5" dirty="0">
                <a:latin typeface="Garamond"/>
                <a:cs typeface="Garamond"/>
              </a:rPr>
              <a:t>Beltrametti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Angelo</a:t>
            </a:r>
            <a:r>
              <a:rPr sz="1000" spc="-114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Gasparre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Corrado</a:t>
            </a:r>
            <a:r>
              <a:rPr sz="1000" spc="-105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Lagazio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Lara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Penco</a:t>
            </a:r>
            <a:endParaRPr sz="1000">
              <a:latin typeface="Garamond"/>
              <a:cs typeface="Garamond"/>
            </a:endParaRPr>
          </a:p>
          <a:p>
            <a:pPr marL="138430" indent="-126364"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Giorgio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Semino</a:t>
            </a:r>
            <a:endParaRPr sz="1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buFont typeface="Garamond"/>
              <a:buChar char="–"/>
            </a:pPr>
            <a:endParaRPr sz="1050">
              <a:latin typeface="Garamond"/>
              <a:cs typeface="Garamond"/>
            </a:endParaRPr>
          </a:p>
          <a:p>
            <a:pPr marL="138430" marR="1074420">
              <a:lnSpc>
                <a:spcPct val="111100"/>
              </a:lnSpc>
            </a:pPr>
            <a:r>
              <a:rPr sz="900" b="1" spc="60" dirty="0">
                <a:latin typeface="Calibri"/>
                <a:cs typeface="Calibri"/>
              </a:rPr>
              <a:t>Referente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120" dirty="0">
                <a:latin typeface="Calibri"/>
                <a:cs typeface="Calibri"/>
              </a:rPr>
              <a:t>DIEC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per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75" dirty="0">
                <a:latin typeface="Calibri"/>
                <a:cs typeface="Calibri"/>
              </a:rPr>
              <a:t>gli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studenti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con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disabilità  </a:t>
            </a:r>
            <a:r>
              <a:rPr sz="900" b="1" spc="15" dirty="0">
                <a:latin typeface="Calibri"/>
                <a:cs typeface="Calibri"/>
              </a:rPr>
              <a:t>e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75" dirty="0">
                <a:latin typeface="Calibri"/>
                <a:cs typeface="Calibri"/>
              </a:rPr>
              <a:t>gli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studenti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con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114" dirty="0">
                <a:latin typeface="Calibri"/>
                <a:cs typeface="Calibri"/>
              </a:rPr>
              <a:t>DSA</a:t>
            </a:r>
            <a:endParaRPr sz="900">
              <a:latin typeface="Calibri"/>
              <a:cs typeface="Calibri"/>
            </a:endParaRPr>
          </a:p>
          <a:p>
            <a:pPr marL="138430" indent="-126364">
              <a:spcBef>
                <a:spcPts val="20"/>
              </a:spcBef>
              <a:buChar char="–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Serena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0" dirty="0">
                <a:latin typeface="Garamond"/>
                <a:cs typeface="Garamond"/>
              </a:rPr>
              <a:t>Scotto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5"/>
              </a:spcBef>
              <a:buFont typeface="Garamond"/>
              <a:buChar char="–"/>
            </a:pPr>
            <a:endParaRPr sz="1150">
              <a:latin typeface="Garamond"/>
              <a:cs typeface="Garamond"/>
            </a:endParaRPr>
          </a:p>
          <a:p>
            <a:pPr marL="138430"/>
            <a:r>
              <a:rPr sz="900" b="1" spc="60" dirty="0">
                <a:latin typeface="Calibri"/>
                <a:cs typeface="Calibri"/>
              </a:rPr>
              <a:t>Referente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120" dirty="0">
                <a:latin typeface="Calibri"/>
                <a:cs typeface="Calibri"/>
              </a:rPr>
              <a:t>DIEC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per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la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mobilità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internazionale</a:t>
            </a:r>
            <a:endParaRPr sz="900">
              <a:latin typeface="Calibri"/>
              <a:cs typeface="Calibri"/>
            </a:endParaRPr>
          </a:p>
          <a:p>
            <a:pPr marL="138430" indent="-126364">
              <a:spcBef>
                <a:spcPts val="20"/>
              </a:spcBef>
              <a:buChar char="–"/>
              <a:tabLst>
                <a:tab pos="139065" algn="l"/>
              </a:tabLst>
            </a:pPr>
            <a:r>
              <a:rPr sz="1000" spc="20" dirty="0">
                <a:latin typeface="Garamond"/>
                <a:cs typeface="Garamond"/>
              </a:rPr>
              <a:t>Marina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5" dirty="0">
                <a:latin typeface="Garamond"/>
                <a:cs typeface="Garamond"/>
              </a:rPr>
              <a:t>Resta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5"/>
              </a:spcBef>
              <a:buFont typeface="Garamond"/>
              <a:buChar char="–"/>
            </a:pPr>
            <a:endParaRPr sz="1150">
              <a:latin typeface="Garamond"/>
              <a:cs typeface="Garamond"/>
            </a:endParaRPr>
          </a:p>
          <a:p>
            <a:pPr marL="138430"/>
            <a:r>
              <a:rPr sz="900" b="1" spc="70" dirty="0">
                <a:latin typeface="Calibri"/>
                <a:cs typeface="Calibri"/>
              </a:rPr>
              <a:t>Progetto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bilancio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di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missione</a:t>
            </a:r>
            <a:endParaRPr sz="900">
              <a:latin typeface="Calibri"/>
              <a:cs typeface="Calibri"/>
            </a:endParaRPr>
          </a:p>
          <a:p>
            <a:pPr marL="138430" indent="-126364">
              <a:spcBef>
                <a:spcPts val="20"/>
              </a:spcBef>
              <a:buChar char="–"/>
              <a:tabLst>
                <a:tab pos="139065" algn="l"/>
              </a:tabLst>
            </a:pPr>
            <a:r>
              <a:rPr sz="1000" spc="-15" dirty="0">
                <a:latin typeface="Garamond"/>
                <a:cs typeface="Garamond"/>
              </a:rPr>
              <a:t>Elisa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Bonollo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5"/>
              </a:spcBef>
              <a:buFont typeface="Garamond"/>
              <a:buChar char="–"/>
            </a:pPr>
            <a:endParaRPr sz="1150">
              <a:latin typeface="Garamond"/>
              <a:cs typeface="Garamond"/>
            </a:endParaRPr>
          </a:p>
          <a:p>
            <a:pPr marL="138430">
              <a:spcBef>
                <a:spcPts val="5"/>
              </a:spcBef>
            </a:pPr>
            <a:r>
              <a:rPr sz="900" b="1" spc="70" dirty="0">
                <a:latin typeface="Calibri"/>
                <a:cs typeface="Calibri"/>
              </a:rPr>
              <a:t>Progetto career</a:t>
            </a:r>
            <a:r>
              <a:rPr sz="900" b="1" spc="-125" dirty="0">
                <a:latin typeface="Calibri"/>
                <a:cs typeface="Calibri"/>
              </a:rPr>
              <a:t> </a:t>
            </a:r>
            <a:r>
              <a:rPr sz="900" b="1" spc="85" dirty="0">
                <a:latin typeface="Calibri"/>
                <a:cs typeface="Calibri"/>
              </a:rPr>
              <a:t>day</a:t>
            </a:r>
            <a:endParaRPr sz="900">
              <a:latin typeface="Calibri"/>
              <a:cs typeface="Calibri"/>
            </a:endParaRPr>
          </a:p>
          <a:p>
            <a:pPr marL="138430" indent="-126364">
              <a:spcBef>
                <a:spcPts val="20"/>
              </a:spcBef>
              <a:buChar char="–"/>
              <a:tabLst>
                <a:tab pos="139065" algn="l"/>
              </a:tabLst>
            </a:pPr>
            <a:r>
              <a:rPr sz="1000" dirty="0">
                <a:latin typeface="Garamond"/>
                <a:cs typeface="Garamond"/>
              </a:rPr>
              <a:t>Lara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30" dirty="0">
                <a:latin typeface="Garamond"/>
                <a:cs typeface="Garamond"/>
              </a:rPr>
              <a:t>Penco</a:t>
            </a:r>
            <a:endParaRPr sz="1000">
              <a:latin typeface="Garamond"/>
              <a:cs typeface="Garamond"/>
            </a:endParaRPr>
          </a:p>
          <a:p>
            <a:pPr>
              <a:spcBef>
                <a:spcPts val="5"/>
              </a:spcBef>
              <a:buFont typeface="Garamond"/>
              <a:buChar char="–"/>
            </a:pPr>
            <a:endParaRPr sz="1150">
              <a:latin typeface="Garamond"/>
              <a:cs typeface="Garamond"/>
            </a:endParaRPr>
          </a:p>
          <a:p>
            <a:pPr marL="138430"/>
            <a:r>
              <a:rPr sz="900" b="1" spc="70" dirty="0">
                <a:latin typeface="Calibri"/>
                <a:cs typeface="Calibri"/>
              </a:rPr>
              <a:t>Progetto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comunicazione</a:t>
            </a:r>
            <a:endParaRPr sz="900">
              <a:latin typeface="Calibri"/>
              <a:cs typeface="Calibri"/>
            </a:endParaRPr>
          </a:p>
          <a:p>
            <a:pPr marL="138430" indent="-126364">
              <a:spcBef>
                <a:spcPts val="20"/>
              </a:spcBef>
              <a:buChar char="–"/>
              <a:tabLst>
                <a:tab pos="139065" algn="l"/>
              </a:tabLst>
            </a:pPr>
            <a:r>
              <a:rPr sz="1000" spc="-10" dirty="0">
                <a:latin typeface="Garamond"/>
                <a:cs typeface="Garamond"/>
              </a:rPr>
              <a:t>Giorgia</a:t>
            </a:r>
            <a:r>
              <a:rPr sz="1000" spc="-60" dirty="0">
                <a:latin typeface="Garamond"/>
                <a:cs typeface="Garamond"/>
              </a:rPr>
              <a:t> </a:t>
            </a:r>
            <a:r>
              <a:rPr sz="1000" spc="-15" dirty="0">
                <a:latin typeface="Garamond"/>
                <a:cs typeface="Garamond"/>
              </a:rPr>
              <a:t>Profumo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01699" y="4426619"/>
            <a:ext cx="2215991" cy="4496435"/>
          </a:xfrm>
          <a:prstGeom prst="rect">
            <a:avLst/>
          </a:prstGeom>
        </p:spPr>
        <p:txBody>
          <a:bodyPr vert="vert270" wrap="square" lIns="0" tIns="25400" rIns="0" bIns="0" rtlCol="0">
            <a:spAutoFit/>
          </a:bodyPr>
          <a:lstStyle/>
          <a:p>
            <a:pPr marL="12700">
              <a:spcBef>
                <a:spcPts val="200"/>
              </a:spcBef>
            </a:pPr>
            <a:r>
              <a:rPr sz="7200" b="1" spc="225" dirty="0">
                <a:solidFill>
                  <a:srgbClr val="FBC700"/>
                </a:solidFill>
                <a:latin typeface="Tahoma"/>
                <a:cs typeface="Tahoma"/>
              </a:rPr>
              <a:t>chi</a:t>
            </a:r>
            <a:r>
              <a:rPr sz="7200" b="1" spc="-145" dirty="0">
                <a:solidFill>
                  <a:srgbClr val="FBC700"/>
                </a:solidFill>
                <a:latin typeface="Tahoma"/>
                <a:cs typeface="Tahoma"/>
              </a:rPr>
              <a:t> </a:t>
            </a:r>
            <a:r>
              <a:rPr sz="7200" b="1" spc="75" dirty="0">
                <a:solidFill>
                  <a:srgbClr val="FBC700"/>
                </a:solidFill>
                <a:latin typeface="Tahoma"/>
                <a:cs typeface="Tahoma"/>
              </a:rPr>
              <a:t>siamo</a:t>
            </a:r>
            <a:endParaRPr sz="72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2011</TotalTime>
  <Words>13564</Words>
  <Application>Microsoft Office PowerPoint</Application>
  <PresentationFormat>Personalizzato</PresentationFormat>
  <Paragraphs>1566</Paragraphs>
  <Slides>56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56</vt:i4>
      </vt:variant>
    </vt:vector>
  </HeadingPairs>
  <TitlesOfParts>
    <vt:vector size="67" baseType="lpstr">
      <vt:lpstr>Arial</vt:lpstr>
      <vt:lpstr>Book Antiqua</vt:lpstr>
      <vt:lpstr>Calibri</vt:lpstr>
      <vt:lpstr>Calibri Light</vt:lpstr>
      <vt:lpstr>Garamond</vt:lpstr>
      <vt:lpstr>Georgia</vt:lpstr>
      <vt:lpstr>Tahoma</vt:lpstr>
      <vt:lpstr>Times New Roman</vt:lpstr>
      <vt:lpstr>Trebuchet MS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Serena Scotto</cp:lastModifiedBy>
  <cp:revision>14</cp:revision>
  <dcterms:created xsi:type="dcterms:W3CDTF">2020-07-20T22:14:23Z</dcterms:created>
  <dcterms:modified xsi:type="dcterms:W3CDTF">2020-07-28T17:47:00Z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2020-04-27T00:00:00Z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2020-07-20T00:00:00Z</vt:filetime>
  </property>
</Properties>
</file>